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79" r:id="rId3"/>
    <p:sldId id="257" r:id="rId4"/>
    <p:sldId id="280" r:id="rId5"/>
    <p:sldId id="258" r:id="rId6"/>
    <p:sldId id="259" r:id="rId7"/>
    <p:sldId id="260" r:id="rId8"/>
    <p:sldId id="261" r:id="rId9"/>
    <p:sldId id="262" r:id="rId10"/>
    <p:sldId id="263" r:id="rId11"/>
    <p:sldId id="265" r:id="rId12"/>
    <p:sldId id="264" r:id="rId13"/>
    <p:sldId id="281" r:id="rId14"/>
    <p:sldId id="284" r:id="rId15"/>
    <p:sldId id="285" r:id="rId16"/>
    <p:sldId id="274" r:id="rId17"/>
    <p:sldId id="283" r:id="rId18"/>
    <p:sldId id="275" r:id="rId19"/>
    <p:sldId id="282" r:id="rId20"/>
    <p:sldId id="266" r:id="rId21"/>
    <p:sldId id="286" r:id="rId22"/>
    <p:sldId id="276" r:id="rId23"/>
    <p:sldId id="277" r:id="rId24"/>
    <p:sldId id="278" r:id="rId25"/>
    <p:sldId id="287" r:id="rId26"/>
    <p:sldId id="288" r:id="rId27"/>
    <p:sldId id="289" r:id="rId28"/>
    <p:sldId id="290" r:id="rId29"/>
    <p:sldId id="291" r:id="rId30"/>
    <p:sldId id="292" r:id="rId31"/>
    <p:sldId id="293" r:id="rId32"/>
    <p:sldId id="268" r:id="rId33"/>
    <p:sldId id="269" r:id="rId34"/>
    <p:sldId id="270" r:id="rId35"/>
    <p:sldId id="271" r:id="rId36"/>
    <p:sldId id="295" r:id="rId37"/>
    <p:sldId id="294" r:id="rId38"/>
    <p:sldId id="27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p:restoredTop sz="83824" autoAdjust="0"/>
  </p:normalViewPr>
  <p:slideViewPr>
    <p:cSldViewPr>
      <p:cViewPr varScale="1">
        <p:scale>
          <a:sx n="83" d="100"/>
          <a:sy n="83" d="100"/>
        </p:scale>
        <p:origin x="169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Slides/_rels/notesSlide1.xml.rels><?xml version="1.0" encoding="UTF-8" standalone="yes"?>
<Relationships xmlns="http://schemas.openxmlformats.org/package/2006/relationships"><Relationship Id="rId3" Type="http://schemas.openxmlformats.org/officeDocument/2006/relationships/hyperlink" Target="http://cms.brookes.ac.uk/staff/HongZhu/Publications/JFuzzTR2015.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cms.brookes.ac.uk/staff/HongZhu/Publications/ASTJournalPre.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t>
            </a:r>
          </a:p>
          <a:p>
            <a:r>
              <a:rPr lang="en-US" dirty="0"/>
              <a:t>Hong Zhu, </a:t>
            </a:r>
            <a:r>
              <a:rPr lang="en-US" dirty="0">
                <a:hlinkClick r:id="rId3"/>
              </a:rPr>
              <a:t>JFuzz: A Tool for Automated Java Unit Testing based on Data Mutation and Metamorphic Testing Methods</a:t>
            </a:r>
            <a:r>
              <a:rPr lang="en-US" dirty="0"/>
              <a:t>, Proc. of the 2nd International Conference on Trustworthy Systems and Their Applications (TSA 2015), 8-9 July 2015, </a:t>
            </a:r>
            <a:r>
              <a:rPr lang="en-US" dirty="0" err="1"/>
              <a:t>Hualien</a:t>
            </a:r>
            <a:r>
              <a:rPr lang="en-US" dirty="0"/>
              <a:t>, Taiwan, pp8-15. </a:t>
            </a:r>
            <a:endParaRPr lang="en-GB" dirty="0"/>
          </a:p>
          <a:p>
            <a:r>
              <a:rPr lang="en-US" dirty="0" err="1"/>
              <a:t>Lijun</a:t>
            </a:r>
            <a:r>
              <a:rPr lang="en-US" dirty="0"/>
              <a:t> Shan and Hong Zhu, </a:t>
            </a:r>
            <a:r>
              <a:rPr lang="en-US" dirty="0">
                <a:hlinkClick r:id="rId4"/>
              </a:rPr>
              <a:t>Generating Structurally Complex Test Cases by Data Mutation: A Case Study of Testing an Automated Modelling Tool</a:t>
            </a:r>
            <a:r>
              <a:rPr lang="en-US" dirty="0"/>
              <a:t>, the Computer Journal, 52(5), pp571-588, Aug. 2009.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Shan, L. and Zhu, H., </a:t>
            </a:r>
            <a:r>
              <a:rPr lang="en-US" u="sng" dirty="0">
                <a:solidFill>
                  <a:srgbClr val="0000FF"/>
                </a:solidFill>
              </a:rPr>
              <a:t>Testing Software </a:t>
            </a:r>
            <a:r>
              <a:rPr lang="en-US" u="sng" dirty="0" err="1">
                <a:solidFill>
                  <a:srgbClr val="0000FF"/>
                </a:solidFill>
              </a:rPr>
              <a:t>Modelling</a:t>
            </a:r>
            <a:r>
              <a:rPr lang="en-US" u="sng" dirty="0">
                <a:solidFill>
                  <a:srgbClr val="0000FF"/>
                </a:solidFill>
              </a:rPr>
              <a:t> Tools Using Data Mutation</a:t>
            </a:r>
            <a:r>
              <a:rPr lang="en-US" dirty="0"/>
              <a:t>, Proc. of AST’06, Shanghai, China, May 23, 2006. ACM Press.</a:t>
            </a:r>
            <a:endParaRPr lang="en-GB" dirty="0"/>
          </a:p>
          <a:p>
            <a:endParaRPr lang="en-GB" dirty="0"/>
          </a:p>
        </p:txBody>
      </p:sp>
      <p:sp>
        <p:nvSpPr>
          <p:cNvPr id="4" name="Slide Number Placeholder 3"/>
          <p:cNvSpPr>
            <a:spLocks noGrp="1"/>
          </p:cNvSpPr>
          <p:nvPr>
            <p:ph type="sldNum" sz="quarter" idx="10"/>
          </p:nvPr>
        </p:nvSpPr>
        <p:spPr/>
        <p:txBody>
          <a:bodyPr/>
          <a:lstStyle/>
          <a:p>
            <a:fld id="{53E1D0F5-CBB9-476F-834C-2232B1EFF560}" type="slidenum">
              <a:rPr lang="en-US" smtClean="0"/>
              <a:pPr/>
              <a:t>32</a:t>
            </a:fld>
            <a:endParaRPr lang="en-US"/>
          </a:p>
        </p:txBody>
      </p:sp>
    </p:spTree>
    <p:extLst>
      <p:ext uri="{BB962C8B-B14F-4D97-AF65-F5344CB8AC3E}">
        <p14:creationId xmlns:p14="http://schemas.microsoft.com/office/powerpoint/2010/main" val="3032487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Tsong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Yueh</a:t>
            </a:r>
            <a:r>
              <a:rPr lang="en-US" sz="1200" kern="1200" dirty="0">
                <a:solidFill>
                  <a:schemeClr val="tx1"/>
                </a:solidFill>
                <a:effectLst/>
                <a:latin typeface="+mn-lt"/>
                <a:ea typeface="+mn-ea"/>
                <a:cs typeface="+mn-cs"/>
              </a:rPr>
              <a:t> Chen, </a:t>
            </a:r>
            <a:r>
              <a:rPr lang="en-US" sz="1200" kern="1200" dirty="0" err="1">
                <a:solidFill>
                  <a:schemeClr val="tx1"/>
                </a:solidFill>
                <a:effectLst/>
                <a:latin typeface="+mn-lt"/>
                <a:ea typeface="+mn-ea"/>
                <a:cs typeface="+mn-cs"/>
              </a:rPr>
              <a:t>Shing</a:t>
            </a:r>
            <a:r>
              <a:rPr lang="en-US" sz="1200" kern="1200" dirty="0">
                <a:solidFill>
                  <a:schemeClr val="tx1"/>
                </a:solidFill>
                <a:effectLst/>
                <a:latin typeface="+mn-lt"/>
                <a:ea typeface="+mn-ea"/>
                <a:cs typeface="+mn-cs"/>
              </a:rPr>
              <a:t> Chi Cheung, and </a:t>
            </a:r>
            <a:r>
              <a:rPr lang="en-US" sz="1200" kern="1200" dirty="0" err="1">
                <a:solidFill>
                  <a:schemeClr val="tx1"/>
                </a:solidFill>
                <a:effectLst/>
                <a:latin typeface="+mn-lt"/>
                <a:ea typeface="+mn-ea"/>
                <a:cs typeface="+mn-cs"/>
              </a:rPr>
              <a:t>Siu</a:t>
            </a:r>
            <a:r>
              <a:rPr lang="en-US" sz="1200" kern="1200" dirty="0">
                <a:solidFill>
                  <a:schemeClr val="tx1"/>
                </a:solidFill>
                <a:effectLst/>
                <a:latin typeface="+mn-lt"/>
                <a:ea typeface="+mn-ea"/>
                <a:cs typeface="+mn-cs"/>
              </a:rPr>
              <a:t> Ming </a:t>
            </a:r>
            <a:r>
              <a:rPr lang="en-US" sz="1200" kern="1200" dirty="0" err="1">
                <a:solidFill>
                  <a:schemeClr val="tx1"/>
                </a:solidFill>
                <a:effectLst/>
                <a:latin typeface="+mn-lt"/>
                <a:ea typeface="+mn-ea"/>
                <a:cs typeface="+mn-cs"/>
              </a:rPr>
              <a:t>Yiu</a:t>
            </a:r>
            <a:r>
              <a:rPr lang="en-US" sz="1200" kern="1200" dirty="0">
                <a:solidFill>
                  <a:schemeClr val="tx1"/>
                </a:solidFill>
                <a:effectLst/>
                <a:latin typeface="+mn-lt"/>
                <a:ea typeface="+mn-ea"/>
                <a:cs typeface="+mn-cs"/>
              </a:rPr>
              <a:t>. 1998. Metamorphic testing: A new approach for generating next test cases. Technical Report HKUST-CS98-01. Department of Computer Science, Hong Kong University of Science and Technology, Hong Kong. </a:t>
            </a:r>
            <a:endParaRPr lang="en-US" dirty="0"/>
          </a:p>
          <a:p>
            <a:r>
              <a:rPr lang="en-US" dirty="0" err="1"/>
              <a:t>Tsong</a:t>
            </a:r>
            <a:r>
              <a:rPr lang="en-US" dirty="0"/>
              <a:t> </a:t>
            </a:r>
            <a:r>
              <a:rPr lang="en-US" dirty="0" err="1"/>
              <a:t>Yueh</a:t>
            </a:r>
            <a:r>
              <a:rPr lang="en-US" dirty="0"/>
              <a:t> Chen, </a:t>
            </a:r>
            <a:r>
              <a:rPr lang="en-US" dirty="0" err="1"/>
              <a:t>Fei-Ching</a:t>
            </a:r>
            <a:r>
              <a:rPr lang="en-US" dirty="0"/>
              <a:t> </a:t>
            </a:r>
            <a:r>
              <a:rPr lang="en-US" dirty="0" err="1"/>
              <a:t>Kuo</a:t>
            </a:r>
            <a:r>
              <a:rPr lang="en-US" dirty="0"/>
              <a:t>, </a:t>
            </a:r>
            <a:r>
              <a:rPr lang="en-US" dirty="0" err="1"/>
              <a:t>Huai</a:t>
            </a:r>
            <a:r>
              <a:rPr lang="en-US" dirty="0"/>
              <a:t> Liu, Pak-</a:t>
            </a:r>
            <a:r>
              <a:rPr lang="en-US" dirty="0" err="1"/>
              <a:t>Lok</a:t>
            </a:r>
            <a:r>
              <a:rPr lang="en-US" dirty="0"/>
              <a:t> Poon, Dave </a:t>
            </a:r>
            <a:r>
              <a:rPr lang="en-US" dirty="0" err="1"/>
              <a:t>Towey</a:t>
            </a:r>
            <a:r>
              <a:rPr lang="en-US" dirty="0"/>
              <a:t>, T. H. </a:t>
            </a:r>
            <a:r>
              <a:rPr lang="en-US" dirty="0" err="1"/>
              <a:t>Tse</a:t>
            </a:r>
            <a:r>
              <a:rPr lang="en-US" dirty="0"/>
              <a:t>, and </a:t>
            </a:r>
            <a:r>
              <a:rPr lang="en-US" dirty="0" err="1"/>
              <a:t>Zhi</a:t>
            </a:r>
            <a:r>
              <a:rPr lang="en-US" dirty="0"/>
              <a:t> </a:t>
            </a:r>
            <a:r>
              <a:rPr lang="en-US" dirty="0" err="1"/>
              <a:t>Quan</a:t>
            </a:r>
            <a:r>
              <a:rPr lang="en-US" dirty="0"/>
              <a:t> Zhou. 2018. Metamorphic Testing: A Review of Challenges and Opportunities. ACM Computing Surveys, 51(1), Article 4, 27 pages, January 2018.  </a:t>
            </a:r>
            <a:endParaRPr lang="en-GB" dirty="0"/>
          </a:p>
        </p:txBody>
      </p:sp>
      <p:sp>
        <p:nvSpPr>
          <p:cNvPr id="4" name="Slide Number Placeholder 3"/>
          <p:cNvSpPr>
            <a:spLocks noGrp="1"/>
          </p:cNvSpPr>
          <p:nvPr>
            <p:ph type="sldNum" sz="quarter" idx="10"/>
          </p:nvPr>
        </p:nvSpPr>
        <p:spPr/>
        <p:txBody>
          <a:bodyPr/>
          <a:lstStyle/>
          <a:p>
            <a:fld id="{53E1D0F5-CBB9-476F-834C-2232B1EFF560}" type="slidenum">
              <a:rPr lang="en-US" smtClean="0"/>
              <a:pPr/>
              <a:t>33</a:t>
            </a:fld>
            <a:endParaRPr lang="en-US"/>
          </a:p>
        </p:txBody>
      </p:sp>
    </p:spTree>
    <p:extLst>
      <p:ext uri="{BB962C8B-B14F-4D97-AF65-F5344CB8AC3E}">
        <p14:creationId xmlns:p14="http://schemas.microsoft.com/office/powerpoint/2010/main" val="72987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r>
              <a:rPr lang="en-GB" dirty="0"/>
              <a:t>Joe W. Duran; Simeon C. </a:t>
            </a:r>
            <a:r>
              <a:rPr lang="en-GB" dirty="0" err="1"/>
              <a:t>Ntafos</a:t>
            </a:r>
            <a:r>
              <a:rPr lang="en-GB" dirty="0"/>
              <a:t>. A report on random testing. Proceedings of the ACM SIGSOFT International Conference on Software Engineering (ICSE'81),</a:t>
            </a:r>
            <a:r>
              <a:rPr lang="en-GB" baseline="0" dirty="0"/>
              <a:t>  March 9, </a:t>
            </a:r>
            <a:r>
              <a:rPr lang="en-GB" dirty="0"/>
              <a:t>1981.</a:t>
            </a:r>
            <a:r>
              <a:rPr lang="en-GB" baseline="0" dirty="0"/>
              <a:t> </a:t>
            </a:r>
            <a:endParaRPr lang="en-GB" dirty="0"/>
          </a:p>
          <a:p>
            <a:r>
              <a:rPr lang="en-US" dirty="0"/>
              <a:t>Michael Sutton, Adam Greene, </a:t>
            </a:r>
            <a:r>
              <a:rPr lang="en-US" dirty="0" err="1"/>
              <a:t>Pedram</a:t>
            </a:r>
            <a:r>
              <a:rPr lang="en-US" dirty="0"/>
              <a:t> </a:t>
            </a:r>
            <a:r>
              <a:rPr lang="en-US" dirty="0" err="1"/>
              <a:t>Amini</a:t>
            </a:r>
            <a:r>
              <a:rPr lang="en-US" dirty="0"/>
              <a:t>, Fuzzing: Brute Force Vulnerability Discovery. Addison-Wesley, 2007. </a:t>
            </a:r>
            <a:endParaRPr lang="en-GB" dirty="0"/>
          </a:p>
        </p:txBody>
      </p:sp>
      <p:sp>
        <p:nvSpPr>
          <p:cNvPr id="4" name="Slide Number Placeholder 3"/>
          <p:cNvSpPr>
            <a:spLocks noGrp="1"/>
          </p:cNvSpPr>
          <p:nvPr>
            <p:ph type="sldNum" sz="quarter" idx="10"/>
          </p:nvPr>
        </p:nvSpPr>
        <p:spPr/>
        <p:txBody>
          <a:bodyPr/>
          <a:lstStyle/>
          <a:p>
            <a:fld id="{53E1D0F5-CBB9-476F-834C-2232B1EFF560}" type="slidenum">
              <a:rPr lang="en-US" smtClean="0"/>
              <a:pPr/>
              <a:t>34</a:t>
            </a:fld>
            <a:endParaRPr lang="en-US"/>
          </a:p>
        </p:txBody>
      </p:sp>
    </p:spTree>
    <p:extLst>
      <p:ext uri="{BB962C8B-B14F-4D97-AF65-F5344CB8AC3E}">
        <p14:creationId xmlns:p14="http://schemas.microsoft.com/office/powerpoint/2010/main" val="93829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 Harman, A. </a:t>
            </a:r>
            <a:r>
              <a:rPr lang="en-US" dirty="0" err="1"/>
              <a:t>Mansouri</a:t>
            </a:r>
            <a:r>
              <a:rPr lang="en-US" dirty="0"/>
              <a:t>, and Y. Zhang. Search based software engineering: Trends, techniques and applications. ACM Computing Surveys, 45(1), Article 11, 61 pages, November 2012. </a:t>
            </a:r>
            <a:endParaRPr lang="en-GB" dirty="0"/>
          </a:p>
        </p:txBody>
      </p:sp>
      <p:sp>
        <p:nvSpPr>
          <p:cNvPr id="4" name="Slide Number Placeholder 3"/>
          <p:cNvSpPr>
            <a:spLocks noGrp="1"/>
          </p:cNvSpPr>
          <p:nvPr>
            <p:ph type="sldNum" sz="quarter" idx="10"/>
          </p:nvPr>
        </p:nvSpPr>
        <p:spPr/>
        <p:txBody>
          <a:bodyPr/>
          <a:lstStyle/>
          <a:p>
            <a:fld id="{53E1D0F5-CBB9-476F-834C-2232B1EFF560}" type="slidenum">
              <a:rPr lang="en-US" smtClean="0"/>
              <a:pPr/>
              <a:t>35</a:t>
            </a:fld>
            <a:endParaRPr lang="en-US"/>
          </a:p>
        </p:txBody>
      </p:sp>
    </p:spTree>
    <p:extLst>
      <p:ext uri="{BB962C8B-B14F-4D97-AF65-F5344CB8AC3E}">
        <p14:creationId xmlns:p14="http://schemas.microsoft.com/office/powerpoint/2010/main" val="1965991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4" descr="OB PPT banner white 150"/>
          <p:cNvPicPr>
            <a:picLocks noChangeAspect="1" noChangeArrowheads="1"/>
          </p:cNvPicPr>
          <p:nvPr/>
        </p:nvPicPr>
        <p:blipFill>
          <a:blip r:embed="rId2" cstate="print"/>
          <a:srcRect/>
          <a:stretch>
            <a:fillRect/>
          </a:stretch>
        </p:blipFill>
        <p:spPr bwMode="auto">
          <a:xfrm>
            <a:off x="311150" y="304800"/>
            <a:ext cx="8528050" cy="1536700"/>
          </a:xfrm>
          <a:prstGeom prst="rect">
            <a:avLst/>
          </a:prstGeom>
          <a:noFill/>
          <a:ln w="9525">
            <a:noFill/>
            <a:miter lim="800000"/>
            <a:headEnd/>
            <a:tailEnd/>
          </a:ln>
        </p:spPr>
      </p:pic>
      <p:sp>
        <p:nvSpPr>
          <p:cNvPr id="3" name="Subtitle 2"/>
          <p:cNvSpPr>
            <a:spLocks noGrp="1"/>
          </p:cNvSpPr>
          <p:nvPr>
            <p:ph type="subTitle" idx="1"/>
          </p:nvPr>
        </p:nvSpPr>
        <p:spPr>
          <a:xfrm>
            <a:off x="323529" y="2071678"/>
            <a:ext cx="8533134" cy="4473585"/>
          </a:xfrm>
        </p:spPr>
        <p:txBody>
          <a:bodyPr/>
          <a:lstStyle>
            <a:lvl1pPr marL="0" indent="0" algn="l">
              <a:buNone/>
              <a:defRPr sz="2800" b="1">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8" name="Title 1"/>
          <p:cNvSpPr>
            <a:spLocks noGrp="1"/>
          </p:cNvSpPr>
          <p:nvPr>
            <p:ph type="ctrTitle"/>
          </p:nvPr>
        </p:nvSpPr>
        <p:spPr>
          <a:xfrm>
            <a:off x="323528" y="312738"/>
            <a:ext cx="8487752" cy="1526948"/>
          </a:xfrm>
        </p:spPr>
        <p:txBody>
          <a:bodyPr>
            <a:normAutofit/>
          </a:bodyPr>
          <a:lstStyle>
            <a:lvl1pPr>
              <a:defRPr sz="3200">
                <a:solidFill>
                  <a:schemeClr val="bg1"/>
                </a:solidFill>
                <a:latin typeface="+mj-lt"/>
              </a:defRPr>
            </a:lvl1pPr>
          </a:lstStyle>
          <a:p>
            <a:r>
              <a:rPr lang="en-GB"/>
              <a:t>Click to edit Master title style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455560"/>
        </a:solidFill>
        <a:effectLst/>
      </p:bgPr>
    </p:bg>
    <p:spTree>
      <p:nvGrpSpPr>
        <p:cNvPr id="1" name=""/>
        <p:cNvGrpSpPr/>
        <p:nvPr/>
      </p:nvGrpSpPr>
      <p:grpSpPr>
        <a:xfrm>
          <a:off x="0" y="0"/>
          <a:ext cx="0" cy="0"/>
          <a:chOff x="0" y="0"/>
          <a:chExt cx="0" cy="0"/>
        </a:xfrm>
      </p:grpSpPr>
      <p:pic>
        <p:nvPicPr>
          <p:cNvPr id="3" name="Picture 10" descr="OB PPT banner 150"/>
          <p:cNvPicPr>
            <a:picLocks noChangeAspect="1" noChangeArrowheads="1"/>
          </p:cNvPicPr>
          <p:nvPr/>
        </p:nvPicPr>
        <p:blipFill>
          <a:blip r:embed="rId2" cstate="print"/>
          <a:srcRect/>
          <a:stretch>
            <a:fillRect/>
          </a:stretch>
        </p:blipFill>
        <p:spPr bwMode="auto">
          <a:xfrm>
            <a:off x="304800" y="303213"/>
            <a:ext cx="8534400" cy="1539875"/>
          </a:xfrm>
          <a:prstGeom prst="rect">
            <a:avLst/>
          </a:prstGeom>
          <a:noFill/>
          <a:ln w="9525">
            <a:noFill/>
            <a:miter lim="800000"/>
            <a:headEnd/>
            <a:tailEnd/>
          </a:ln>
        </p:spPr>
      </p:pic>
      <p:sp>
        <p:nvSpPr>
          <p:cNvPr id="8" name="Title 1"/>
          <p:cNvSpPr>
            <a:spLocks noGrp="1"/>
          </p:cNvSpPr>
          <p:nvPr>
            <p:ph type="ctrTitle"/>
          </p:nvPr>
        </p:nvSpPr>
        <p:spPr>
          <a:xfrm>
            <a:off x="323528" y="312738"/>
            <a:ext cx="8487752" cy="1526948"/>
          </a:xfrm>
        </p:spPr>
        <p:txBody>
          <a:bodyPr>
            <a:normAutofit/>
          </a:bodyPr>
          <a:lstStyle>
            <a:lvl1pPr>
              <a:defRPr sz="3200">
                <a:solidFill>
                  <a:schemeClr val="bg1"/>
                </a:solidFill>
                <a:latin typeface="+mj-lt"/>
              </a:defRPr>
            </a:lvl1pPr>
          </a:lstStyle>
          <a:p>
            <a:r>
              <a:rPr lang="en-GB"/>
              <a:t>Click to edit Master title style</a:t>
            </a:r>
            <a:endParaRPr lang="en-GB" dirty="0"/>
          </a:p>
        </p:txBody>
      </p:sp>
      <p:pic>
        <p:nvPicPr>
          <p:cNvPr id="4" name="Picture 3" descr="comp.jpg"/>
          <p:cNvPicPr>
            <a:picLocks noChangeAspect="1"/>
          </p:cNvPicPr>
          <p:nvPr/>
        </p:nvPicPr>
        <p:blipFill>
          <a:blip r:embed="rId3" cstate="print"/>
          <a:stretch>
            <a:fillRect/>
          </a:stretch>
        </p:blipFill>
        <p:spPr>
          <a:xfrm>
            <a:off x="323528" y="1849625"/>
            <a:ext cx="8532000" cy="476731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a:xfrm>
            <a:off x="395537" y="908720"/>
            <a:ext cx="8461126" cy="5544616"/>
          </a:xfrm>
        </p:spPr>
        <p:txBody>
          <a:bodyPr/>
          <a:lstStyle>
            <a:lvl1pPr marL="180975" indent="-180975">
              <a:spcBef>
                <a:spcPts val="1500"/>
              </a:spcBef>
              <a:defRPr b="0"/>
            </a:lvl1pPr>
            <a:lvl2pPr marL="449263" indent="-177800">
              <a:spcBef>
                <a:spcPts val="300"/>
              </a:spcBef>
              <a:defRPr sz="2000"/>
            </a:lvl2pPr>
            <a:lvl3pPr marL="715963" indent="-182563">
              <a:spcBef>
                <a:spcPts val="300"/>
              </a:spcBef>
              <a:defRPr sz="2000"/>
            </a:lvl3pPr>
            <a:lvl4pPr marL="982663" indent="-177800">
              <a:spcBef>
                <a:spcPts val="300"/>
              </a:spcBef>
              <a:defRPr sz="1800"/>
            </a:lvl4pPr>
            <a:lvl5pPr marL="1258888" indent="-180975">
              <a:spcBef>
                <a:spcPts val="300"/>
              </a:spcBef>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395537" y="908720"/>
            <a:ext cx="4270126" cy="5616624"/>
          </a:xfrm>
        </p:spPr>
        <p:txBody>
          <a:bodyPr>
            <a:normAutofit/>
          </a:bodyPr>
          <a:lstStyle>
            <a:lvl1pPr marL="0" indent="0">
              <a:buNone/>
              <a:defRPr sz="2400" b="1"/>
            </a:lvl1pPr>
            <a:lvl2pPr marL="271463" indent="-271463">
              <a:defRPr sz="2400"/>
            </a:lvl2pPr>
            <a:lvl3pPr marL="533400" indent="-261938">
              <a:defRPr sz="2000"/>
            </a:lvl3pPr>
            <a:lvl4pPr marL="804863" indent="-271463">
              <a:defRPr sz="2000"/>
            </a:lvl4pPr>
            <a:lvl5pPr marL="1077913" indent="-273050">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753656" y="908720"/>
            <a:ext cx="4138824" cy="5616624"/>
          </a:xfrm>
        </p:spPr>
        <p:txBody>
          <a:bodyPr>
            <a:normAutofit/>
          </a:bodyPr>
          <a:lstStyle>
            <a:lvl1pPr marL="0" indent="0">
              <a:buNone/>
              <a:defRPr sz="2400" b="1"/>
            </a:lvl1pPr>
            <a:lvl2pPr marL="271463" indent="-271463">
              <a:defRPr sz="2400"/>
            </a:lvl2pPr>
            <a:lvl3pPr marL="533400" indent="-261938">
              <a:defRPr sz="2000"/>
            </a:lvl3pPr>
            <a:lvl4pPr marL="804863" indent="-271463">
              <a:defRPr sz="2000"/>
            </a:lvl4pPr>
            <a:lvl5pPr marL="1077913" indent="-273050">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30" descr="OB PPT logo white 150"/>
          <p:cNvPicPr>
            <a:picLocks noChangeAspect="1" noChangeArrowheads="1"/>
          </p:cNvPicPr>
          <p:nvPr/>
        </p:nvPicPr>
        <p:blipFill>
          <a:blip r:embed="rId8" cstate="print"/>
          <a:srcRect/>
          <a:stretch>
            <a:fillRect/>
          </a:stretch>
        </p:blipFill>
        <p:spPr bwMode="auto">
          <a:xfrm>
            <a:off x="304800" y="304800"/>
            <a:ext cx="8528050" cy="1536700"/>
          </a:xfrm>
          <a:prstGeom prst="rect">
            <a:avLst/>
          </a:prstGeom>
          <a:noFill/>
          <a:ln w="9525">
            <a:noFill/>
            <a:miter lim="800000"/>
            <a:headEnd/>
            <a:tailEnd/>
          </a:ln>
        </p:spPr>
      </p:pic>
      <p:sp>
        <p:nvSpPr>
          <p:cNvPr id="2" name="Title Placeholder 1"/>
          <p:cNvSpPr>
            <a:spLocks noGrp="1"/>
          </p:cNvSpPr>
          <p:nvPr>
            <p:ph type="title"/>
          </p:nvPr>
        </p:nvSpPr>
        <p:spPr>
          <a:xfrm>
            <a:off x="395536" y="188641"/>
            <a:ext cx="8461127" cy="648072"/>
          </a:xfrm>
          <a:prstGeom prst="rect">
            <a:avLst/>
          </a:prstGeom>
        </p:spPr>
        <p:txBody>
          <a:bodyPr vert="horz" lIns="0" tIns="45720" rIns="91440" bIns="45720" rtlCol="0" anchor="ctr">
            <a:normAutofit/>
          </a:bodyPr>
          <a:lstStyle/>
          <a:p>
            <a:r>
              <a:rPr lang="en-GB"/>
              <a:t>Click to edit Master title style</a:t>
            </a:r>
            <a:endParaRPr lang="en-GB" dirty="0"/>
          </a:p>
        </p:txBody>
      </p:sp>
      <p:sp>
        <p:nvSpPr>
          <p:cNvPr id="1028" name="Text Placeholder 2"/>
          <p:cNvSpPr>
            <a:spLocks noGrp="1"/>
          </p:cNvSpPr>
          <p:nvPr>
            <p:ph type="body" idx="1"/>
          </p:nvPr>
        </p:nvSpPr>
        <p:spPr bwMode="auto">
          <a:xfrm>
            <a:off x="395536" y="836712"/>
            <a:ext cx="8424936" cy="5688632"/>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rtl="0" eaLnBrk="1" fontAlgn="base" hangingPunct="1">
        <a:spcBef>
          <a:spcPct val="0"/>
        </a:spcBef>
        <a:spcAft>
          <a:spcPct val="0"/>
        </a:spcAft>
        <a:defRPr sz="2800" b="1" kern="1200" cap="none">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pitchFamily="124" charset="-128"/>
        </a:defRPr>
      </a:lvl2pPr>
      <a:lvl3pPr algn="l" rtl="0" eaLnBrk="1" fontAlgn="base" hangingPunct="1">
        <a:spcBef>
          <a:spcPct val="0"/>
        </a:spcBef>
        <a:spcAft>
          <a:spcPct val="0"/>
        </a:spcAft>
        <a:defRPr sz="2000" b="1">
          <a:solidFill>
            <a:schemeClr val="tx1"/>
          </a:solidFill>
          <a:latin typeface="Arial" charset="0"/>
          <a:ea typeface="ＭＳ Ｐゴシック" pitchFamily="124" charset="-128"/>
        </a:defRPr>
      </a:lvl3pPr>
      <a:lvl4pPr algn="l" rtl="0" eaLnBrk="1" fontAlgn="base" hangingPunct="1">
        <a:spcBef>
          <a:spcPct val="0"/>
        </a:spcBef>
        <a:spcAft>
          <a:spcPct val="0"/>
        </a:spcAft>
        <a:defRPr sz="2000" b="1">
          <a:solidFill>
            <a:schemeClr val="tx1"/>
          </a:solidFill>
          <a:latin typeface="Arial" charset="0"/>
          <a:ea typeface="ＭＳ Ｐゴシック" pitchFamily="124" charset="-128"/>
        </a:defRPr>
      </a:lvl4pPr>
      <a:lvl5pPr algn="l" rtl="0" eaLnBrk="1" fontAlgn="base" hangingPunct="1">
        <a:spcBef>
          <a:spcPct val="0"/>
        </a:spcBef>
        <a:spcAft>
          <a:spcPct val="0"/>
        </a:spcAft>
        <a:defRPr sz="2000" b="1">
          <a:solidFill>
            <a:schemeClr val="tx1"/>
          </a:solidFill>
          <a:latin typeface="Arial" charset="0"/>
          <a:ea typeface="ＭＳ Ｐゴシック" pitchFamily="124" charset="-128"/>
        </a:defRPr>
      </a:lvl5pPr>
      <a:lvl6pPr marL="457200" algn="l" rtl="0" eaLnBrk="1" fontAlgn="base" hangingPunct="1">
        <a:spcBef>
          <a:spcPct val="0"/>
        </a:spcBef>
        <a:spcAft>
          <a:spcPct val="0"/>
        </a:spcAft>
        <a:defRPr sz="2000" b="1">
          <a:solidFill>
            <a:schemeClr val="tx1"/>
          </a:solidFill>
          <a:latin typeface="Arial" charset="0"/>
          <a:ea typeface="ＭＳ Ｐゴシック" pitchFamily="124" charset="-128"/>
        </a:defRPr>
      </a:lvl6pPr>
      <a:lvl7pPr marL="914400" algn="l" rtl="0" eaLnBrk="1" fontAlgn="base" hangingPunct="1">
        <a:spcBef>
          <a:spcPct val="0"/>
        </a:spcBef>
        <a:spcAft>
          <a:spcPct val="0"/>
        </a:spcAft>
        <a:defRPr sz="2000" b="1">
          <a:solidFill>
            <a:schemeClr val="tx1"/>
          </a:solidFill>
          <a:latin typeface="Arial" charset="0"/>
          <a:ea typeface="ＭＳ Ｐゴシック" pitchFamily="124" charset="-128"/>
        </a:defRPr>
      </a:lvl7pPr>
      <a:lvl8pPr marL="1371600" algn="l" rtl="0" eaLnBrk="1" fontAlgn="base" hangingPunct="1">
        <a:spcBef>
          <a:spcPct val="0"/>
        </a:spcBef>
        <a:spcAft>
          <a:spcPct val="0"/>
        </a:spcAft>
        <a:defRPr sz="2000" b="1">
          <a:solidFill>
            <a:schemeClr val="tx1"/>
          </a:solidFill>
          <a:latin typeface="Arial" charset="0"/>
          <a:ea typeface="ＭＳ Ｐゴシック" pitchFamily="124" charset="-128"/>
        </a:defRPr>
      </a:lvl8pPr>
      <a:lvl9pPr marL="1828800" algn="l" rtl="0" eaLnBrk="1" fontAlgn="base" hangingPunct="1">
        <a:spcBef>
          <a:spcPct val="0"/>
        </a:spcBef>
        <a:spcAft>
          <a:spcPct val="0"/>
        </a:spcAft>
        <a:defRPr sz="2000" b="1">
          <a:solidFill>
            <a:schemeClr val="tx1"/>
          </a:solidFill>
          <a:latin typeface="Arial" charset="0"/>
          <a:ea typeface="ＭＳ Ｐゴシック" pitchFamily="124" charset="-128"/>
        </a:defRPr>
      </a:lvl9pPr>
    </p:titleStyle>
    <p:bodyStyle>
      <a:lvl1pPr marL="180975" indent="-180975" algn="l" rtl="0" eaLnBrk="1" fontAlgn="base" hangingPunct="1">
        <a:spcBef>
          <a:spcPct val="20000"/>
        </a:spcBef>
        <a:spcAft>
          <a:spcPct val="0"/>
        </a:spcAft>
        <a:buFont typeface="Wingdings" pitchFamily="124" charset="2"/>
        <a:buChar char="§"/>
        <a:defRPr sz="2400" kern="1200">
          <a:solidFill>
            <a:schemeClr val="bg2"/>
          </a:solidFill>
          <a:latin typeface="+mn-lt"/>
          <a:ea typeface="+mn-ea"/>
          <a:cs typeface="+mn-cs"/>
        </a:defRPr>
      </a:lvl1pPr>
      <a:lvl2pPr marL="630238" indent="-173038" algn="l" rtl="0" eaLnBrk="1" fontAlgn="base" hangingPunct="1">
        <a:spcBef>
          <a:spcPct val="20000"/>
        </a:spcBef>
        <a:spcAft>
          <a:spcPct val="0"/>
        </a:spcAft>
        <a:buFont typeface="Wingdings" pitchFamily="124" charset="2"/>
        <a:buChar char="§"/>
        <a:defRPr sz="2400" kern="1200">
          <a:solidFill>
            <a:schemeClr val="bg2"/>
          </a:solidFill>
          <a:latin typeface="+mn-lt"/>
          <a:ea typeface="+mn-ea"/>
          <a:cs typeface="+mn-cs"/>
        </a:defRPr>
      </a:lvl2pPr>
      <a:lvl3pPr marL="1077913" indent="-163513"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3pPr>
      <a:lvl4pPr marL="1527175" indent="-155575"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4pPr>
      <a:lvl5pPr marL="1974850" indent="-146050"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cs.columbia.edu/CAVE/databases/pubfig/" TargetMode="External"/><Relationship Id="rId2" Type="http://schemas.openxmlformats.org/officeDocument/2006/relationships/hyperlink" Target="https://github.com/LynnHo/AttGAN-Tensorflow"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ctr"/>
            <a:r>
              <a:rPr lang="en-GB" sz="4000" dirty="0"/>
              <a:t>IEEE AI Test 2019</a:t>
            </a:r>
            <a:endParaRPr lang="en-GB" dirty="0"/>
          </a:p>
        </p:txBody>
      </p:sp>
      <p:sp>
        <p:nvSpPr>
          <p:cNvPr id="5" name="TextBox 4"/>
          <p:cNvSpPr txBox="1"/>
          <p:nvPr/>
        </p:nvSpPr>
        <p:spPr>
          <a:xfrm>
            <a:off x="323528" y="1988840"/>
            <a:ext cx="8568952" cy="1200329"/>
          </a:xfrm>
          <a:prstGeom prst="rect">
            <a:avLst/>
          </a:prstGeom>
          <a:noFill/>
        </p:spPr>
        <p:txBody>
          <a:bodyPr wrap="square" rtlCol="0">
            <a:spAutoFit/>
          </a:bodyPr>
          <a:lstStyle/>
          <a:p>
            <a:pPr algn="ctr"/>
            <a:r>
              <a:rPr lang="en-GB" sz="3600" dirty="0">
                <a:solidFill>
                  <a:schemeClr val="bg1"/>
                </a:solidFill>
              </a:rPr>
              <a:t>Datamorphic Testing:</a:t>
            </a:r>
          </a:p>
          <a:p>
            <a:pPr algn="ctr"/>
            <a:r>
              <a:rPr lang="en-GB" sz="3600" dirty="0">
                <a:solidFill>
                  <a:schemeClr val="bg1"/>
                </a:solidFill>
              </a:rPr>
              <a:t> </a:t>
            </a:r>
            <a:r>
              <a:rPr lang="en-GB" sz="2800" b="1" dirty="0">
                <a:solidFill>
                  <a:schemeClr val="bg1"/>
                </a:solidFill>
              </a:rPr>
              <a:t>A Method for Testing Intelligent Applications </a:t>
            </a:r>
            <a:endParaRPr lang="en-GB" sz="3600" b="1" dirty="0">
              <a:solidFill>
                <a:schemeClr val="bg1"/>
              </a:solidFill>
            </a:endParaRPr>
          </a:p>
        </p:txBody>
      </p:sp>
      <p:sp>
        <p:nvSpPr>
          <p:cNvPr id="6" name="TextBox 5"/>
          <p:cNvSpPr txBox="1"/>
          <p:nvPr/>
        </p:nvSpPr>
        <p:spPr>
          <a:xfrm>
            <a:off x="611560" y="3429000"/>
            <a:ext cx="7920880" cy="2369880"/>
          </a:xfrm>
          <a:prstGeom prst="rect">
            <a:avLst/>
          </a:prstGeom>
          <a:noFill/>
        </p:spPr>
        <p:txBody>
          <a:bodyPr wrap="square" rtlCol="0">
            <a:spAutoFit/>
          </a:bodyPr>
          <a:lstStyle/>
          <a:p>
            <a:pPr algn="ctr"/>
            <a:r>
              <a:rPr lang="en-GB" sz="2400" dirty="0">
                <a:solidFill>
                  <a:schemeClr val="bg1"/>
                </a:solidFill>
              </a:rPr>
              <a:t>Hong Zhu</a:t>
            </a:r>
            <a:r>
              <a:rPr lang="en-GB" sz="2400" baseline="30000" dirty="0">
                <a:solidFill>
                  <a:schemeClr val="bg1"/>
                </a:solidFill>
              </a:rPr>
              <a:t>∗</a:t>
            </a:r>
            <a:r>
              <a:rPr lang="en-GB" sz="2400" dirty="0">
                <a:solidFill>
                  <a:schemeClr val="bg1"/>
                </a:solidFill>
              </a:rPr>
              <a:t>, </a:t>
            </a:r>
            <a:r>
              <a:rPr lang="en-GB" sz="2400" dirty="0" err="1">
                <a:solidFill>
                  <a:schemeClr val="bg1"/>
                </a:solidFill>
              </a:rPr>
              <a:t>Dongmei</a:t>
            </a:r>
            <a:r>
              <a:rPr lang="en-GB" sz="2400" dirty="0">
                <a:solidFill>
                  <a:schemeClr val="bg1"/>
                </a:solidFill>
              </a:rPr>
              <a:t> Liu</a:t>
            </a:r>
            <a:r>
              <a:rPr lang="en-GB" sz="2400" baseline="30000" dirty="0">
                <a:solidFill>
                  <a:schemeClr val="bg1"/>
                </a:solidFill>
              </a:rPr>
              <a:t>†</a:t>
            </a:r>
            <a:r>
              <a:rPr lang="en-GB" sz="2400" dirty="0">
                <a:solidFill>
                  <a:schemeClr val="bg1"/>
                </a:solidFill>
              </a:rPr>
              <a:t>, Ian Bayley</a:t>
            </a:r>
            <a:r>
              <a:rPr lang="en-GB" sz="2400" baseline="30000" dirty="0">
                <a:solidFill>
                  <a:schemeClr val="bg1"/>
                </a:solidFill>
              </a:rPr>
              <a:t>∗</a:t>
            </a:r>
            <a:r>
              <a:rPr lang="en-GB" sz="2400" dirty="0">
                <a:solidFill>
                  <a:schemeClr val="bg1"/>
                </a:solidFill>
              </a:rPr>
              <a:t>, </a:t>
            </a:r>
          </a:p>
          <a:p>
            <a:pPr algn="ctr"/>
            <a:r>
              <a:rPr lang="en-GB" sz="2400" dirty="0">
                <a:solidFill>
                  <a:schemeClr val="bg1"/>
                </a:solidFill>
              </a:rPr>
              <a:t>Rachel Harrison</a:t>
            </a:r>
            <a:r>
              <a:rPr lang="en-GB" sz="2400" baseline="30000" dirty="0">
                <a:solidFill>
                  <a:schemeClr val="bg1"/>
                </a:solidFill>
              </a:rPr>
              <a:t>∗</a:t>
            </a:r>
            <a:r>
              <a:rPr lang="en-GB" sz="2400" dirty="0">
                <a:solidFill>
                  <a:schemeClr val="bg1"/>
                </a:solidFill>
              </a:rPr>
              <a:t>, and Fabio </a:t>
            </a:r>
            <a:r>
              <a:rPr lang="en-GB" sz="2400" dirty="0" err="1">
                <a:solidFill>
                  <a:schemeClr val="bg1"/>
                </a:solidFill>
              </a:rPr>
              <a:t>Cuzzolin</a:t>
            </a:r>
            <a:r>
              <a:rPr lang="en-GB" sz="2400" baseline="30000" dirty="0">
                <a:solidFill>
                  <a:schemeClr val="bg1"/>
                </a:solidFill>
              </a:rPr>
              <a:t>∗</a:t>
            </a:r>
            <a:endParaRPr lang="en-GB" sz="4000" b="1" baseline="30000" dirty="0">
              <a:solidFill>
                <a:schemeClr val="bg1"/>
              </a:solidFill>
            </a:endParaRPr>
          </a:p>
          <a:p>
            <a:pPr algn="ctr">
              <a:spcBef>
                <a:spcPts val="1200"/>
              </a:spcBef>
            </a:pPr>
            <a:r>
              <a:rPr lang="en-GB" sz="2000" dirty="0">
                <a:solidFill>
                  <a:srgbClr val="FFFFFF"/>
                </a:solidFill>
              </a:rPr>
              <a:t>*School of Engineering, Computing and Mathematics, Oxford Brookes University, Oxford OX33 1HX, UK</a:t>
            </a:r>
          </a:p>
          <a:p>
            <a:pPr algn="ctr">
              <a:spcBef>
                <a:spcPts val="1200"/>
              </a:spcBef>
            </a:pPr>
            <a:r>
              <a:rPr lang="en-GB" sz="2000" baseline="30000" dirty="0">
                <a:solidFill>
                  <a:srgbClr val="FFFFFF"/>
                </a:solidFill>
              </a:rPr>
              <a:t>†</a:t>
            </a:r>
            <a:r>
              <a:rPr lang="en-GB" sz="2000" dirty="0">
                <a:solidFill>
                  <a:srgbClr val="FFFFFF"/>
                </a:solidFill>
              </a:rPr>
              <a:t>School of Computer Science and Engineering, Nanjing University of Science and Technology, Nanjing 210094, China</a:t>
            </a:r>
          </a:p>
        </p:txBody>
      </p:sp>
    </p:spTree>
    <p:extLst>
      <p:ext uri="{BB962C8B-B14F-4D97-AF65-F5344CB8AC3E}">
        <p14:creationId xmlns:p14="http://schemas.microsoft.com/office/powerpoint/2010/main" val="192797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Autofit/>
          </a:bodyPr>
          <a:lstStyle/>
          <a:p>
            <a:r>
              <a:rPr lang="en-GB" sz="3200" dirty="0"/>
              <a:t>Example: Generation of a mutant test case</a:t>
            </a:r>
          </a:p>
        </p:txBody>
      </p:sp>
      <p:sp>
        <p:nvSpPr>
          <p:cNvPr id="3" name="Content Placeholder 2"/>
          <p:cNvSpPr>
            <a:spLocks noGrp="1"/>
          </p:cNvSpPr>
          <p:nvPr>
            <p:ph idx="1"/>
          </p:nvPr>
        </p:nvSpPr>
        <p:spPr/>
        <p:txBody>
          <a:bodyPr/>
          <a:lstStyle/>
          <a:p>
            <a:r>
              <a:rPr lang="en-GB" dirty="0" err="1"/>
              <a:t>Datamorphism</a:t>
            </a:r>
            <a:r>
              <a:rPr lang="en-GB" dirty="0"/>
              <a:t>: Change Background to black-and-white</a:t>
            </a:r>
          </a:p>
          <a:p>
            <a:pPr marL="271463" lvl="1" indent="0">
              <a:spcBef>
                <a:spcPts val="0"/>
              </a:spcBef>
              <a:buNone/>
            </a:pPr>
            <a:endParaRPr lang="en-GB" sz="2400" dirty="0"/>
          </a:p>
          <a:p>
            <a:pPr marL="271463" lvl="1" indent="0">
              <a:spcBef>
                <a:spcPts val="0"/>
              </a:spcBef>
              <a:buNone/>
            </a:pPr>
            <a:r>
              <a:rPr lang="en-GB" sz="2400" dirty="0"/>
              <a:t>Generated mutant test case by applying the </a:t>
            </a:r>
            <a:r>
              <a:rPr lang="en-GB" sz="2400" dirty="0" err="1"/>
              <a:t>datamorphism</a:t>
            </a:r>
            <a:r>
              <a:rPr lang="en-GB" sz="2400" dirty="0"/>
              <a:t>:</a:t>
            </a:r>
          </a:p>
        </p:txBody>
      </p:sp>
      <p:pic>
        <p:nvPicPr>
          <p:cNvPr id="4" name="Picture 3" descr="IMG_7259.png"/>
          <p:cNvPicPr>
            <a:picLocks noChangeAspect="1"/>
          </p:cNvPicPr>
          <p:nvPr/>
        </p:nvPicPr>
        <p:blipFill rotWithShape="1">
          <a:blip r:embed="rId2" cstate="print">
            <a:extLst>
              <a:ext uri="{28A0092B-C50C-407E-A947-70E740481C1C}">
                <a14:useLocalDpi xmlns:a14="http://schemas.microsoft.com/office/drawing/2010/main" val="0"/>
              </a:ext>
            </a:extLst>
          </a:blip>
          <a:srcRect t="12009" b="20444"/>
          <a:stretch/>
        </p:blipFill>
        <p:spPr>
          <a:xfrm>
            <a:off x="611559" y="2569824"/>
            <a:ext cx="3112495" cy="3739496"/>
          </a:xfrm>
          <a:prstGeom prst="rect">
            <a:avLst/>
          </a:prstGeom>
        </p:spPr>
      </p:pic>
      <p:pic>
        <p:nvPicPr>
          <p:cNvPr id="5" name="Picture 4" descr="IMG_7260.png"/>
          <p:cNvPicPr>
            <a:picLocks noChangeAspect="1"/>
          </p:cNvPicPr>
          <p:nvPr/>
        </p:nvPicPr>
        <p:blipFill rotWithShape="1">
          <a:blip r:embed="rId3" cstate="print">
            <a:extLst>
              <a:ext uri="{28A0092B-C50C-407E-A947-70E740481C1C}">
                <a14:useLocalDpi xmlns:a14="http://schemas.microsoft.com/office/drawing/2010/main" val="0"/>
              </a:ext>
            </a:extLst>
          </a:blip>
          <a:srcRect t="12122" b="16667"/>
          <a:stretch/>
        </p:blipFill>
        <p:spPr>
          <a:xfrm>
            <a:off x="5364088" y="2497816"/>
            <a:ext cx="2952328" cy="3739496"/>
          </a:xfrm>
          <a:prstGeom prst="rect">
            <a:avLst/>
          </a:prstGeom>
        </p:spPr>
      </p:pic>
      <p:sp>
        <p:nvSpPr>
          <p:cNvPr id="6" name="Right Arrow 5"/>
          <p:cNvSpPr/>
          <p:nvPr/>
        </p:nvSpPr>
        <p:spPr>
          <a:xfrm>
            <a:off x="4031940" y="3937976"/>
            <a:ext cx="1080120" cy="576064"/>
          </a:xfrm>
          <a:prstGeom prst="rightArrow">
            <a:avLst/>
          </a:prstGeom>
          <a:solidFill>
            <a:srgbClr val="FF0000"/>
          </a:solidFill>
          <a:ln w="12700" cmpd="sng">
            <a:solidFill>
              <a:srgbClr val="FF0000">
                <a:alpha val="30000"/>
              </a:srgbClr>
            </a:solidFill>
            <a:prstDash val="solid"/>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525113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461127" cy="1195753"/>
          </a:xfrm>
        </p:spPr>
        <p:txBody>
          <a:bodyPr>
            <a:normAutofit/>
          </a:bodyPr>
          <a:lstStyle/>
          <a:p>
            <a:r>
              <a:rPr lang="en-GB" sz="3600" dirty="0"/>
              <a:t>Example: More datamorphisms </a:t>
            </a:r>
            <a:br>
              <a:rPr lang="en-GB" sz="3600" dirty="0"/>
            </a:br>
            <a:r>
              <a:rPr lang="en-GB" b="0" dirty="0">
                <a:solidFill>
                  <a:schemeClr val="tx2"/>
                </a:solidFill>
              </a:rPr>
              <a:t>Transforming a photo into paintings</a:t>
            </a:r>
            <a:endParaRPr lang="en-GB" sz="3600" b="0" dirty="0">
              <a:solidFill>
                <a:schemeClr val="tx2"/>
              </a:solidFill>
            </a:endParaRPr>
          </a:p>
        </p:txBody>
      </p:sp>
      <p:pic>
        <p:nvPicPr>
          <p:cNvPr id="4" name="Content Placeholder 3" descr="B5E3BDEB-1B35-43CA-91C8-5AC45BE96D91-COLLAGE.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443" r="1215"/>
          <a:stretch/>
        </p:blipFill>
        <p:spPr>
          <a:xfrm>
            <a:off x="395536" y="1268760"/>
            <a:ext cx="5111169" cy="5250687"/>
          </a:xfrm>
        </p:spPr>
      </p:pic>
      <p:pic>
        <p:nvPicPr>
          <p:cNvPr id="5" name="Picture 4" descr="BDCE5A8A-2452-4E0C-BA40-F849F2695457-COLL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432" y="1384393"/>
            <a:ext cx="2517502" cy="2517502"/>
          </a:xfrm>
          <a:prstGeom prst="rect">
            <a:avLst/>
          </a:prstGeom>
        </p:spPr>
      </p:pic>
      <p:pic>
        <p:nvPicPr>
          <p:cNvPr id="6" name="Picture 5" descr="DF6C81D8-24BF-40F1-860B-CAA74BC9D118-COLL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432" y="3945073"/>
            <a:ext cx="2517502" cy="2517502"/>
          </a:xfrm>
          <a:prstGeom prst="rect">
            <a:avLst/>
          </a:prstGeom>
        </p:spPr>
      </p:pic>
    </p:spTree>
    <p:extLst>
      <p:ext uri="{BB962C8B-B14F-4D97-AF65-F5344CB8AC3E}">
        <p14:creationId xmlns:p14="http://schemas.microsoft.com/office/powerpoint/2010/main" val="3093593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Metamorphism</a:t>
            </a:r>
          </a:p>
        </p:txBody>
      </p:sp>
      <p:pic>
        <p:nvPicPr>
          <p:cNvPr id="6" name="Picture 5" descr="IMG_7263.png"/>
          <p:cNvPicPr>
            <a:picLocks noChangeAspect="1"/>
          </p:cNvPicPr>
          <p:nvPr/>
        </p:nvPicPr>
        <p:blipFill rotWithShape="1">
          <a:blip r:embed="rId2" cstate="print">
            <a:extLst>
              <a:ext uri="{28A0092B-C50C-407E-A947-70E740481C1C}">
                <a14:useLocalDpi xmlns:a14="http://schemas.microsoft.com/office/drawing/2010/main" val="0"/>
              </a:ext>
            </a:extLst>
          </a:blip>
          <a:srcRect b="58485"/>
          <a:stretch/>
        </p:blipFill>
        <p:spPr>
          <a:xfrm>
            <a:off x="5510512" y="3429000"/>
            <a:ext cx="3096344" cy="2286364"/>
          </a:xfrm>
          <a:prstGeom prst="rect">
            <a:avLst/>
          </a:prstGeom>
        </p:spPr>
      </p:pic>
      <p:sp>
        <p:nvSpPr>
          <p:cNvPr id="9" name="Oval 8"/>
          <p:cNvSpPr/>
          <p:nvPr/>
        </p:nvSpPr>
        <p:spPr>
          <a:xfrm>
            <a:off x="6651124" y="5211308"/>
            <a:ext cx="1152128" cy="720080"/>
          </a:xfrm>
          <a:prstGeom prst="ellipse">
            <a:avLst/>
          </a:prstGeom>
          <a:ln w="12700" cmpd="sng">
            <a:solidFill>
              <a:srgbClr val="FF0000"/>
            </a:solidFill>
            <a:prstDash val="solid"/>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0" name="Picture 9" descr="IMG_7251.PNG">
            <a:extLst>
              <a:ext uri="{FF2B5EF4-FFF2-40B4-BE49-F238E27FC236}">
                <a16:creationId xmlns:a16="http://schemas.microsoft.com/office/drawing/2014/main" id="{BD28BB68-5BEE-5144-BB4B-E2759AB652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711"/>
          <a:stretch/>
        </p:blipFill>
        <p:spPr>
          <a:xfrm>
            <a:off x="524272" y="3429000"/>
            <a:ext cx="3039616" cy="2286364"/>
          </a:xfrm>
          <a:prstGeom prst="rect">
            <a:avLst/>
          </a:prstGeom>
        </p:spPr>
      </p:pic>
      <p:sp>
        <p:nvSpPr>
          <p:cNvPr id="11" name="Oval 10">
            <a:extLst>
              <a:ext uri="{FF2B5EF4-FFF2-40B4-BE49-F238E27FC236}">
                <a16:creationId xmlns:a16="http://schemas.microsoft.com/office/drawing/2014/main" id="{B8067A9D-B3D9-2E41-8E8C-2CB0D1FC95C2}"/>
              </a:ext>
            </a:extLst>
          </p:cNvPr>
          <p:cNvSpPr/>
          <p:nvPr/>
        </p:nvSpPr>
        <p:spPr>
          <a:xfrm>
            <a:off x="1558017" y="5194159"/>
            <a:ext cx="1152128" cy="720080"/>
          </a:xfrm>
          <a:prstGeom prst="ellipse">
            <a:avLst/>
          </a:prstGeom>
          <a:ln w="12700" cmpd="sng">
            <a:solidFill>
              <a:srgbClr val="FF0000"/>
            </a:solidFill>
            <a:prstDash val="solid"/>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8BC97C6C-108F-9144-86D5-766051117F4E}"/>
              </a:ext>
            </a:extLst>
          </p:cNvPr>
          <p:cNvCxnSpPr>
            <a:cxnSpLocks/>
          </p:cNvCxnSpPr>
          <p:nvPr/>
        </p:nvCxnSpPr>
        <p:spPr>
          <a:xfrm flipH="1">
            <a:off x="2710146" y="5571348"/>
            <a:ext cx="3940978" cy="1"/>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83457" y="3555124"/>
            <a:ext cx="1707486" cy="1938992"/>
          </a:xfrm>
          <a:prstGeom prst="rect">
            <a:avLst/>
          </a:prstGeom>
          <a:noFill/>
        </p:spPr>
        <p:txBody>
          <a:bodyPr wrap="square" rtlCol="0">
            <a:spAutoFit/>
          </a:bodyPr>
          <a:lstStyle/>
          <a:p>
            <a:r>
              <a:rPr lang="en-GB" sz="2000" dirty="0">
                <a:solidFill>
                  <a:srgbClr val="FF0000"/>
                </a:solidFill>
              </a:rPr>
              <a:t>Compare the output on the mutant with the output on the original picture</a:t>
            </a:r>
          </a:p>
        </p:txBody>
      </p:sp>
      <p:sp>
        <p:nvSpPr>
          <p:cNvPr id="20" name="TextBox 19">
            <a:extLst>
              <a:ext uri="{FF2B5EF4-FFF2-40B4-BE49-F238E27FC236}">
                <a16:creationId xmlns:a16="http://schemas.microsoft.com/office/drawing/2014/main" id="{64015D69-928B-A940-955F-9A5C5CA5FEB3}"/>
              </a:ext>
            </a:extLst>
          </p:cNvPr>
          <p:cNvSpPr txBox="1"/>
          <p:nvPr/>
        </p:nvSpPr>
        <p:spPr>
          <a:xfrm>
            <a:off x="395536" y="980728"/>
            <a:ext cx="8224192" cy="2431435"/>
          </a:xfrm>
          <a:prstGeom prst="rect">
            <a:avLst/>
          </a:prstGeom>
          <a:noFill/>
        </p:spPr>
        <p:txBody>
          <a:bodyPr wrap="square" rtlCol="0">
            <a:spAutoFit/>
          </a:bodyPr>
          <a:lstStyle/>
          <a:p>
            <a:r>
              <a:rPr lang="en-GB" sz="2800" dirty="0">
                <a:solidFill>
                  <a:schemeClr val="tx2"/>
                </a:solidFill>
              </a:rPr>
              <a:t>A metamorphism is an assertion on the relationship between a seed/seeds and its mutant. </a:t>
            </a:r>
          </a:p>
          <a:p>
            <a:r>
              <a:rPr lang="en-GB" sz="2400" b="1" i="1" dirty="0">
                <a:solidFill>
                  <a:schemeClr val="tx2"/>
                </a:solidFill>
              </a:rPr>
              <a:t>Example: </a:t>
            </a:r>
          </a:p>
          <a:p>
            <a:r>
              <a:rPr lang="en-GB" sz="2400" dirty="0">
                <a:solidFill>
                  <a:schemeClr val="tx2"/>
                </a:solidFill>
              </a:rPr>
              <a:t>By changing the background into black-and-white, the flower should be recognised as the same kind of the original. </a:t>
            </a:r>
          </a:p>
        </p:txBody>
      </p:sp>
      <p:sp>
        <p:nvSpPr>
          <p:cNvPr id="23" name="TextBox 22">
            <a:extLst>
              <a:ext uri="{FF2B5EF4-FFF2-40B4-BE49-F238E27FC236}">
                <a16:creationId xmlns:a16="http://schemas.microsoft.com/office/drawing/2014/main" id="{8F077128-75D9-7240-8747-78E8FD029969}"/>
              </a:ext>
            </a:extLst>
          </p:cNvPr>
          <p:cNvSpPr txBox="1"/>
          <p:nvPr/>
        </p:nvSpPr>
        <p:spPr>
          <a:xfrm>
            <a:off x="971600" y="6021288"/>
            <a:ext cx="7200800" cy="461665"/>
          </a:xfrm>
          <a:prstGeom prst="rect">
            <a:avLst/>
          </a:prstGeom>
          <a:noFill/>
        </p:spPr>
        <p:txBody>
          <a:bodyPr wrap="square" rtlCol="0">
            <a:spAutoFit/>
          </a:bodyPr>
          <a:lstStyle/>
          <a:p>
            <a:pPr algn="ctr"/>
            <a:r>
              <a:rPr lang="en-GB" sz="2400" i="1" dirty="0" err="1">
                <a:solidFill>
                  <a:schemeClr val="tx2"/>
                </a:solidFill>
                <a:latin typeface="Times New Roman" panose="02020603050405020304" pitchFamily="18" charset="0"/>
                <a:cs typeface="Times New Roman" panose="02020603050405020304" pitchFamily="18" charset="0"/>
              </a:rPr>
              <a:t>FlowerRec</a:t>
            </a:r>
            <a:r>
              <a:rPr lang="en-GB" sz="2400" dirty="0">
                <a:solidFill>
                  <a:schemeClr val="tx2"/>
                </a:solidFill>
                <a:latin typeface="Times New Roman" panose="02020603050405020304" pitchFamily="18" charset="0"/>
                <a:cs typeface="Times New Roman" panose="02020603050405020304" pitchFamily="18" charset="0"/>
              </a:rPr>
              <a:t>(</a:t>
            </a:r>
            <a:r>
              <a:rPr lang="en-GB" sz="2400" i="1" dirty="0">
                <a:solidFill>
                  <a:schemeClr val="tx2"/>
                </a:solidFill>
                <a:latin typeface="Times New Roman" panose="02020603050405020304" pitchFamily="18" charset="0"/>
                <a:cs typeface="Times New Roman" panose="02020603050405020304" pitchFamily="18" charset="0"/>
              </a:rPr>
              <a:t>x</a:t>
            </a:r>
            <a:r>
              <a:rPr lang="en-GB" sz="2400" dirty="0">
                <a:solidFill>
                  <a:schemeClr val="tx2"/>
                </a:solidFill>
                <a:latin typeface="Times New Roman" panose="02020603050405020304" pitchFamily="18" charset="0"/>
                <a:cs typeface="Times New Roman" panose="02020603050405020304" pitchFamily="18" charset="0"/>
              </a:rPr>
              <a:t>) = </a:t>
            </a:r>
            <a:r>
              <a:rPr lang="en-GB" sz="2400" i="1" dirty="0" err="1">
                <a:solidFill>
                  <a:schemeClr val="tx2"/>
                </a:solidFill>
                <a:latin typeface="Times New Roman" panose="02020603050405020304" pitchFamily="18" charset="0"/>
                <a:cs typeface="Times New Roman" panose="02020603050405020304" pitchFamily="18" charset="0"/>
              </a:rPr>
              <a:t>FlowerRec</a:t>
            </a:r>
            <a:r>
              <a:rPr lang="en-GB" sz="2400" dirty="0">
                <a:solidFill>
                  <a:schemeClr val="tx2"/>
                </a:solidFill>
                <a:latin typeface="Times New Roman" panose="02020603050405020304" pitchFamily="18" charset="0"/>
                <a:cs typeface="Times New Roman" panose="02020603050405020304" pitchFamily="18" charset="0"/>
              </a:rPr>
              <a:t>(</a:t>
            </a:r>
            <a:r>
              <a:rPr lang="en-GB" sz="2400" i="1" dirty="0" err="1">
                <a:solidFill>
                  <a:schemeClr val="tx2"/>
                </a:solidFill>
                <a:latin typeface="Times New Roman" panose="02020603050405020304" pitchFamily="18" charset="0"/>
                <a:cs typeface="Times New Roman" panose="02020603050405020304" pitchFamily="18" charset="0"/>
              </a:rPr>
              <a:t>ChangeBackground</a:t>
            </a:r>
            <a:r>
              <a:rPr lang="en-GB" sz="2400" dirty="0">
                <a:solidFill>
                  <a:schemeClr val="tx2"/>
                </a:solidFill>
                <a:latin typeface="Times New Roman" panose="02020603050405020304" pitchFamily="18" charset="0"/>
                <a:cs typeface="Times New Roman" panose="02020603050405020304" pitchFamily="18" charset="0"/>
              </a:rPr>
              <a:t>(</a:t>
            </a:r>
            <a:r>
              <a:rPr lang="en-GB" sz="2400" i="1" dirty="0">
                <a:solidFill>
                  <a:schemeClr val="tx2"/>
                </a:solidFill>
                <a:latin typeface="Times New Roman" panose="02020603050405020304" pitchFamily="18" charset="0"/>
                <a:cs typeface="Times New Roman" panose="02020603050405020304" pitchFamily="18" charset="0"/>
              </a:rPr>
              <a:t>x</a:t>
            </a:r>
            <a:r>
              <a:rPr lang="en-GB" sz="24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8312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5C6F-605C-D04A-8DBD-A0CA9C4F96D6}"/>
              </a:ext>
            </a:extLst>
          </p:cNvPr>
          <p:cNvSpPr>
            <a:spLocks noGrp="1"/>
          </p:cNvSpPr>
          <p:nvPr>
            <p:ph type="title"/>
          </p:nvPr>
        </p:nvSpPr>
        <p:spPr/>
        <p:txBody>
          <a:bodyPr>
            <a:normAutofit fontScale="90000"/>
          </a:bodyPr>
          <a:lstStyle/>
          <a:p>
            <a:r>
              <a:rPr lang="en-GB" sz="3600" dirty="0"/>
              <a:t>The Proposal: Datamorphic Testing (2) </a:t>
            </a:r>
          </a:p>
        </p:txBody>
      </p:sp>
      <p:sp>
        <p:nvSpPr>
          <p:cNvPr id="3" name="Content Placeholder 2">
            <a:extLst>
              <a:ext uri="{FF2B5EF4-FFF2-40B4-BE49-F238E27FC236}">
                <a16:creationId xmlns:a16="http://schemas.microsoft.com/office/drawing/2014/main" id="{A0F02046-B95A-1449-8C2E-EF827E92E289}"/>
              </a:ext>
            </a:extLst>
          </p:cNvPr>
          <p:cNvSpPr>
            <a:spLocks noGrp="1"/>
          </p:cNvSpPr>
          <p:nvPr>
            <p:ph idx="1"/>
          </p:nvPr>
        </p:nvSpPr>
        <p:spPr>
          <a:xfrm>
            <a:off x="395537" y="962712"/>
            <a:ext cx="5098576" cy="5490624"/>
          </a:xfrm>
        </p:spPr>
        <p:txBody>
          <a:bodyPr/>
          <a:lstStyle/>
          <a:p>
            <a:pPr marL="0" indent="0" algn="ctr">
              <a:spcBef>
                <a:spcPts val="0"/>
              </a:spcBef>
              <a:buNone/>
            </a:pPr>
            <a:r>
              <a:rPr lang="en-GB" sz="2800" b="1" dirty="0"/>
              <a:t>Process Model</a:t>
            </a:r>
          </a:p>
          <a:p>
            <a:pPr marL="0" indent="0">
              <a:spcBef>
                <a:spcPts val="0"/>
              </a:spcBef>
              <a:buNone/>
            </a:pPr>
            <a:r>
              <a:rPr lang="en-GB" sz="2000" b="1" dirty="0"/>
              <a:t>Stage 1: Analysis</a:t>
            </a:r>
          </a:p>
          <a:p>
            <a:pPr marL="268288" lvl="1" indent="0">
              <a:spcBef>
                <a:spcPts val="0"/>
              </a:spcBef>
              <a:buNone/>
            </a:pPr>
            <a:r>
              <a:rPr lang="en-GB" dirty="0"/>
              <a:t>Analysis of the testing problem to design a datamorphic test framework. </a:t>
            </a:r>
          </a:p>
          <a:p>
            <a:pPr lvl="1">
              <a:spcBef>
                <a:spcPts val="0"/>
              </a:spcBef>
            </a:pPr>
            <a:r>
              <a:rPr lang="en-GB" dirty="0"/>
              <a:t>Identify the seed test cases</a:t>
            </a:r>
          </a:p>
          <a:p>
            <a:pPr lvl="1">
              <a:spcBef>
                <a:spcPts val="0"/>
              </a:spcBef>
            </a:pPr>
            <a:r>
              <a:rPr lang="en-GB" dirty="0"/>
              <a:t>Identify the datamorphisms</a:t>
            </a:r>
          </a:p>
          <a:p>
            <a:pPr lvl="1">
              <a:spcBef>
                <a:spcPts val="0"/>
              </a:spcBef>
            </a:pPr>
            <a:r>
              <a:rPr lang="en-GB" dirty="0"/>
              <a:t>Identify the metamorphisms</a:t>
            </a:r>
          </a:p>
          <a:p>
            <a:pPr marL="0" indent="0">
              <a:spcBef>
                <a:spcPts val="0"/>
              </a:spcBef>
              <a:buNone/>
            </a:pPr>
            <a:r>
              <a:rPr lang="en-GB" sz="2000" b="1" dirty="0"/>
              <a:t>Stage 2: Realisation</a:t>
            </a:r>
          </a:p>
          <a:p>
            <a:pPr marL="268288" lvl="1" indent="0">
              <a:spcBef>
                <a:spcPts val="0"/>
              </a:spcBef>
              <a:buNone/>
            </a:pPr>
            <a:r>
              <a:rPr lang="en-GB" dirty="0"/>
              <a:t>Realisation of the elements in the  datamorphic testing framework</a:t>
            </a:r>
          </a:p>
          <a:p>
            <a:pPr lvl="1">
              <a:spcBef>
                <a:spcPts val="0"/>
              </a:spcBef>
            </a:pPr>
            <a:r>
              <a:rPr lang="en-GB" dirty="0"/>
              <a:t>Collecting seed test data</a:t>
            </a:r>
          </a:p>
          <a:p>
            <a:pPr lvl="1">
              <a:spcBef>
                <a:spcPts val="0"/>
              </a:spcBef>
            </a:pPr>
            <a:r>
              <a:rPr lang="en-GB" dirty="0"/>
              <a:t>Implementation of datamorphisms</a:t>
            </a:r>
          </a:p>
          <a:p>
            <a:pPr lvl="1">
              <a:spcBef>
                <a:spcPts val="0"/>
              </a:spcBef>
            </a:pPr>
            <a:r>
              <a:rPr lang="en-GB" dirty="0"/>
              <a:t>Implementation of metamorphisms</a:t>
            </a:r>
          </a:p>
          <a:p>
            <a:pPr marL="0" indent="0">
              <a:spcBef>
                <a:spcPts val="0"/>
              </a:spcBef>
              <a:buNone/>
            </a:pPr>
            <a:r>
              <a:rPr lang="en-GB" sz="2000" b="1" dirty="0"/>
              <a:t>Stage 3: Execution</a:t>
            </a:r>
          </a:p>
          <a:p>
            <a:pPr marL="268288" lvl="1" indent="0">
              <a:spcBef>
                <a:spcPts val="0"/>
              </a:spcBef>
              <a:buNone/>
            </a:pPr>
            <a:r>
              <a:rPr lang="en-GB" dirty="0"/>
              <a:t>Execution of datamorphic testing according to a test strategy. </a:t>
            </a:r>
          </a:p>
        </p:txBody>
      </p:sp>
      <p:pic>
        <p:nvPicPr>
          <p:cNvPr id="4" name="Picture 3">
            <a:extLst>
              <a:ext uri="{FF2B5EF4-FFF2-40B4-BE49-F238E27FC236}">
                <a16:creationId xmlns:a16="http://schemas.microsoft.com/office/drawing/2014/main" id="{355D787D-9263-A446-8974-9DDFF32182CC}"/>
              </a:ext>
            </a:extLst>
          </p:cNvPr>
          <p:cNvPicPr>
            <a:picLocks noChangeAspect="1"/>
          </p:cNvPicPr>
          <p:nvPr/>
        </p:nvPicPr>
        <p:blipFill>
          <a:blip r:embed="rId2"/>
          <a:stretch>
            <a:fillRect/>
          </a:stretch>
        </p:blipFill>
        <p:spPr>
          <a:xfrm>
            <a:off x="5494113" y="962712"/>
            <a:ext cx="3254350" cy="5357598"/>
          </a:xfrm>
          <a:prstGeom prst="rect">
            <a:avLst/>
          </a:prstGeom>
        </p:spPr>
      </p:pic>
    </p:spTree>
    <p:extLst>
      <p:ext uri="{BB962C8B-B14F-4D97-AF65-F5344CB8AC3E}">
        <p14:creationId xmlns:p14="http://schemas.microsoft.com/office/powerpoint/2010/main" val="2030749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1554-9B34-BA40-A94E-EAB2C5CD20A3}"/>
              </a:ext>
            </a:extLst>
          </p:cNvPr>
          <p:cNvSpPr>
            <a:spLocks noGrp="1"/>
          </p:cNvSpPr>
          <p:nvPr>
            <p:ph type="title"/>
          </p:nvPr>
        </p:nvSpPr>
        <p:spPr/>
        <p:txBody>
          <a:bodyPr>
            <a:normAutofit/>
          </a:bodyPr>
          <a:lstStyle/>
          <a:p>
            <a:r>
              <a:rPr lang="en-GB" sz="3600" dirty="0"/>
              <a:t>Stage 1: Analysis</a:t>
            </a:r>
          </a:p>
        </p:txBody>
      </p:sp>
      <p:pic>
        <p:nvPicPr>
          <p:cNvPr id="4" name="Picture 3">
            <a:extLst>
              <a:ext uri="{FF2B5EF4-FFF2-40B4-BE49-F238E27FC236}">
                <a16:creationId xmlns:a16="http://schemas.microsoft.com/office/drawing/2014/main" id="{B65A09FD-6E8E-D041-ADA6-7D34CF86E762}"/>
              </a:ext>
            </a:extLst>
          </p:cNvPr>
          <p:cNvPicPr>
            <a:picLocks noChangeAspect="1"/>
          </p:cNvPicPr>
          <p:nvPr/>
        </p:nvPicPr>
        <p:blipFill rotWithShape="1">
          <a:blip r:embed="rId2"/>
          <a:srcRect t="1643" b="60552"/>
          <a:stretch/>
        </p:blipFill>
        <p:spPr>
          <a:xfrm>
            <a:off x="395535" y="944724"/>
            <a:ext cx="8619615" cy="5364596"/>
          </a:xfrm>
          <a:prstGeom prst="rect">
            <a:avLst/>
          </a:prstGeom>
        </p:spPr>
      </p:pic>
    </p:spTree>
    <p:extLst>
      <p:ext uri="{BB962C8B-B14F-4D97-AF65-F5344CB8AC3E}">
        <p14:creationId xmlns:p14="http://schemas.microsoft.com/office/powerpoint/2010/main" val="1262375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9938-2A12-6F4E-9050-32C8159881FB}"/>
              </a:ext>
            </a:extLst>
          </p:cNvPr>
          <p:cNvSpPr>
            <a:spLocks noGrp="1"/>
          </p:cNvSpPr>
          <p:nvPr>
            <p:ph type="title"/>
          </p:nvPr>
        </p:nvSpPr>
        <p:spPr>
          <a:solidFill>
            <a:schemeClr val="bg1"/>
          </a:solidFill>
        </p:spPr>
        <p:txBody>
          <a:bodyPr>
            <a:normAutofit/>
          </a:bodyPr>
          <a:lstStyle/>
          <a:p>
            <a:r>
              <a:rPr lang="en-GB" sz="3600" dirty="0"/>
              <a:t>Example: Face Recognition (1)</a:t>
            </a:r>
          </a:p>
        </p:txBody>
      </p:sp>
      <p:sp>
        <p:nvSpPr>
          <p:cNvPr id="3" name="Content Placeholder 2">
            <a:extLst>
              <a:ext uri="{FF2B5EF4-FFF2-40B4-BE49-F238E27FC236}">
                <a16:creationId xmlns:a16="http://schemas.microsoft.com/office/drawing/2014/main" id="{DAD5F052-942D-B245-8352-E52699565333}"/>
              </a:ext>
            </a:extLst>
          </p:cNvPr>
          <p:cNvSpPr>
            <a:spLocks noGrp="1"/>
          </p:cNvSpPr>
          <p:nvPr>
            <p:ph idx="1"/>
          </p:nvPr>
        </p:nvSpPr>
        <p:spPr>
          <a:xfrm>
            <a:off x="395537" y="764704"/>
            <a:ext cx="8461126" cy="914328"/>
          </a:xfrm>
        </p:spPr>
        <p:txBody>
          <a:bodyPr/>
          <a:lstStyle/>
          <a:p>
            <a:pPr>
              <a:lnSpc>
                <a:spcPts val="2400"/>
              </a:lnSpc>
              <a:spcBef>
                <a:spcPts val="0"/>
              </a:spcBef>
            </a:pPr>
            <a:r>
              <a:rPr lang="en-GB" dirty="0"/>
              <a:t>Usage 1: Automated passport control at airport</a:t>
            </a:r>
          </a:p>
          <a:p>
            <a:pPr>
              <a:lnSpc>
                <a:spcPts val="2400"/>
              </a:lnSpc>
              <a:spcBef>
                <a:spcPts val="0"/>
              </a:spcBef>
            </a:pPr>
            <a:r>
              <a:rPr lang="en-GB" dirty="0"/>
              <a:t>Usage 2: Detect criminal suspects using images from surveillance cameras</a:t>
            </a:r>
          </a:p>
          <a:p>
            <a:pPr marL="0" indent="0">
              <a:lnSpc>
                <a:spcPts val="2400"/>
              </a:lnSpc>
              <a:spcBef>
                <a:spcPts val="0"/>
              </a:spcBef>
              <a:buNone/>
            </a:pPr>
            <a:endParaRPr lang="en-GB" dirty="0"/>
          </a:p>
          <a:p>
            <a:pPr>
              <a:lnSpc>
                <a:spcPts val="2400"/>
              </a:lnSpc>
              <a:spcBef>
                <a:spcPts val="0"/>
              </a:spcBef>
            </a:pPr>
            <a:endParaRPr lang="en-GB" dirty="0"/>
          </a:p>
        </p:txBody>
      </p:sp>
      <p:graphicFrame>
        <p:nvGraphicFramePr>
          <p:cNvPr id="5" name="Table 4">
            <a:extLst>
              <a:ext uri="{FF2B5EF4-FFF2-40B4-BE49-F238E27FC236}">
                <a16:creationId xmlns:a16="http://schemas.microsoft.com/office/drawing/2014/main" id="{3BDCDA90-2278-2545-8E81-61D8B6C598C1}"/>
              </a:ext>
            </a:extLst>
          </p:cNvPr>
          <p:cNvGraphicFramePr>
            <a:graphicFrameLocks noGrp="1"/>
          </p:cNvGraphicFramePr>
          <p:nvPr>
            <p:extLst>
              <p:ext uri="{D42A27DB-BD31-4B8C-83A1-F6EECF244321}">
                <p14:modId xmlns:p14="http://schemas.microsoft.com/office/powerpoint/2010/main" val="3218715130"/>
              </p:ext>
            </p:extLst>
          </p:nvPr>
        </p:nvGraphicFramePr>
        <p:xfrm>
          <a:off x="383617" y="1772816"/>
          <a:ext cx="8352927" cy="4780023"/>
        </p:xfrm>
        <a:graphic>
          <a:graphicData uri="http://schemas.openxmlformats.org/drawingml/2006/table">
            <a:tbl>
              <a:tblPr firstRow="1" firstCol="1" bandRow="1">
                <a:tableStyleId>{5C22544A-7EE6-4342-B048-85BDC9FD1C3A}</a:tableStyleId>
              </a:tblPr>
              <a:tblGrid>
                <a:gridCol w="5512399">
                  <a:extLst>
                    <a:ext uri="{9D8B030D-6E8A-4147-A177-3AD203B41FA5}">
                      <a16:colId xmlns:a16="http://schemas.microsoft.com/office/drawing/2014/main" val="2230549134"/>
                    </a:ext>
                  </a:extLst>
                </a:gridCol>
                <a:gridCol w="1394902">
                  <a:extLst>
                    <a:ext uri="{9D8B030D-6E8A-4147-A177-3AD203B41FA5}">
                      <a16:colId xmlns:a16="http://schemas.microsoft.com/office/drawing/2014/main" val="2679100049"/>
                    </a:ext>
                  </a:extLst>
                </a:gridCol>
                <a:gridCol w="1445626">
                  <a:extLst>
                    <a:ext uri="{9D8B030D-6E8A-4147-A177-3AD203B41FA5}">
                      <a16:colId xmlns:a16="http://schemas.microsoft.com/office/drawing/2014/main" val="2120985624"/>
                    </a:ext>
                  </a:extLst>
                </a:gridCol>
              </a:tblGrid>
              <a:tr h="360040">
                <a:tc>
                  <a:txBody>
                    <a:bodyPr/>
                    <a:lstStyle/>
                    <a:p>
                      <a:pPr>
                        <a:spcAft>
                          <a:spcPts val="0"/>
                        </a:spcAft>
                      </a:pPr>
                      <a:r>
                        <a:rPr lang="en-GB" sz="2400" b="1" dirty="0">
                          <a:solidFill>
                            <a:schemeClr val="tx2"/>
                          </a:solidFill>
                          <a:effectLst/>
                        </a:rPr>
                        <a:t>Operation Conditions</a:t>
                      </a:r>
                      <a:endParaRPr lang="en-GB" sz="2400" b="1"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1" dirty="0">
                          <a:solidFill>
                            <a:schemeClr val="tx2"/>
                          </a:solidFill>
                          <a:effectLst/>
                        </a:rPr>
                        <a:t>Usage 1</a:t>
                      </a:r>
                      <a:endParaRPr lang="en-GB" sz="2400" b="1"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1" dirty="0">
                          <a:solidFill>
                            <a:schemeClr val="tx2"/>
                          </a:solidFill>
                          <a:effectLst/>
                        </a:rPr>
                        <a:t>Usage 2</a:t>
                      </a:r>
                      <a:endParaRPr lang="en-GB" sz="2400" b="1"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24803015"/>
                  </a:ext>
                </a:extLst>
              </a:tr>
              <a:tr h="318892">
                <a:tc>
                  <a:txBody>
                    <a:bodyPr/>
                    <a:lstStyle/>
                    <a:p>
                      <a:pPr>
                        <a:spcAft>
                          <a:spcPts val="0"/>
                        </a:spcAft>
                      </a:pPr>
                      <a:r>
                        <a:rPr lang="en-GB" sz="2400" b="0">
                          <a:solidFill>
                            <a:schemeClr val="tx2"/>
                          </a:solidFill>
                          <a:effectLst/>
                        </a:rPr>
                        <a:t>Front face images in database</a:t>
                      </a:r>
                      <a:endParaRPr lang="en-GB" sz="2400" b="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 ✔️</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15022122"/>
                  </a:ext>
                </a:extLst>
              </a:tr>
              <a:tr h="318892">
                <a:tc>
                  <a:txBody>
                    <a:bodyPr/>
                    <a:lstStyle/>
                    <a:p>
                      <a:pPr>
                        <a:spcAft>
                          <a:spcPts val="0"/>
                        </a:spcAft>
                      </a:pPr>
                      <a:r>
                        <a:rPr lang="en-GB" sz="2400" b="0">
                          <a:solidFill>
                            <a:schemeClr val="tx2"/>
                          </a:solidFill>
                          <a:effectLst/>
                        </a:rPr>
                        <a:t>Side face images in database</a:t>
                      </a:r>
                      <a:endParaRPr lang="en-GB" sz="2400" b="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 </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03682083"/>
                  </a:ext>
                </a:extLst>
              </a:tr>
              <a:tr h="318892">
                <a:tc>
                  <a:txBody>
                    <a:bodyPr/>
                    <a:lstStyle/>
                    <a:p>
                      <a:pPr>
                        <a:spcAft>
                          <a:spcPts val="0"/>
                        </a:spcAft>
                      </a:pPr>
                      <a:r>
                        <a:rPr lang="en-GB" sz="2400" b="0" dirty="0">
                          <a:solidFill>
                            <a:schemeClr val="tx2"/>
                          </a:solidFill>
                          <a:effectLst/>
                        </a:rPr>
                        <a:t>Face image of older age</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73623346"/>
                  </a:ext>
                </a:extLst>
              </a:tr>
              <a:tr h="318892">
                <a:tc>
                  <a:txBody>
                    <a:bodyPr/>
                    <a:lstStyle/>
                    <a:p>
                      <a:pPr>
                        <a:spcAft>
                          <a:spcPts val="0"/>
                        </a:spcAft>
                      </a:pPr>
                      <a:r>
                        <a:rPr lang="en-GB" sz="2400" b="0">
                          <a:solidFill>
                            <a:schemeClr val="tx2"/>
                          </a:solidFill>
                          <a:effectLst/>
                        </a:rPr>
                        <a:t>Face image sun tanned</a:t>
                      </a:r>
                      <a:endParaRPr lang="en-GB" sz="2400" b="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14301053"/>
                  </a:ext>
                </a:extLst>
              </a:tr>
              <a:tr h="390903">
                <a:tc>
                  <a:txBody>
                    <a:bodyPr/>
                    <a:lstStyle/>
                    <a:p>
                      <a:pPr>
                        <a:spcAft>
                          <a:spcPts val="0"/>
                        </a:spcAft>
                      </a:pPr>
                      <a:r>
                        <a:rPr lang="en-GB" sz="2400" b="0" dirty="0">
                          <a:solidFill>
                            <a:schemeClr val="tx2"/>
                          </a:solidFill>
                          <a:effectLst/>
                        </a:rPr>
                        <a:t>Face image in different hair style/colour</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30057304"/>
                  </a:ext>
                </a:extLst>
              </a:tr>
              <a:tr h="318892">
                <a:tc>
                  <a:txBody>
                    <a:bodyPr/>
                    <a:lstStyle/>
                    <a:p>
                      <a:pPr>
                        <a:spcAft>
                          <a:spcPts val="0"/>
                        </a:spcAft>
                      </a:pPr>
                      <a:r>
                        <a:rPr lang="en-GB" sz="2400" b="0" dirty="0">
                          <a:solidFill>
                            <a:schemeClr val="tx2"/>
                          </a:solidFill>
                          <a:effectLst/>
                        </a:rPr>
                        <a:t>Face image wearing makeup</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4400154"/>
                  </a:ext>
                </a:extLst>
              </a:tr>
              <a:tr h="318892">
                <a:tc>
                  <a:txBody>
                    <a:bodyPr/>
                    <a:lstStyle/>
                    <a:p>
                      <a:pPr>
                        <a:spcAft>
                          <a:spcPts val="0"/>
                        </a:spcAft>
                      </a:pPr>
                      <a:r>
                        <a:rPr lang="en-GB" sz="2400" b="0">
                          <a:solidFill>
                            <a:schemeClr val="tx2"/>
                          </a:solidFill>
                          <a:effectLst/>
                        </a:rPr>
                        <a:t>Face image with sunglasses</a:t>
                      </a:r>
                      <a:endParaRPr lang="en-GB" sz="2400" b="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 </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04335387"/>
                  </a:ext>
                </a:extLst>
              </a:tr>
              <a:tr h="318892">
                <a:tc>
                  <a:txBody>
                    <a:bodyPr/>
                    <a:lstStyle/>
                    <a:p>
                      <a:pPr>
                        <a:spcAft>
                          <a:spcPts val="0"/>
                        </a:spcAft>
                      </a:pPr>
                      <a:r>
                        <a:rPr lang="en-GB" sz="2400" b="0" dirty="0">
                          <a:solidFill>
                            <a:schemeClr val="tx2"/>
                          </a:solidFill>
                          <a:effectLst/>
                        </a:rPr>
                        <a:t>Face image with beard</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1258406"/>
                  </a:ext>
                </a:extLst>
              </a:tr>
              <a:tr h="318892">
                <a:tc>
                  <a:txBody>
                    <a:bodyPr/>
                    <a:lstStyle/>
                    <a:p>
                      <a:pPr>
                        <a:spcAft>
                          <a:spcPts val="0"/>
                        </a:spcAft>
                      </a:pPr>
                      <a:r>
                        <a:rPr lang="en-GB" sz="2400" b="0" dirty="0">
                          <a:solidFill>
                            <a:schemeClr val="tx2"/>
                          </a:solidFill>
                          <a:effectLst/>
                        </a:rPr>
                        <a:t>Variable lighting and background </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 </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60168704"/>
                  </a:ext>
                </a:extLst>
              </a:tr>
              <a:tr h="318892">
                <a:tc>
                  <a:txBody>
                    <a:bodyPr/>
                    <a:lstStyle/>
                    <a:p>
                      <a:pPr>
                        <a:spcAft>
                          <a:spcPts val="0"/>
                        </a:spcAft>
                      </a:pPr>
                      <a:r>
                        <a:rPr lang="en-GB" sz="2400" b="0">
                          <a:solidFill>
                            <a:schemeClr val="tx2"/>
                          </a:solidFill>
                          <a:effectLst/>
                        </a:rPr>
                        <a:t>Face image from a side angle</a:t>
                      </a:r>
                      <a:endParaRPr lang="en-GB" sz="2400" b="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 </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87520838"/>
                  </a:ext>
                </a:extLst>
              </a:tr>
              <a:tr h="318892">
                <a:tc>
                  <a:txBody>
                    <a:bodyPr/>
                    <a:lstStyle/>
                    <a:p>
                      <a:pPr>
                        <a:spcAft>
                          <a:spcPts val="0"/>
                        </a:spcAft>
                      </a:pPr>
                      <a:r>
                        <a:rPr lang="en-GB" sz="2400" b="0">
                          <a:solidFill>
                            <a:schemeClr val="tx2"/>
                          </a:solidFill>
                          <a:effectLst/>
                        </a:rPr>
                        <a:t>Face image from an upper angle </a:t>
                      </a:r>
                      <a:endParaRPr lang="en-GB" sz="2400" b="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 </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74788101"/>
                  </a:ext>
                </a:extLst>
              </a:tr>
              <a:tr h="318892">
                <a:tc>
                  <a:txBody>
                    <a:bodyPr/>
                    <a:lstStyle/>
                    <a:p>
                      <a:pPr>
                        <a:spcAft>
                          <a:spcPts val="0"/>
                        </a:spcAft>
                      </a:pPr>
                      <a:r>
                        <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rPr>
                        <a:t>Image from artist drawings</a:t>
                      </a:r>
                    </a:p>
                  </a:txBody>
                  <a:tcPr marL="68580" marR="68580" marT="0" marB="0"/>
                </a:tc>
                <a:tc>
                  <a:txBody>
                    <a:bodyPr/>
                    <a:lstStyle/>
                    <a:p>
                      <a:pPr algn="ctr">
                        <a:spcAft>
                          <a:spcPts val="0"/>
                        </a:spcAft>
                      </a:pP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2"/>
                          </a:solidFill>
                          <a:effectLst/>
                        </a:rPr>
                        <a:t>✔️</a:t>
                      </a:r>
                      <a:endParaRPr lang="en-GB" sz="2400" b="0" dirty="0">
                        <a:solidFill>
                          <a:schemeClr val="tx2"/>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94743290"/>
                  </a:ext>
                </a:extLst>
              </a:tr>
            </a:tbl>
          </a:graphicData>
        </a:graphic>
      </p:graphicFrame>
    </p:spTree>
    <p:extLst>
      <p:ext uri="{BB962C8B-B14F-4D97-AF65-F5344CB8AC3E}">
        <p14:creationId xmlns:p14="http://schemas.microsoft.com/office/powerpoint/2010/main" val="2421620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Example: Face Recognition (2)</a:t>
            </a:r>
          </a:p>
        </p:txBody>
      </p:sp>
      <p:sp>
        <p:nvSpPr>
          <p:cNvPr id="3" name="Content Placeholder 2"/>
          <p:cNvSpPr>
            <a:spLocks noGrp="1"/>
          </p:cNvSpPr>
          <p:nvPr>
            <p:ph idx="1"/>
          </p:nvPr>
        </p:nvSpPr>
        <p:spPr>
          <a:xfrm>
            <a:off x="395537" y="836713"/>
            <a:ext cx="8461126" cy="5616623"/>
          </a:xfrm>
        </p:spPr>
        <p:txBody>
          <a:bodyPr/>
          <a:lstStyle/>
          <a:p>
            <a:pPr>
              <a:lnSpc>
                <a:spcPct val="90000"/>
              </a:lnSpc>
            </a:pPr>
            <a:r>
              <a:rPr lang="en-GB" sz="2800" dirty="0"/>
              <a:t>Seed test cases:</a:t>
            </a:r>
          </a:p>
          <a:p>
            <a:pPr lvl="1">
              <a:lnSpc>
                <a:spcPct val="90000"/>
              </a:lnSpc>
            </a:pPr>
            <a:r>
              <a:rPr lang="en-GB" sz="2400" dirty="0"/>
              <a:t>A set of photos of human faces in different races, ages, genders, etc. </a:t>
            </a:r>
          </a:p>
          <a:p>
            <a:pPr>
              <a:lnSpc>
                <a:spcPct val="90000"/>
              </a:lnSpc>
              <a:spcBef>
                <a:spcPts val="300"/>
              </a:spcBef>
            </a:pPr>
            <a:r>
              <a:rPr lang="en-GB" sz="2800" dirty="0"/>
              <a:t>Datamorphisms:</a:t>
            </a:r>
          </a:p>
          <a:p>
            <a:pPr lvl="1">
              <a:lnSpc>
                <a:spcPct val="90000"/>
              </a:lnSpc>
            </a:pPr>
            <a:r>
              <a:rPr lang="en-GB" sz="2400" dirty="0"/>
              <a:t>Add a pair of glasses; </a:t>
            </a:r>
          </a:p>
          <a:p>
            <a:pPr lvl="1">
              <a:lnSpc>
                <a:spcPct val="90000"/>
              </a:lnSpc>
            </a:pPr>
            <a:r>
              <a:rPr lang="en-GB" sz="2400" dirty="0"/>
              <a:t>Add makeup;</a:t>
            </a:r>
          </a:p>
          <a:p>
            <a:pPr lvl="1">
              <a:lnSpc>
                <a:spcPct val="90000"/>
              </a:lnSpc>
            </a:pPr>
            <a:r>
              <a:rPr lang="en-GB" sz="2400" dirty="0"/>
              <a:t>Change the background; </a:t>
            </a:r>
          </a:p>
          <a:p>
            <a:pPr lvl="1">
              <a:lnSpc>
                <a:spcPct val="90000"/>
              </a:lnSpc>
            </a:pPr>
            <a:r>
              <a:rPr lang="en-GB" sz="2400" dirty="0"/>
              <a:t>Change the illumination; </a:t>
            </a:r>
          </a:p>
          <a:p>
            <a:pPr lvl="1">
              <a:lnSpc>
                <a:spcPct val="90000"/>
              </a:lnSpc>
            </a:pPr>
            <a:r>
              <a:rPr lang="en-GB" sz="2400" dirty="0"/>
              <a:t>Change hair style;</a:t>
            </a:r>
          </a:p>
          <a:p>
            <a:pPr lvl="1">
              <a:lnSpc>
                <a:spcPct val="90000"/>
              </a:lnSpc>
            </a:pPr>
            <a:r>
              <a:rPr lang="en-GB" sz="2400" dirty="0"/>
              <a:t>Change hair colour; </a:t>
            </a:r>
          </a:p>
          <a:p>
            <a:pPr lvl="1">
              <a:lnSpc>
                <a:spcPct val="90000"/>
              </a:lnSpc>
            </a:pPr>
            <a:r>
              <a:rPr lang="en-US" sz="2400" dirty="0"/>
              <a:t>Replace a part of the image with another person’s image. </a:t>
            </a:r>
          </a:p>
          <a:p>
            <a:pPr>
              <a:lnSpc>
                <a:spcPct val="90000"/>
              </a:lnSpc>
              <a:spcBef>
                <a:spcPts val="300"/>
              </a:spcBef>
            </a:pPr>
            <a:r>
              <a:rPr lang="en-GB" sz="2800" dirty="0"/>
              <a:t>Metamorphisms:</a:t>
            </a:r>
          </a:p>
          <a:p>
            <a:pPr marL="533400" lvl="2" indent="0">
              <a:lnSpc>
                <a:spcPct val="90000"/>
              </a:lnSpc>
              <a:buNone/>
            </a:pPr>
            <a:r>
              <a:rPr lang="en-GB" sz="2400" i="1" dirty="0">
                <a:latin typeface="Times New Roman" panose="02020603050405020304" pitchFamily="18" charset="0"/>
                <a:cs typeface="Times New Roman" panose="02020603050405020304" pitchFamily="18" charset="0"/>
              </a:rPr>
              <a:t>F</a:t>
            </a:r>
            <a:r>
              <a:rPr lang="en-US" sz="2400" i="1" dirty="0" err="1">
                <a:latin typeface="Times New Roman" panose="02020603050405020304" pitchFamily="18" charset="0"/>
                <a:cs typeface="Times New Roman" panose="02020603050405020304" pitchFamily="18" charset="0"/>
              </a:rPr>
              <a:t>aceOf</a:t>
            </a:r>
            <a:r>
              <a:rPr lang="en-US" sz="2400" i="1" dirty="0">
                <a:latin typeface="Times New Roman" panose="02020603050405020304" pitchFamily="18" charset="0"/>
                <a:cs typeface="Times New Roman" panose="02020603050405020304" pitchFamily="18" charset="0"/>
              </a:rPr>
              <a:t>(x)=</a:t>
            </a:r>
            <a:r>
              <a:rPr lang="en-US" sz="2400" i="1" dirty="0" err="1">
                <a:latin typeface="Times New Roman" panose="02020603050405020304" pitchFamily="18" charset="0"/>
                <a:cs typeface="Times New Roman" panose="02020603050405020304" pitchFamily="18" charset="0"/>
              </a:rPr>
              <a:t>FaceOf</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AddGlasses</a:t>
            </a:r>
            <a:r>
              <a:rPr lang="en-US" sz="2400" i="1" dirty="0">
                <a:latin typeface="Times New Roman" panose="02020603050405020304" pitchFamily="18" charset="0"/>
                <a:cs typeface="Times New Roman" panose="02020603050405020304" pitchFamily="18" charset="0"/>
              </a:rPr>
              <a:t>(x)).</a:t>
            </a:r>
          </a:p>
          <a:p>
            <a:pPr marL="538163" lvl="2" indent="0">
              <a:lnSpc>
                <a:spcPct val="90000"/>
              </a:lnSpc>
              <a:buNone/>
            </a:pPr>
            <a:r>
              <a:rPr lang="en-US" sz="2400" i="1" dirty="0" err="1">
                <a:latin typeface="Times New Roman" panose="02020603050405020304" pitchFamily="18" charset="0"/>
                <a:cs typeface="Times New Roman" panose="02020603050405020304" pitchFamily="18" charset="0"/>
              </a:rPr>
              <a:t>FaceOf</a:t>
            </a:r>
            <a:r>
              <a:rPr lang="en-US" sz="2400" i="1" dirty="0">
                <a:latin typeface="Times New Roman" panose="02020603050405020304" pitchFamily="18" charset="0"/>
                <a:cs typeface="Times New Roman" panose="02020603050405020304" pitchFamily="18" charset="0"/>
              </a:rPr>
              <a:t>(Swap(</a:t>
            </a:r>
            <a:r>
              <a:rPr lang="en-US" sz="2400" i="1" dirty="0" err="1">
                <a:latin typeface="Times New Roman" panose="02020603050405020304" pitchFamily="18" charset="0"/>
                <a:cs typeface="Times New Roman" panose="02020603050405020304" pitchFamily="18" charset="0"/>
              </a:rPr>
              <a:t>x,y</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FaceOf</a:t>
            </a:r>
            <a:r>
              <a:rPr lang="en-US" sz="2400" i="1" dirty="0">
                <a:latin typeface="Times New Roman" panose="02020603050405020304" pitchFamily="18" charset="0"/>
                <a:cs typeface="Times New Roman" panose="02020603050405020304" pitchFamily="18" charset="0"/>
              </a:rPr>
              <a:t>(x)  </a:t>
            </a:r>
            <a:r>
              <a:rPr lang="en-US" sz="2400" b="1" dirty="0">
                <a:latin typeface="Times New Roman" panose="02020603050405020304" pitchFamily="18" charset="0"/>
                <a:cs typeface="Times New Roman" panose="02020603050405020304" pitchFamily="18" charset="0"/>
              </a:rPr>
              <a:t>and</a:t>
            </a:r>
            <a:r>
              <a:rPr lang="en-US" sz="2400" i="1" dirty="0">
                <a:latin typeface="Times New Roman" panose="02020603050405020304" pitchFamily="18" charset="0"/>
                <a:cs typeface="Times New Roman" panose="02020603050405020304" pitchFamily="18" charset="0"/>
              </a:rPr>
              <a:t> </a:t>
            </a:r>
          </a:p>
          <a:p>
            <a:pPr marL="271463" lvl="1" indent="0" algn="ctr">
              <a:lnSpc>
                <a:spcPct val="90000"/>
              </a:lnSpc>
              <a:buNone/>
            </a:pPr>
            <a:r>
              <a:rPr lang="en-US" sz="2400" i="1" dirty="0" err="1">
                <a:latin typeface="Times New Roman" panose="02020603050405020304" pitchFamily="18" charset="0"/>
                <a:cs typeface="Times New Roman" panose="02020603050405020304" pitchFamily="18" charset="0"/>
              </a:rPr>
              <a:t>FaceOf</a:t>
            </a:r>
            <a:r>
              <a:rPr lang="en-US" sz="2400" i="1" dirty="0">
                <a:latin typeface="Times New Roman" panose="02020603050405020304" pitchFamily="18" charset="0"/>
                <a:cs typeface="Times New Roman" panose="02020603050405020304" pitchFamily="18" charset="0"/>
              </a:rPr>
              <a:t>(Swap(</a:t>
            </a:r>
            <a:r>
              <a:rPr lang="en-US" sz="2400" i="1" dirty="0" err="1">
                <a:latin typeface="Times New Roman" panose="02020603050405020304" pitchFamily="18" charset="0"/>
                <a:cs typeface="Times New Roman" panose="02020603050405020304" pitchFamily="18" charset="0"/>
              </a:rPr>
              <a:t>x,y</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FaceOf</a:t>
            </a:r>
            <a:r>
              <a:rPr lang="en-US" sz="2400" i="1" dirty="0">
                <a:latin typeface="Times New Roman" panose="02020603050405020304" pitchFamily="18" charset="0"/>
                <a:cs typeface="Times New Roman" panose="02020603050405020304" pitchFamily="18" charset="0"/>
              </a:rPr>
              <a:t>(y) </a:t>
            </a:r>
            <a:endParaRPr lang="en-GB"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436096" y="3429000"/>
            <a:ext cx="2160240" cy="830997"/>
          </a:xfrm>
          <a:prstGeom prst="rect">
            <a:avLst/>
          </a:prstGeom>
          <a:noFill/>
        </p:spPr>
        <p:txBody>
          <a:bodyPr wrap="square" rtlCol="0">
            <a:spAutoFit/>
          </a:bodyPr>
          <a:lstStyle/>
          <a:p>
            <a:r>
              <a:rPr lang="en-GB" sz="2400" dirty="0">
                <a:solidFill>
                  <a:srgbClr val="0000FF"/>
                </a:solidFill>
              </a:rPr>
              <a:t>Depends on the application</a:t>
            </a:r>
          </a:p>
        </p:txBody>
      </p:sp>
      <p:cxnSp>
        <p:nvCxnSpPr>
          <p:cNvPr id="6" name="Straight Arrow Connector 5"/>
          <p:cNvCxnSpPr>
            <a:cxnSpLocks/>
          </p:cNvCxnSpPr>
          <p:nvPr/>
        </p:nvCxnSpPr>
        <p:spPr>
          <a:xfrm flipH="1">
            <a:off x="5724128" y="4325404"/>
            <a:ext cx="432048" cy="1617275"/>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654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A47B-1F08-C14F-93B4-CA9FD3574562}"/>
              </a:ext>
            </a:extLst>
          </p:cNvPr>
          <p:cNvSpPr>
            <a:spLocks noGrp="1"/>
          </p:cNvSpPr>
          <p:nvPr>
            <p:ph type="title"/>
          </p:nvPr>
        </p:nvSpPr>
        <p:spPr/>
        <p:txBody>
          <a:bodyPr>
            <a:normAutofit/>
          </a:bodyPr>
          <a:lstStyle/>
          <a:p>
            <a:r>
              <a:rPr lang="en-GB" sz="3600" dirty="0"/>
              <a:t>Stage 2: Realisation</a:t>
            </a:r>
          </a:p>
        </p:txBody>
      </p:sp>
      <p:pic>
        <p:nvPicPr>
          <p:cNvPr id="4" name="Picture 3">
            <a:extLst>
              <a:ext uri="{FF2B5EF4-FFF2-40B4-BE49-F238E27FC236}">
                <a16:creationId xmlns:a16="http://schemas.microsoft.com/office/drawing/2014/main" id="{B0D6A52A-8758-6147-AC41-5D239A6E25AD}"/>
              </a:ext>
            </a:extLst>
          </p:cNvPr>
          <p:cNvPicPr>
            <a:picLocks noChangeAspect="1"/>
          </p:cNvPicPr>
          <p:nvPr/>
        </p:nvPicPr>
        <p:blipFill rotWithShape="1">
          <a:blip r:embed="rId2"/>
          <a:srcRect l="3792" t="42419" r="4113" b="38921"/>
          <a:stretch/>
        </p:blipFill>
        <p:spPr>
          <a:xfrm>
            <a:off x="503735" y="908720"/>
            <a:ext cx="8352928" cy="2351296"/>
          </a:xfrm>
          <a:prstGeom prst="rect">
            <a:avLst/>
          </a:prstGeom>
        </p:spPr>
      </p:pic>
      <p:sp>
        <p:nvSpPr>
          <p:cNvPr id="5" name="TextBox 4">
            <a:extLst>
              <a:ext uri="{FF2B5EF4-FFF2-40B4-BE49-F238E27FC236}">
                <a16:creationId xmlns:a16="http://schemas.microsoft.com/office/drawing/2014/main" id="{B4F106E7-FDEC-F74F-9BB5-2476461D6D27}"/>
              </a:ext>
            </a:extLst>
          </p:cNvPr>
          <p:cNvSpPr txBox="1"/>
          <p:nvPr/>
        </p:nvSpPr>
        <p:spPr>
          <a:xfrm>
            <a:off x="363043" y="3284984"/>
            <a:ext cx="8352928" cy="3170099"/>
          </a:xfrm>
          <a:prstGeom prst="rect">
            <a:avLst/>
          </a:prstGeom>
          <a:noFill/>
        </p:spPr>
        <p:txBody>
          <a:bodyPr wrap="square" rtlCol="0">
            <a:spAutoFit/>
          </a:bodyPr>
          <a:lstStyle/>
          <a:p>
            <a:pPr marL="342900" indent="-342900">
              <a:buFont typeface="Wingdings" pitchFamily="2" charset="2"/>
              <a:buChar char="§"/>
              <a:tabLst>
                <a:tab pos="258763" algn="l"/>
              </a:tabLst>
            </a:pPr>
            <a:r>
              <a:rPr lang="en-GB" sz="2000" dirty="0">
                <a:solidFill>
                  <a:schemeClr val="tx2"/>
                </a:solidFill>
              </a:rPr>
              <a:t>Seeds: </a:t>
            </a:r>
          </a:p>
          <a:p>
            <a:pPr marL="627063" lvl="1" indent="-352425">
              <a:buFont typeface="Courier New" panose="02070309020205020404" pitchFamily="49" charset="0"/>
              <a:buChar char="o"/>
            </a:pPr>
            <a:r>
              <a:rPr lang="en-GB" sz="2000" dirty="0">
                <a:solidFill>
                  <a:schemeClr val="tx2"/>
                </a:solidFill>
              </a:rPr>
              <a:t>Often available from other development activities, such as training data, benchmarks</a:t>
            </a:r>
          </a:p>
          <a:p>
            <a:pPr marL="627063" lvl="1" indent="-352425">
              <a:buFont typeface="Courier New" panose="02070309020205020404" pitchFamily="49" charset="0"/>
              <a:buChar char="o"/>
            </a:pPr>
            <a:r>
              <a:rPr lang="en-GB" sz="2000" dirty="0">
                <a:solidFill>
                  <a:schemeClr val="tx2"/>
                </a:solidFill>
              </a:rPr>
              <a:t>Can be collected from the real world, though costly, </a:t>
            </a:r>
          </a:p>
          <a:p>
            <a:pPr marL="627063" lvl="1" indent="-352425">
              <a:buFont typeface="Courier New" panose="02070309020205020404" pitchFamily="49" charset="0"/>
              <a:buChar char="o"/>
            </a:pPr>
            <a:r>
              <a:rPr lang="en-GB" sz="2000" dirty="0">
                <a:solidFill>
                  <a:schemeClr val="tx2"/>
                </a:solidFill>
              </a:rPr>
              <a:t>Could be manual effort </a:t>
            </a:r>
          </a:p>
          <a:p>
            <a:pPr marL="169863" indent="-352425">
              <a:buFont typeface="Wingdings" pitchFamily="2" charset="2"/>
              <a:buChar char="§"/>
            </a:pPr>
            <a:r>
              <a:rPr lang="en-GB" sz="2000" dirty="0">
                <a:solidFill>
                  <a:schemeClr val="tx2"/>
                </a:solidFill>
              </a:rPr>
              <a:t>Datamorphisms:</a:t>
            </a:r>
          </a:p>
          <a:p>
            <a:pPr marL="627063" lvl="1" indent="-352425">
              <a:buFont typeface="Courier New" panose="02070309020205020404" pitchFamily="49" charset="0"/>
              <a:buChar char="o"/>
            </a:pPr>
            <a:r>
              <a:rPr lang="en-GB" sz="2000" dirty="0">
                <a:solidFill>
                  <a:schemeClr val="tx2"/>
                </a:solidFill>
              </a:rPr>
              <a:t>Often can be implemented as small program code fairly easily</a:t>
            </a:r>
          </a:p>
          <a:p>
            <a:pPr marL="627063" lvl="1" indent="-352425">
              <a:buFont typeface="Courier New" panose="02070309020205020404" pitchFamily="49" charset="0"/>
              <a:buChar char="o"/>
            </a:pPr>
            <a:r>
              <a:rPr lang="en-GB" sz="2000" dirty="0">
                <a:solidFill>
                  <a:schemeClr val="tx2"/>
                </a:solidFill>
              </a:rPr>
              <a:t>Many application domains have open source, library, etc. available</a:t>
            </a:r>
          </a:p>
          <a:p>
            <a:pPr marL="169863" indent="-352425">
              <a:buFont typeface="Wingdings" pitchFamily="2" charset="2"/>
              <a:buChar char="§"/>
            </a:pPr>
            <a:r>
              <a:rPr lang="en-GB" sz="2000" dirty="0">
                <a:solidFill>
                  <a:schemeClr val="tx2"/>
                </a:solidFill>
              </a:rPr>
              <a:t>Metamorphisms:</a:t>
            </a:r>
          </a:p>
          <a:p>
            <a:pPr marL="627063" lvl="1" indent="-352425">
              <a:buFont typeface="Courier New" panose="02070309020205020404" pitchFamily="49" charset="0"/>
              <a:buChar char="o"/>
            </a:pPr>
            <a:r>
              <a:rPr lang="en-GB" sz="2000" dirty="0">
                <a:solidFill>
                  <a:schemeClr val="tx2"/>
                </a:solidFill>
              </a:rPr>
              <a:t>Often easy to implement as small program code fairly easily</a:t>
            </a:r>
          </a:p>
        </p:txBody>
      </p:sp>
    </p:spTree>
    <p:extLst>
      <p:ext uri="{BB962C8B-B14F-4D97-AF65-F5344CB8AC3E}">
        <p14:creationId xmlns:p14="http://schemas.microsoft.com/office/powerpoint/2010/main" val="2726223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GB" sz="3600" dirty="0"/>
              <a:t>Example: </a:t>
            </a:r>
            <a:r>
              <a:rPr lang="en-GB" sz="3600" dirty="0" err="1"/>
              <a:t>Datamorphims</a:t>
            </a:r>
            <a:r>
              <a:rPr lang="en-GB" sz="3600" dirty="0"/>
              <a:t> of Images</a:t>
            </a:r>
          </a:p>
        </p:txBody>
      </p:sp>
      <p:pic>
        <p:nvPicPr>
          <p:cNvPr id="4" name="Content Placeholder 3"/>
          <p:cNvPicPr>
            <a:picLocks noGrp="1" noChangeAspect="1"/>
          </p:cNvPicPr>
          <p:nvPr>
            <p:ph idx="1"/>
          </p:nvPr>
        </p:nvPicPr>
        <p:blipFill rotWithShape="1">
          <a:blip r:embed="rId2"/>
          <a:srcRect l="-715" r="-1276"/>
          <a:stretch/>
        </p:blipFill>
        <p:spPr>
          <a:xfrm>
            <a:off x="3563888" y="980728"/>
            <a:ext cx="4956308" cy="5544616"/>
          </a:xfrm>
        </p:spPr>
      </p:pic>
      <p:sp>
        <p:nvSpPr>
          <p:cNvPr id="5" name="TextBox 4"/>
          <p:cNvSpPr txBox="1"/>
          <p:nvPr/>
        </p:nvSpPr>
        <p:spPr>
          <a:xfrm>
            <a:off x="323528" y="1124744"/>
            <a:ext cx="3024336" cy="1938992"/>
          </a:xfrm>
          <a:prstGeom prst="rect">
            <a:avLst/>
          </a:prstGeom>
          <a:noFill/>
        </p:spPr>
        <p:txBody>
          <a:bodyPr wrap="square" rtlCol="0">
            <a:spAutoFit/>
          </a:bodyPr>
          <a:lstStyle/>
          <a:p>
            <a:pPr marL="342900" indent="-342900">
              <a:buFont typeface="Arial"/>
              <a:buChar char="•"/>
            </a:pPr>
            <a:r>
              <a:rPr lang="en-US" sz="2000" b="1" i="1" dirty="0">
                <a:solidFill>
                  <a:srgbClr val="0000FF"/>
                </a:solidFill>
              </a:rPr>
              <a:t>Seed test case (a): </a:t>
            </a:r>
          </a:p>
          <a:p>
            <a:r>
              <a:rPr lang="en-US" sz="2000" dirty="0">
                <a:solidFill>
                  <a:srgbClr val="0000FF"/>
                </a:solidFill>
              </a:rPr>
              <a:t>A photo in the Public dataset </a:t>
            </a:r>
            <a:r>
              <a:rPr lang="en-US" sz="2000" i="1" dirty="0">
                <a:solidFill>
                  <a:srgbClr val="0000FF"/>
                </a:solidFill>
              </a:rPr>
              <a:t>Labeled Faces in the Wild</a:t>
            </a:r>
            <a:r>
              <a:rPr lang="en-GB" sz="2000" i="1" dirty="0">
                <a:solidFill>
                  <a:srgbClr val="0000FF"/>
                </a:solidFill>
              </a:rPr>
              <a:t> at </a:t>
            </a:r>
            <a:r>
              <a:rPr lang="en-GB" sz="2000" dirty="0">
                <a:solidFill>
                  <a:srgbClr val="0000FF"/>
                </a:solidFill>
              </a:rPr>
              <a:t>URL: </a:t>
            </a:r>
            <a:r>
              <a:rPr lang="en-US" sz="2000" dirty="0">
                <a:solidFill>
                  <a:srgbClr val="0000FF"/>
                </a:solidFill>
              </a:rPr>
              <a:t> </a:t>
            </a:r>
          </a:p>
          <a:p>
            <a:r>
              <a:rPr lang="en-US" sz="2000" dirty="0">
                <a:solidFill>
                  <a:srgbClr val="0000FF"/>
                </a:solidFill>
              </a:rPr>
              <a:t>http://</a:t>
            </a:r>
            <a:r>
              <a:rPr lang="en-US" sz="2000" dirty="0" err="1">
                <a:solidFill>
                  <a:srgbClr val="0000FF"/>
                </a:solidFill>
              </a:rPr>
              <a:t>vis-www.cs.umass.edu</a:t>
            </a:r>
            <a:r>
              <a:rPr lang="en-US" sz="2000" dirty="0">
                <a:solidFill>
                  <a:srgbClr val="0000FF"/>
                </a:solidFill>
              </a:rPr>
              <a:t>/</a:t>
            </a:r>
            <a:r>
              <a:rPr lang="en-US" sz="2000" dirty="0" err="1">
                <a:solidFill>
                  <a:srgbClr val="0000FF"/>
                </a:solidFill>
              </a:rPr>
              <a:t>lfw</a:t>
            </a:r>
            <a:r>
              <a:rPr lang="en-US" sz="2000" dirty="0">
                <a:solidFill>
                  <a:srgbClr val="0000FF"/>
                </a:solidFill>
              </a:rPr>
              <a:t>/</a:t>
            </a:r>
            <a:r>
              <a:rPr lang="en-GB" sz="2000" dirty="0">
                <a:solidFill>
                  <a:srgbClr val="0000FF"/>
                </a:solidFill>
              </a:rPr>
              <a:t> </a:t>
            </a:r>
          </a:p>
        </p:txBody>
      </p:sp>
      <p:cxnSp>
        <p:nvCxnSpPr>
          <p:cNvPr id="7" name="Straight Arrow Connector 6"/>
          <p:cNvCxnSpPr/>
          <p:nvPr/>
        </p:nvCxnSpPr>
        <p:spPr>
          <a:xfrm>
            <a:off x="2987824" y="1484784"/>
            <a:ext cx="648072" cy="216024"/>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3528" y="4005064"/>
            <a:ext cx="3024336" cy="1631216"/>
          </a:xfrm>
          <a:prstGeom prst="rect">
            <a:avLst/>
          </a:prstGeom>
          <a:noFill/>
        </p:spPr>
        <p:txBody>
          <a:bodyPr wrap="square" rtlCol="0">
            <a:spAutoFit/>
          </a:bodyPr>
          <a:lstStyle/>
          <a:p>
            <a:pPr marL="342900" indent="-342900">
              <a:buFont typeface="Arial"/>
              <a:buChar char="•"/>
            </a:pPr>
            <a:r>
              <a:rPr lang="en-US" sz="2000" b="1" i="1" dirty="0">
                <a:solidFill>
                  <a:srgbClr val="0000FF"/>
                </a:solidFill>
              </a:rPr>
              <a:t>Mutants: (b </a:t>
            </a:r>
            <a:r>
              <a:rPr lang="mr-IN" sz="2000" b="1" i="1" dirty="0">
                <a:solidFill>
                  <a:srgbClr val="0000FF"/>
                </a:solidFill>
              </a:rPr>
              <a:t>–</a:t>
            </a:r>
            <a:r>
              <a:rPr lang="en-US" sz="2000" b="1" i="1" dirty="0">
                <a:solidFill>
                  <a:srgbClr val="0000FF"/>
                </a:solidFill>
              </a:rPr>
              <a:t> j)</a:t>
            </a:r>
          </a:p>
          <a:p>
            <a:r>
              <a:rPr lang="en-US" sz="2000" dirty="0">
                <a:solidFill>
                  <a:srgbClr val="0000FF"/>
                </a:solidFill>
              </a:rPr>
              <a:t>A subset of the photos obtained from the seed by manipulations of the seed photo.  </a:t>
            </a:r>
            <a:endParaRPr lang="en-GB" sz="2000" dirty="0">
              <a:solidFill>
                <a:srgbClr val="0000FF"/>
              </a:solidFill>
            </a:endParaRPr>
          </a:p>
        </p:txBody>
      </p:sp>
      <p:cxnSp>
        <p:nvCxnSpPr>
          <p:cNvPr id="12" name="Straight Arrow Connector 11"/>
          <p:cNvCxnSpPr/>
          <p:nvPr/>
        </p:nvCxnSpPr>
        <p:spPr>
          <a:xfrm flipV="1">
            <a:off x="2699792" y="2276872"/>
            <a:ext cx="2952328" cy="172819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915816" y="2276872"/>
            <a:ext cx="4320480" cy="2016224"/>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55776" y="5373216"/>
            <a:ext cx="1368152" cy="144016"/>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96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7E044-D7D0-3047-90B1-76FBC64AEE65}"/>
              </a:ext>
            </a:extLst>
          </p:cNvPr>
          <p:cNvSpPr>
            <a:spLocks noGrp="1"/>
          </p:cNvSpPr>
          <p:nvPr>
            <p:ph type="title"/>
          </p:nvPr>
        </p:nvSpPr>
        <p:spPr/>
        <p:txBody>
          <a:bodyPr>
            <a:normAutofit/>
          </a:bodyPr>
          <a:lstStyle/>
          <a:p>
            <a:r>
              <a:rPr lang="en-GB" sz="3600" dirty="0"/>
              <a:t>Stage 3: Execution</a:t>
            </a:r>
          </a:p>
        </p:txBody>
      </p:sp>
      <p:pic>
        <p:nvPicPr>
          <p:cNvPr id="4" name="Picture 3">
            <a:extLst>
              <a:ext uri="{FF2B5EF4-FFF2-40B4-BE49-F238E27FC236}">
                <a16:creationId xmlns:a16="http://schemas.microsoft.com/office/drawing/2014/main" id="{416B2769-BD92-1340-9BC0-2E1EEA00771C}"/>
              </a:ext>
            </a:extLst>
          </p:cNvPr>
          <p:cNvPicPr>
            <a:picLocks noChangeAspect="1"/>
          </p:cNvPicPr>
          <p:nvPr/>
        </p:nvPicPr>
        <p:blipFill rotWithShape="1">
          <a:blip r:embed="rId2"/>
          <a:srcRect t="62032"/>
          <a:stretch/>
        </p:blipFill>
        <p:spPr>
          <a:xfrm>
            <a:off x="477165" y="980728"/>
            <a:ext cx="8127283" cy="5080107"/>
          </a:xfrm>
          <a:prstGeom prst="rect">
            <a:avLst/>
          </a:prstGeom>
        </p:spPr>
      </p:pic>
    </p:spTree>
    <p:extLst>
      <p:ext uri="{BB962C8B-B14F-4D97-AF65-F5344CB8AC3E}">
        <p14:creationId xmlns:p14="http://schemas.microsoft.com/office/powerpoint/2010/main" val="48491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B2642-A391-7C44-804F-9C18E538A6CE}"/>
              </a:ext>
            </a:extLst>
          </p:cNvPr>
          <p:cNvSpPr>
            <a:spLocks noGrp="1"/>
          </p:cNvSpPr>
          <p:nvPr>
            <p:ph type="title"/>
          </p:nvPr>
        </p:nvSpPr>
        <p:spPr/>
        <p:txBody>
          <a:bodyPr>
            <a:normAutofit/>
          </a:bodyPr>
          <a:lstStyle/>
          <a:p>
            <a:r>
              <a:rPr lang="en-GB" sz="3600" dirty="0"/>
              <a:t>Outline</a:t>
            </a:r>
          </a:p>
        </p:txBody>
      </p:sp>
      <p:sp>
        <p:nvSpPr>
          <p:cNvPr id="4" name="Content Placeholder 3">
            <a:extLst>
              <a:ext uri="{FF2B5EF4-FFF2-40B4-BE49-F238E27FC236}">
                <a16:creationId xmlns:a16="http://schemas.microsoft.com/office/drawing/2014/main" id="{627D552D-DF61-FA4F-A425-6B136E2E6DE5}"/>
              </a:ext>
            </a:extLst>
          </p:cNvPr>
          <p:cNvSpPr>
            <a:spLocks noGrp="1"/>
          </p:cNvSpPr>
          <p:nvPr>
            <p:ph idx="1"/>
          </p:nvPr>
        </p:nvSpPr>
        <p:spPr/>
        <p:txBody>
          <a:bodyPr/>
          <a:lstStyle/>
          <a:p>
            <a:pPr marL="457200" indent="-457200">
              <a:buFont typeface="+mj-lt"/>
              <a:buAutoNum type="arabicPeriod"/>
            </a:pPr>
            <a:r>
              <a:rPr lang="en-GB" sz="2800" dirty="0">
                <a:solidFill>
                  <a:schemeClr val="tx2"/>
                </a:solidFill>
              </a:rPr>
              <a:t>Motivation</a:t>
            </a:r>
          </a:p>
          <a:p>
            <a:pPr marL="457200" indent="-457200">
              <a:buFont typeface="+mj-lt"/>
              <a:buAutoNum type="arabicPeriod"/>
            </a:pPr>
            <a:r>
              <a:rPr lang="en-GB" sz="2800" dirty="0">
                <a:solidFill>
                  <a:schemeClr val="tx2"/>
                </a:solidFill>
              </a:rPr>
              <a:t>The proposed methodology</a:t>
            </a:r>
          </a:p>
          <a:p>
            <a:pPr marL="457200" indent="-457200">
              <a:buFont typeface="+mj-lt"/>
              <a:buAutoNum type="arabicPeriod"/>
            </a:pPr>
            <a:r>
              <a:rPr lang="en-GB" sz="2800" dirty="0">
                <a:solidFill>
                  <a:schemeClr val="tx2"/>
                </a:solidFill>
              </a:rPr>
              <a:t>The experiments </a:t>
            </a:r>
          </a:p>
          <a:p>
            <a:pPr marL="457200" indent="-457200">
              <a:buFont typeface="+mj-lt"/>
              <a:buAutoNum type="arabicPeriod"/>
            </a:pPr>
            <a:r>
              <a:rPr lang="en-GB" sz="2800" dirty="0">
                <a:solidFill>
                  <a:schemeClr val="tx2"/>
                </a:solidFill>
              </a:rPr>
              <a:t>Related work</a:t>
            </a:r>
          </a:p>
          <a:p>
            <a:pPr marL="457200" indent="-457200">
              <a:buFont typeface="+mj-lt"/>
              <a:buAutoNum type="arabicPeriod"/>
            </a:pPr>
            <a:r>
              <a:rPr lang="en-GB" sz="2800" dirty="0">
                <a:solidFill>
                  <a:schemeClr val="tx2"/>
                </a:solidFill>
              </a:rPr>
              <a:t>Future work</a:t>
            </a:r>
          </a:p>
        </p:txBody>
      </p:sp>
    </p:spTree>
    <p:extLst>
      <p:ext uri="{BB962C8B-B14F-4D97-AF65-F5344CB8AC3E}">
        <p14:creationId xmlns:p14="http://schemas.microsoft.com/office/powerpoint/2010/main" val="4076025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normAutofit/>
          </a:bodyPr>
          <a:lstStyle/>
          <a:p>
            <a:r>
              <a:rPr lang="en-GB" sz="3600" dirty="0"/>
              <a:t>Datamorphic Testing Strategies</a:t>
            </a:r>
          </a:p>
        </p:txBody>
      </p:sp>
      <p:sp>
        <p:nvSpPr>
          <p:cNvPr id="4" name="Content Placeholder 3"/>
          <p:cNvSpPr>
            <a:spLocks noGrp="1"/>
          </p:cNvSpPr>
          <p:nvPr>
            <p:ph idx="1"/>
          </p:nvPr>
        </p:nvSpPr>
        <p:spPr/>
        <p:txBody>
          <a:bodyPr/>
          <a:lstStyle/>
          <a:p>
            <a:r>
              <a:rPr lang="en-GB" sz="2800" dirty="0"/>
              <a:t>From a set of seed test cases, a large number of mutant test cases can be generated. </a:t>
            </a:r>
          </a:p>
          <a:p>
            <a:r>
              <a:rPr lang="en-GB" sz="2800" dirty="0"/>
              <a:t>A datamorphic testing </a:t>
            </a:r>
            <a:r>
              <a:rPr lang="en-GB" sz="2800" b="1" i="1" dirty="0">
                <a:solidFill>
                  <a:srgbClr val="0000FF"/>
                </a:solidFill>
              </a:rPr>
              <a:t>strategy</a:t>
            </a:r>
            <a:r>
              <a:rPr lang="en-GB" sz="2800" dirty="0">
                <a:solidFill>
                  <a:srgbClr val="0000FF"/>
                </a:solidFill>
              </a:rPr>
              <a:t> </a:t>
            </a:r>
            <a:r>
              <a:rPr lang="en-GB" sz="2800" dirty="0"/>
              <a:t>determines how to generate (or select) a subset of mutant test cases from the seeds by applying the </a:t>
            </a:r>
            <a:r>
              <a:rPr lang="en-GB" sz="2800" dirty="0" err="1"/>
              <a:t>datamorpisms</a:t>
            </a:r>
            <a:r>
              <a:rPr lang="en-GB" sz="2800" dirty="0"/>
              <a:t>. </a:t>
            </a:r>
          </a:p>
          <a:p>
            <a:r>
              <a:rPr lang="en-GB" sz="2800" dirty="0"/>
              <a:t>A test strategy may well use </a:t>
            </a:r>
            <a:r>
              <a:rPr lang="en-GB" sz="2800" b="1" i="1" dirty="0">
                <a:solidFill>
                  <a:srgbClr val="0000FF"/>
                </a:solidFill>
              </a:rPr>
              <a:t>metamorphisms</a:t>
            </a:r>
            <a:r>
              <a:rPr lang="en-GB" sz="2800" dirty="0"/>
              <a:t> as a means of feedback to guide the generate of mutant test cases. </a:t>
            </a:r>
          </a:p>
          <a:p>
            <a:r>
              <a:rPr lang="en-GB" sz="2800" dirty="0"/>
              <a:t>Using different strategy may results in different </a:t>
            </a:r>
            <a:r>
              <a:rPr lang="en-GB" sz="2800" b="1" i="1" dirty="0">
                <a:solidFill>
                  <a:srgbClr val="0000FF"/>
                </a:solidFill>
              </a:rPr>
              <a:t>test adequacy </a:t>
            </a:r>
            <a:r>
              <a:rPr lang="en-GB" sz="2800" dirty="0"/>
              <a:t>and </a:t>
            </a:r>
            <a:r>
              <a:rPr lang="en-GB" sz="2800" b="1" i="1" dirty="0">
                <a:solidFill>
                  <a:srgbClr val="0000FF"/>
                </a:solidFill>
              </a:rPr>
              <a:t>test cost </a:t>
            </a:r>
            <a:r>
              <a:rPr lang="en-GB" sz="2800" dirty="0"/>
              <a:t>as well. </a:t>
            </a:r>
          </a:p>
        </p:txBody>
      </p:sp>
    </p:spTree>
    <p:extLst>
      <p:ext uri="{BB962C8B-B14F-4D97-AF65-F5344CB8AC3E}">
        <p14:creationId xmlns:p14="http://schemas.microsoft.com/office/powerpoint/2010/main" val="487990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1A3E-765E-3D44-B82B-B4CB242F3677}"/>
              </a:ext>
            </a:extLst>
          </p:cNvPr>
          <p:cNvSpPr>
            <a:spLocks noGrp="1"/>
          </p:cNvSpPr>
          <p:nvPr>
            <p:ph type="title"/>
          </p:nvPr>
        </p:nvSpPr>
        <p:spPr/>
        <p:txBody>
          <a:bodyPr>
            <a:normAutofit/>
          </a:bodyPr>
          <a:lstStyle/>
          <a:p>
            <a:r>
              <a:rPr lang="en-GB" sz="3600" dirty="0"/>
              <a:t>Examples of Test Strategies</a:t>
            </a:r>
          </a:p>
        </p:txBody>
      </p:sp>
      <p:sp>
        <p:nvSpPr>
          <p:cNvPr id="3" name="Content Placeholder 2">
            <a:extLst>
              <a:ext uri="{FF2B5EF4-FFF2-40B4-BE49-F238E27FC236}">
                <a16:creationId xmlns:a16="http://schemas.microsoft.com/office/drawing/2014/main" id="{5F2DBCDC-8412-1742-B4DB-826C5ECBE43E}"/>
              </a:ext>
            </a:extLst>
          </p:cNvPr>
          <p:cNvSpPr>
            <a:spLocks noGrp="1"/>
          </p:cNvSpPr>
          <p:nvPr>
            <p:ph idx="1"/>
          </p:nvPr>
        </p:nvSpPr>
        <p:spPr/>
        <p:txBody>
          <a:bodyPr/>
          <a:lstStyle/>
          <a:p>
            <a:pPr lvl="1"/>
            <a:r>
              <a:rPr lang="en-US" sz="2800" b="1" i="1" dirty="0">
                <a:solidFill>
                  <a:srgbClr val="0000FF"/>
                </a:solidFill>
              </a:rPr>
              <a:t>Exhaustive</a:t>
            </a:r>
            <a:r>
              <a:rPr lang="en-US" sz="2400" dirty="0"/>
              <a:t>: </a:t>
            </a:r>
          </a:p>
          <a:p>
            <a:pPr lvl="2"/>
            <a:r>
              <a:rPr lang="en-US" sz="2400" dirty="0"/>
              <a:t>To generate all possible mutant test cases by repeated applying the </a:t>
            </a:r>
            <a:r>
              <a:rPr lang="en-US" sz="2400" dirty="0" err="1"/>
              <a:t>datamorphisms</a:t>
            </a:r>
            <a:r>
              <a:rPr lang="en-US" sz="2400" dirty="0"/>
              <a:t> on the seeds until no more new mutants can be generated. </a:t>
            </a:r>
          </a:p>
          <a:p>
            <a:pPr lvl="1"/>
            <a:r>
              <a:rPr lang="en-US" sz="2400" dirty="0"/>
              <a:t>Advantages:</a:t>
            </a:r>
          </a:p>
          <a:p>
            <a:pPr lvl="2"/>
            <a:r>
              <a:rPr lang="en-US" sz="2400" dirty="0"/>
              <a:t>Highly adequate</a:t>
            </a:r>
          </a:p>
          <a:p>
            <a:pPr lvl="1"/>
            <a:r>
              <a:rPr lang="en-US" sz="2400" dirty="0"/>
              <a:t>Problem: </a:t>
            </a:r>
          </a:p>
          <a:p>
            <a:pPr lvl="2"/>
            <a:r>
              <a:rPr lang="en-US" sz="2400" dirty="0"/>
              <a:t>Huge number of test cases, thus high cost of testing</a:t>
            </a:r>
          </a:p>
          <a:p>
            <a:pPr lvl="2"/>
            <a:r>
              <a:rPr lang="en-US" sz="2400" dirty="0"/>
              <a:t>Non-terminate unless the </a:t>
            </a:r>
            <a:r>
              <a:rPr lang="en-US" sz="2400" dirty="0" err="1"/>
              <a:t>datamorphisms</a:t>
            </a:r>
            <a:r>
              <a:rPr lang="en-US" sz="2400" dirty="0"/>
              <a:t> satisfy certain algebraic laws</a:t>
            </a:r>
          </a:p>
        </p:txBody>
      </p:sp>
    </p:spTree>
    <p:extLst>
      <p:ext uri="{BB962C8B-B14F-4D97-AF65-F5344CB8AC3E}">
        <p14:creationId xmlns:p14="http://schemas.microsoft.com/office/powerpoint/2010/main" val="225262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7" y="260648"/>
            <a:ext cx="8461126" cy="6192688"/>
          </a:xfrm>
        </p:spPr>
        <p:txBody>
          <a:bodyPr/>
          <a:lstStyle/>
          <a:p>
            <a:pPr marL="180975" lvl="1" indent="-180975">
              <a:spcBef>
                <a:spcPts val="1500"/>
              </a:spcBef>
            </a:pPr>
            <a:r>
              <a:rPr lang="en-US" sz="2800" b="1" i="1" dirty="0">
                <a:solidFill>
                  <a:srgbClr val="0000FF"/>
                </a:solidFill>
              </a:rPr>
              <a:t>Combinatorial</a:t>
            </a:r>
            <a:r>
              <a:rPr lang="en-GB" sz="2400" dirty="0"/>
              <a:t>: </a:t>
            </a:r>
          </a:p>
          <a:p>
            <a:pPr marL="447675" lvl="2" indent="-180975">
              <a:spcBef>
                <a:spcPts val="1500"/>
              </a:spcBef>
            </a:pPr>
            <a:r>
              <a:rPr lang="en-US" sz="2400" dirty="0"/>
              <a:t>A mutant test case </a:t>
            </a:r>
            <a:r>
              <a:rPr lang="en-US" sz="2400" i="1" dirty="0"/>
              <a:t>m</a:t>
            </a:r>
            <a:r>
              <a:rPr lang="en-US" sz="2400" dirty="0"/>
              <a:t> obtained by a sequence of applications of </a:t>
            </a:r>
            <a:r>
              <a:rPr lang="en-US" sz="2400" dirty="0" err="1"/>
              <a:t>datamorphisms</a:t>
            </a:r>
            <a:r>
              <a:rPr lang="en-US" sz="2400" dirty="0"/>
              <a:t> </a:t>
            </a:r>
            <a:r>
              <a:rPr lang="en-US" sz="2400" i="1" dirty="0"/>
              <a:t>φ1,φ2,…,</a:t>
            </a:r>
            <a:r>
              <a:rPr lang="en-US" sz="2400" i="1" dirty="0" err="1"/>
              <a:t>φl∈D</a:t>
            </a:r>
            <a:r>
              <a:rPr lang="en-US" sz="2400" dirty="0"/>
              <a:t> on a seed test case </a:t>
            </a:r>
            <a:r>
              <a:rPr lang="en-US" sz="2400" i="1" dirty="0" err="1"/>
              <a:t>s∈S</a:t>
            </a:r>
            <a:r>
              <a:rPr lang="en-US" sz="2400" dirty="0"/>
              <a:t> is represented as </a:t>
            </a:r>
            <a:r>
              <a:rPr lang="en-US" sz="2400" i="1" dirty="0"/>
              <a:t>φ1∙φ2∙…∙</a:t>
            </a:r>
            <a:r>
              <a:rPr lang="en-US" sz="2400" i="1" dirty="0" err="1"/>
              <a:t>φl</a:t>
            </a:r>
            <a:r>
              <a:rPr lang="en-US" sz="2400" i="1" dirty="0"/>
              <a:t>(s)</a:t>
            </a:r>
            <a:r>
              <a:rPr lang="en-US" sz="2400" dirty="0"/>
              <a:t>. </a:t>
            </a:r>
          </a:p>
          <a:p>
            <a:pPr marL="447675" lvl="2" indent="-180975">
              <a:spcBef>
                <a:spcPts val="1500"/>
              </a:spcBef>
            </a:pPr>
            <a:r>
              <a:rPr lang="en-US" sz="2400" dirty="0"/>
              <a:t>A set </a:t>
            </a:r>
            <a:r>
              <a:rPr lang="en-US" sz="2400" i="1" dirty="0"/>
              <a:t>T</a:t>
            </a:r>
            <a:r>
              <a:rPr lang="en-US" sz="2400" dirty="0"/>
              <a:t> of test cases is said to be </a:t>
            </a:r>
            <a:r>
              <a:rPr lang="en-US" sz="2400" b="1" i="1" dirty="0">
                <a:solidFill>
                  <a:srgbClr val="0000FF"/>
                </a:solidFill>
              </a:rPr>
              <a:t>1-way combinatorial complete</a:t>
            </a:r>
            <a:r>
              <a:rPr lang="en-US" sz="2400" dirty="0"/>
              <a:t>, if for every seed test case </a:t>
            </a:r>
            <a:r>
              <a:rPr lang="en-US" sz="2400" i="1" dirty="0"/>
              <a:t>s</a:t>
            </a:r>
            <a:r>
              <a:rPr lang="en-US" sz="2400" dirty="0"/>
              <a:t> and every </a:t>
            </a:r>
            <a:r>
              <a:rPr lang="en-US" sz="2400" dirty="0" err="1"/>
              <a:t>datamorphism</a:t>
            </a:r>
            <a:r>
              <a:rPr lang="en-US" sz="2400" dirty="0"/>
              <a:t> </a:t>
            </a:r>
            <a:r>
              <a:rPr lang="en-US" sz="2400" i="1" dirty="0" err="1"/>
              <a:t>φ</a:t>
            </a:r>
            <a:r>
              <a:rPr lang="en-US" sz="2400" dirty="0"/>
              <a:t>, there is a test case </a:t>
            </a:r>
            <a:r>
              <a:rPr lang="en-US" sz="2400" i="1" dirty="0" err="1"/>
              <a:t>t∈T</a:t>
            </a:r>
            <a:r>
              <a:rPr lang="en-US" sz="2400" dirty="0"/>
              <a:t> such that </a:t>
            </a:r>
            <a:r>
              <a:rPr lang="en-US" sz="2400" i="1" dirty="0"/>
              <a:t>t=…∙</a:t>
            </a:r>
            <a:r>
              <a:rPr lang="en-US" sz="2400" i="1" dirty="0" err="1"/>
              <a:t>φ</a:t>
            </a:r>
            <a:r>
              <a:rPr lang="en-US" sz="2400" i="1" dirty="0"/>
              <a:t>∙…(s)</a:t>
            </a:r>
            <a:r>
              <a:rPr lang="en-US" sz="2400" dirty="0"/>
              <a:t>. </a:t>
            </a:r>
          </a:p>
          <a:p>
            <a:pPr marL="447675" lvl="2" indent="-180975">
              <a:spcBef>
                <a:spcPts val="1500"/>
              </a:spcBef>
            </a:pPr>
            <a:r>
              <a:rPr lang="en-US" sz="2400" dirty="0"/>
              <a:t>A set </a:t>
            </a:r>
            <a:r>
              <a:rPr lang="en-US" sz="2400" i="1" dirty="0"/>
              <a:t>T</a:t>
            </a:r>
            <a:r>
              <a:rPr lang="en-US" sz="2400" dirty="0"/>
              <a:t> of test cases is said to be </a:t>
            </a:r>
            <a:r>
              <a:rPr lang="en-US" sz="2400" b="1" i="1" dirty="0">
                <a:solidFill>
                  <a:srgbClr val="0000FF"/>
                </a:solidFill>
              </a:rPr>
              <a:t>2-way combinatorial complete</a:t>
            </a:r>
            <a:r>
              <a:rPr lang="en-US" sz="2400" dirty="0"/>
              <a:t>, if for any order pair of </a:t>
            </a:r>
            <a:r>
              <a:rPr lang="en-US" sz="2400" dirty="0" err="1"/>
              <a:t>datamorphisms</a:t>
            </a:r>
            <a:r>
              <a:rPr lang="en-US" sz="2400" dirty="0"/>
              <a:t> </a:t>
            </a:r>
            <a:r>
              <a:rPr lang="en-US" sz="2400" i="1" dirty="0"/>
              <a:t>φ1,φ2∈D</a:t>
            </a:r>
            <a:r>
              <a:rPr lang="en-US" sz="2400" dirty="0"/>
              <a:t>, for every seed test case, there is a test case </a:t>
            </a:r>
            <a:r>
              <a:rPr lang="en-US" sz="2400" i="1" dirty="0" err="1"/>
              <a:t>t∈T</a:t>
            </a:r>
            <a:r>
              <a:rPr lang="en-US" sz="2400" dirty="0"/>
              <a:t> such that </a:t>
            </a:r>
            <a:r>
              <a:rPr lang="en-US" sz="2400" i="1" dirty="0"/>
              <a:t>t=…∙φ1∙…∙ φ2∙…(s)</a:t>
            </a:r>
            <a:r>
              <a:rPr lang="en-US" sz="2400" dirty="0"/>
              <a:t>. </a:t>
            </a:r>
          </a:p>
          <a:p>
            <a:pPr marL="447675" lvl="2" indent="-180975">
              <a:spcBef>
                <a:spcPts val="1500"/>
              </a:spcBef>
            </a:pPr>
            <a:r>
              <a:rPr lang="en-US" sz="2400" dirty="0"/>
              <a:t>Similarly, we can define </a:t>
            </a:r>
            <a:r>
              <a:rPr lang="en-US" sz="2400" i="1" dirty="0"/>
              <a:t>k</a:t>
            </a:r>
            <a:r>
              <a:rPr lang="en-US" sz="2400" dirty="0"/>
              <a:t>-way combinatorial completeness for every</a:t>
            </a:r>
            <a:r>
              <a:rPr lang="en-US" sz="2400" i="1" dirty="0"/>
              <a:t> k&gt;2</a:t>
            </a:r>
            <a:r>
              <a:rPr lang="en-US" sz="2400" dirty="0"/>
              <a:t>. </a:t>
            </a:r>
            <a:endParaRPr lang="en-GB" sz="2400" dirty="0"/>
          </a:p>
        </p:txBody>
      </p:sp>
    </p:spTree>
    <p:extLst>
      <p:ext uri="{BB962C8B-B14F-4D97-AF65-F5344CB8AC3E}">
        <p14:creationId xmlns:p14="http://schemas.microsoft.com/office/powerpoint/2010/main" val="2229170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7" y="260648"/>
            <a:ext cx="8461126" cy="6192688"/>
          </a:xfrm>
        </p:spPr>
        <p:txBody>
          <a:bodyPr/>
          <a:lstStyle/>
          <a:p>
            <a:pPr lvl="0"/>
            <a:r>
              <a:rPr lang="en-GB" sz="2800" b="1" i="1" dirty="0">
                <a:solidFill>
                  <a:srgbClr val="0000FF"/>
                </a:solidFill>
              </a:rPr>
              <a:t>Optimal: </a:t>
            </a:r>
            <a:endParaRPr lang="en-GB" sz="2800" b="1" dirty="0">
              <a:solidFill>
                <a:srgbClr val="0000FF"/>
              </a:solidFill>
            </a:endParaRPr>
          </a:p>
          <a:p>
            <a:pPr lvl="1"/>
            <a:r>
              <a:rPr lang="en-US" sz="2400" dirty="0"/>
              <a:t>Consider </a:t>
            </a:r>
            <a:r>
              <a:rPr lang="en-US" sz="2400" dirty="0" err="1"/>
              <a:t>datamorphisms</a:t>
            </a:r>
            <a:r>
              <a:rPr lang="en-US" sz="2400" dirty="0"/>
              <a:t> as mutation operators, and the set of seed test cases as the initial population. </a:t>
            </a:r>
          </a:p>
          <a:p>
            <a:pPr lvl="1"/>
            <a:r>
              <a:rPr lang="en-US" sz="2400" dirty="0"/>
              <a:t>Each step in test case generation process is to select a subset of the current population and a subset of mutation operators to generate new mutants to add into the population. </a:t>
            </a:r>
          </a:p>
          <a:p>
            <a:pPr lvl="1"/>
            <a:r>
              <a:rPr lang="en-US" sz="2400" dirty="0"/>
              <a:t>The selection can be guided by a fitness function to either achieve maximal fitness in a fixed number of cycles, or until the fitness level peaks, or until the population reaches a certain number. </a:t>
            </a:r>
          </a:p>
          <a:p>
            <a:pPr lvl="1"/>
            <a:r>
              <a:rPr lang="en-US" sz="2400" dirty="0"/>
              <a:t>Depending on the definition of the fitness function and the choice of termination condition, various kinds of optimization of the test set can be obtained. </a:t>
            </a:r>
            <a:endParaRPr lang="en-GB" sz="2400" dirty="0"/>
          </a:p>
        </p:txBody>
      </p:sp>
    </p:spTree>
    <p:extLst>
      <p:ext uri="{BB962C8B-B14F-4D97-AF65-F5344CB8AC3E}">
        <p14:creationId xmlns:p14="http://schemas.microsoft.com/office/powerpoint/2010/main" val="1834850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7" y="188640"/>
            <a:ext cx="8461126" cy="6264696"/>
          </a:xfrm>
        </p:spPr>
        <p:txBody>
          <a:bodyPr/>
          <a:lstStyle/>
          <a:p>
            <a:pPr lvl="0"/>
            <a:r>
              <a:rPr lang="en-GB" b="1" i="1" dirty="0">
                <a:solidFill>
                  <a:srgbClr val="0000FF"/>
                </a:solidFill>
              </a:rPr>
              <a:t>Exploratory:  </a:t>
            </a:r>
          </a:p>
          <a:p>
            <a:pPr lvl="1"/>
            <a:r>
              <a:rPr lang="en-US" dirty="0"/>
              <a:t>For ML applications to classification and clustering problems, a practical goal of testing is to find out the border between two classes, or the Pareto of the function. </a:t>
            </a:r>
          </a:p>
          <a:p>
            <a:pPr lvl="1"/>
            <a:r>
              <a:rPr lang="en-US" dirty="0"/>
              <a:t>Binary </a:t>
            </a:r>
            <a:r>
              <a:rPr lang="en-US" dirty="0" err="1"/>
              <a:t>datamorphisms</a:t>
            </a:r>
            <a:r>
              <a:rPr lang="en-US" dirty="0"/>
              <a:t> can be defined and applied to existing test cases to seek for the border points and reach the Pareto. </a:t>
            </a:r>
          </a:p>
          <a:p>
            <a:pPr lvl="1"/>
            <a:r>
              <a:rPr lang="en-US" dirty="0"/>
              <a:t>For example: </a:t>
            </a:r>
          </a:p>
          <a:p>
            <a:pPr lvl="2"/>
            <a:r>
              <a:rPr lang="en-US" dirty="0"/>
              <a:t>Assume that </a:t>
            </a:r>
            <a:r>
              <a:rPr lang="en-US" i="1" dirty="0"/>
              <a:t>P(x)</a:t>
            </a:r>
            <a:r>
              <a:rPr lang="en-US" dirty="0"/>
              <a:t> be a program that classifies an input real number </a:t>
            </a:r>
            <a:r>
              <a:rPr lang="en-US" i="1" dirty="0"/>
              <a:t>x</a:t>
            </a:r>
            <a:r>
              <a:rPr lang="en-US" dirty="0"/>
              <a:t> into two classes </a:t>
            </a:r>
            <a:r>
              <a:rPr lang="en-US" i="1" dirty="0"/>
              <a:t>A</a:t>
            </a:r>
            <a:r>
              <a:rPr lang="en-US" dirty="0"/>
              <a:t> and </a:t>
            </a:r>
            <a:r>
              <a:rPr lang="en-US" i="1" dirty="0"/>
              <a:t>B</a:t>
            </a:r>
            <a:r>
              <a:rPr lang="en-US" dirty="0"/>
              <a:t>. If there are two test cases </a:t>
            </a:r>
            <a:r>
              <a:rPr lang="en-US" i="1" dirty="0"/>
              <a:t>a</a:t>
            </a:r>
            <a:r>
              <a:rPr lang="en-US" dirty="0"/>
              <a:t> and </a:t>
            </a:r>
            <a:r>
              <a:rPr lang="en-US" i="1" dirty="0"/>
              <a:t>b</a:t>
            </a:r>
            <a:r>
              <a:rPr lang="en-US" dirty="0"/>
              <a:t> such that </a:t>
            </a:r>
            <a:r>
              <a:rPr lang="en-US" i="1" dirty="0"/>
              <a:t>P(a)≠P(b)</a:t>
            </a:r>
            <a:r>
              <a:rPr lang="en-US" dirty="0"/>
              <a:t>, a </a:t>
            </a:r>
            <a:r>
              <a:rPr lang="en-US" dirty="0" err="1"/>
              <a:t>datamorphism</a:t>
            </a:r>
            <a:r>
              <a:rPr lang="en-US" dirty="0"/>
              <a:t> </a:t>
            </a:r>
            <a:r>
              <a:rPr lang="en-US" i="1" dirty="0"/>
              <a:t>Mid(</a:t>
            </a:r>
            <a:r>
              <a:rPr lang="en-US" i="1" dirty="0" err="1"/>
              <a:t>x,y</a:t>
            </a:r>
            <a:r>
              <a:rPr lang="en-US" i="1" dirty="0"/>
              <a:t>)=(</a:t>
            </a:r>
            <a:r>
              <a:rPr lang="en-US" i="1" dirty="0" err="1"/>
              <a:t>x+y</a:t>
            </a:r>
            <a:r>
              <a:rPr lang="en-US" i="1" dirty="0"/>
              <a:t>)/2</a:t>
            </a:r>
            <a:r>
              <a:rPr lang="en-US" dirty="0"/>
              <a:t> can be applied to generate a test case </a:t>
            </a:r>
            <a:r>
              <a:rPr lang="en-US" i="1" dirty="0"/>
              <a:t>c= Mid(</a:t>
            </a:r>
            <a:r>
              <a:rPr lang="en-US" i="1" dirty="0" err="1"/>
              <a:t>a,b</a:t>
            </a:r>
            <a:r>
              <a:rPr lang="en-US" i="1" dirty="0"/>
              <a:t>)</a:t>
            </a:r>
            <a:r>
              <a:rPr lang="en-US" dirty="0"/>
              <a:t>. </a:t>
            </a:r>
          </a:p>
          <a:p>
            <a:pPr lvl="2"/>
            <a:r>
              <a:rPr lang="en-US" dirty="0"/>
              <a:t>If </a:t>
            </a:r>
            <a:r>
              <a:rPr lang="en-US" i="1" dirty="0"/>
              <a:t>P(a)≠P(c)</a:t>
            </a:r>
            <a:r>
              <a:rPr lang="en-US" dirty="0"/>
              <a:t>, then another test case </a:t>
            </a:r>
            <a:r>
              <a:rPr lang="en-US" i="1" dirty="0"/>
              <a:t>d= Mid(</a:t>
            </a:r>
            <a:r>
              <a:rPr lang="en-US" i="1" dirty="0" err="1"/>
              <a:t>a,c</a:t>
            </a:r>
            <a:r>
              <a:rPr lang="en-US" i="1" dirty="0"/>
              <a:t>)</a:t>
            </a:r>
            <a:r>
              <a:rPr lang="en-US" dirty="0"/>
              <a:t> will be generated and the program tested on; otherwise, test case </a:t>
            </a:r>
            <a:r>
              <a:rPr lang="en-US" i="1" dirty="0"/>
              <a:t>d= Mid(</a:t>
            </a:r>
            <a:r>
              <a:rPr lang="en-US" i="1" dirty="0" err="1"/>
              <a:t>b,c</a:t>
            </a:r>
            <a:r>
              <a:rPr lang="en-US" i="1" dirty="0"/>
              <a:t>)</a:t>
            </a:r>
            <a:r>
              <a:rPr lang="en-US" dirty="0"/>
              <a:t> is generated, and tested on. </a:t>
            </a:r>
          </a:p>
          <a:p>
            <a:pPr lvl="2"/>
            <a:r>
              <a:rPr lang="en-US" dirty="0"/>
              <a:t>This process repeats iteratively until the distance between two test cases are small enough. </a:t>
            </a:r>
          </a:p>
          <a:p>
            <a:pPr lvl="1"/>
            <a:r>
              <a:rPr lang="en-US" dirty="0"/>
              <a:t>In general, a test strategy may use the program output on test cases to determine which </a:t>
            </a:r>
            <a:r>
              <a:rPr lang="en-US" dirty="0" err="1"/>
              <a:t>datamorphism</a:t>
            </a:r>
            <a:r>
              <a:rPr lang="en-US" dirty="0"/>
              <a:t> to use and to which test cases apply the </a:t>
            </a:r>
            <a:r>
              <a:rPr lang="en-US" dirty="0" err="1"/>
              <a:t>datamorphism</a:t>
            </a:r>
            <a:r>
              <a:rPr lang="en-US" dirty="0"/>
              <a:t>. </a:t>
            </a:r>
            <a:endParaRPr lang="en-GB" dirty="0"/>
          </a:p>
        </p:txBody>
      </p:sp>
    </p:spTree>
    <p:extLst>
      <p:ext uri="{BB962C8B-B14F-4D97-AF65-F5344CB8AC3E}">
        <p14:creationId xmlns:p14="http://schemas.microsoft.com/office/powerpoint/2010/main" val="3344386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C168E-8E58-6B4C-9B69-24D524BE067E}"/>
              </a:ext>
            </a:extLst>
          </p:cNvPr>
          <p:cNvSpPr>
            <a:spLocks noGrp="1"/>
          </p:cNvSpPr>
          <p:nvPr>
            <p:ph type="title"/>
          </p:nvPr>
        </p:nvSpPr>
        <p:spPr/>
        <p:txBody>
          <a:bodyPr>
            <a:normAutofit/>
          </a:bodyPr>
          <a:lstStyle/>
          <a:p>
            <a:r>
              <a:rPr lang="en-GB" sz="3600" dirty="0"/>
              <a:t>Experiments</a:t>
            </a:r>
          </a:p>
        </p:txBody>
      </p:sp>
      <p:sp>
        <p:nvSpPr>
          <p:cNvPr id="3" name="Content Placeholder 2">
            <a:extLst>
              <a:ext uri="{FF2B5EF4-FFF2-40B4-BE49-F238E27FC236}">
                <a16:creationId xmlns:a16="http://schemas.microsoft.com/office/drawing/2014/main" id="{BBC0492C-9505-1D4C-910B-33EC8B5286E2}"/>
              </a:ext>
            </a:extLst>
          </p:cNvPr>
          <p:cNvSpPr>
            <a:spLocks noGrp="1"/>
          </p:cNvSpPr>
          <p:nvPr>
            <p:ph idx="1"/>
          </p:nvPr>
        </p:nvSpPr>
        <p:spPr/>
        <p:txBody>
          <a:bodyPr/>
          <a:lstStyle/>
          <a:p>
            <a:r>
              <a:rPr lang="en-GB" dirty="0"/>
              <a:t>Goal of the experiment: </a:t>
            </a:r>
          </a:p>
          <a:p>
            <a:pPr marL="271463" lvl="1" indent="0">
              <a:buNone/>
            </a:pPr>
            <a:r>
              <a:rPr lang="en-GB" dirty="0"/>
              <a:t>To demonstrate the applicability and validity of datamorphic testing method for testing AI applications. </a:t>
            </a:r>
          </a:p>
          <a:p>
            <a:r>
              <a:rPr lang="en-GB" dirty="0"/>
              <a:t>Subjects of the experiment: </a:t>
            </a:r>
          </a:p>
          <a:p>
            <a:pPr marL="271463" lvl="1" indent="0">
              <a:buNone/>
            </a:pPr>
            <a:r>
              <a:rPr lang="en-GB" dirty="0"/>
              <a:t>Face recognition/identification online systems </a:t>
            </a:r>
          </a:p>
          <a:p>
            <a:pPr marL="271463" lvl="1" indent="0">
              <a:buNone/>
            </a:pPr>
            <a:r>
              <a:rPr lang="fr" dirty="0"/>
              <a:t>1) </a:t>
            </a:r>
            <a:r>
              <a:rPr lang="fr" dirty="0" err="1"/>
              <a:t>Tencent</a:t>
            </a:r>
            <a:r>
              <a:rPr lang="fr" dirty="0"/>
              <a:t> Face Recognition</a:t>
            </a:r>
            <a:br>
              <a:rPr lang="fr" dirty="0"/>
            </a:br>
            <a:r>
              <a:rPr lang="fr" dirty="0"/>
              <a:t>2) </a:t>
            </a:r>
            <a:r>
              <a:rPr lang="fr" dirty="0" err="1"/>
              <a:t>Baidu</a:t>
            </a:r>
            <a:r>
              <a:rPr lang="fr" dirty="0"/>
              <a:t> Face Recognition</a:t>
            </a:r>
            <a:br>
              <a:rPr lang="fr" dirty="0"/>
            </a:br>
            <a:r>
              <a:rPr lang="fr" dirty="0"/>
              <a:t>3) Face++ online face recognition</a:t>
            </a:r>
            <a:br>
              <a:rPr lang="fr" dirty="0"/>
            </a:br>
            <a:r>
              <a:rPr lang="fr" dirty="0"/>
              <a:t>4) </a:t>
            </a:r>
            <a:r>
              <a:rPr lang="fr" dirty="0" err="1"/>
              <a:t>SeetaFace</a:t>
            </a:r>
            <a:r>
              <a:rPr lang="fr" dirty="0"/>
              <a:t> face recognition</a:t>
            </a:r>
            <a:endParaRPr lang="en-GB" dirty="0"/>
          </a:p>
          <a:p>
            <a:r>
              <a:rPr lang="en-GB" dirty="0"/>
              <a:t>Research questions: </a:t>
            </a:r>
          </a:p>
          <a:p>
            <a:pPr marL="947738" lvl="1" indent="-676275">
              <a:buNone/>
            </a:pPr>
            <a:r>
              <a:rPr lang="en-GB" i="1" dirty="0"/>
              <a:t>RQ1</a:t>
            </a:r>
            <a:r>
              <a:rPr lang="en-GB" dirty="0"/>
              <a:t>: Is an image generated by applying datamorphisms on an existing image a valid test case for face recognition applications? </a:t>
            </a:r>
          </a:p>
          <a:p>
            <a:pPr marL="947738" lvl="1" indent="-676275">
              <a:buNone/>
            </a:pPr>
            <a:r>
              <a:rPr lang="en-GB" i="1" dirty="0"/>
              <a:t>RQ2</a:t>
            </a:r>
            <a:r>
              <a:rPr lang="en-GB" dirty="0"/>
              <a:t>: Are the test results on a ML application valid when using mutant test data obtained by applying datamorphisms in seed test cases? </a:t>
            </a:r>
          </a:p>
        </p:txBody>
      </p:sp>
    </p:spTree>
    <p:extLst>
      <p:ext uri="{BB962C8B-B14F-4D97-AF65-F5344CB8AC3E}">
        <p14:creationId xmlns:p14="http://schemas.microsoft.com/office/powerpoint/2010/main" val="1084240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20DF-E3D7-6C4C-9201-A0A7DFB16C5D}"/>
              </a:ext>
            </a:extLst>
          </p:cNvPr>
          <p:cNvSpPr>
            <a:spLocks noGrp="1"/>
          </p:cNvSpPr>
          <p:nvPr>
            <p:ph type="title"/>
          </p:nvPr>
        </p:nvSpPr>
        <p:spPr/>
        <p:txBody>
          <a:bodyPr>
            <a:normAutofit/>
          </a:bodyPr>
          <a:lstStyle/>
          <a:p>
            <a:r>
              <a:rPr lang="en-GB" sz="3600" dirty="0"/>
              <a:t>Design of the Experiments</a:t>
            </a:r>
          </a:p>
        </p:txBody>
      </p:sp>
      <p:sp>
        <p:nvSpPr>
          <p:cNvPr id="3" name="Content Placeholder 2">
            <a:extLst>
              <a:ext uri="{FF2B5EF4-FFF2-40B4-BE49-F238E27FC236}">
                <a16:creationId xmlns:a16="http://schemas.microsoft.com/office/drawing/2014/main" id="{EAB6AEA6-7D5C-6C4C-9FD3-BFCCCE112099}"/>
              </a:ext>
            </a:extLst>
          </p:cNvPr>
          <p:cNvSpPr>
            <a:spLocks noGrp="1"/>
          </p:cNvSpPr>
          <p:nvPr>
            <p:ph idx="1"/>
          </p:nvPr>
        </p:nvSpPr>
        <p:spPr/>
        <p:txBody>
          <a:bodyPr/>
          <a:lstStyle/>
          <a:p>
            <a:r>
              <a:rPr lang="en-GB" i="1" dirty="0"/>
              <a:t>Datasets: </a:t>
            </a:r>
            <a:r>
              <a:rPr lang="en-GB" dirty="0"/>
              <a:t>Two public datasets are used </a:t>
            </a:r>
          </a:p>
          <a:p>
            <a:pPr lvl="1"/>
            <a:r>
              <a:rPr lang="en-GB" i="1" dirty="0"/>
              <a:t>CelebA</a:t>
            </a:r>
            <a:r>
              <a:rPr lang="en-GB" dirty="0"/>
              <a:t>8: </a:t>
            </a:r>
            <a:r>
              <a:rPr lang="en-GB" dirty="0">
                <a:hlinkClick r:id="rId2"/>
              </a:rPr>
              <a:t>https://github.com/LynnHo/AttGAN-Tensorflow</a:t>
            </a:r>
            <a:r>
              <a:rPr lang="en-GB" dirty="0"/>
              <a:t> </a:t>
            </a:r>
          </a:p>
          <a:p>
            <a:pPr lvl="2"/>
            <a:r>
              <a:rPr lang="en-GB" dirty="0"/>
              <a:t>10,000 identities, each has 20 images. 200,000 images in total. </a:t>
            </a:r>
          </a:p>
          <a:p>
            <a:pPr lvl="2"/>
            <a:r>
              <a:rPr lang="en-GB" dirty="0"/>
              <a:t>Selected at random 1% (200) images of different identities as the seed</a:t>
            </a:r>
          </a:p>
          <a:p>
            <a:pPr lvl="2"/>
            <a:r>
              <a:rPr lang="en-GB" dirty="0"/>
              <a:t>2,600 mutant test cases are generated from the seeds</a:t>
            </a:r>
          </a:p>
          <a:p>
            <a:pPr lvl="1"/>
            <a:r>
              <a:rPr lang="en-GB" i="1" dirty="0"/>
              <a:t>PubFig</a:t>
            </a:r>
            <a:r>
              <a:rPr lang="en-GB" dirty="0"/>
              <a:t>9: </a:t>
            </a:r>
            <a:r>
              <a:rPr lang="en-GB" dirty="0">
                <a:hlinkClick r:id="rId3"/>
              </a:rPr>
              <a:t>http://www.cs.columbia.edu/CAVE/databases/pubfig/</a:t>
            </a:r>
            <a:r>
              <a:rPr lang="en-GB" dirty="0"/>
              <a:t> </a:t>
            </a:r>
          </a:p>
          <a:p>
            <a:pPr lvl="2"/>
            <a:r>
              <a:rPr lang="en-GB" dirty="0"/>
              <a:t>Images of about 200 people</a:t>
            </a:r>
          </a:p>
          <a:p>
            <a:pPr lvl="2"/>
            <a:r>
              <a:rPr lang="en-GB" dirty="0"/>
              <a:t>Each individual has ~ 300 images on average (total  58,797)</a:t>
            </a:r>
          </a:p>
          <a:p>
            <a:pPr lvl="2"/>
            <a:r>
              <a:rPr lang="en-GB" dirty="0"/>
              <a:t>Photos are taken in completely uncontrolled situations </a:t>
            </a:r>
          </a:p>
          <a:p>
            <a:pPr lvl="2"/>
            <a:r>
              <a:rPr lang="en-GB" dirty="0"/>
              <a:t>Data set used as comparison reference</a:t>
            </a:r>
          </a:p>
          <a:p>
            <a:pPr lvl="2"/>
            <a:r>
              <a:rPr lang="en-GB" dirty="0"/>
              <a:t>Selected 13 images at random for each individual (2600 in total) </a:t>
            </a:r>
          </a:p>
          <a:p>
            <a:pPr>
              <a:spcBef>
                <a:spcPts val="300"/>
              </a:spcBef>
            </a:pPr>
            <a:r>
              <a:rPr lang="en-GB" i="1" dirty="0"/>
              <a:t>Datamorphisms:</a:t>
            </a:r>
          </a:p>
          <a:p>
            <a:pPr lvl="1"/>
            <a:r>
              <a:rPr lang="en-GB" dirty="0"/>
              <a:t> </a:t>
            </a:r>
            <a:r>
              <a:rPr lang="en-GB" i="1" dirty="0" err="1"/>
              <a:t>AttGAN</a:t>
            </a:r>
            <a:r>
              <a:rPr lang="en-GB" i="1" dirty="0"/>
              <a:t>: </a:t>
            </a:r>
            <a:r>
              <a:rPr lang="en-GB" dirty="0">
                <a:hlinkClick r:id="rId2"/>
              </a:rPr>
              <a:t>https://github.com/LynnHo/AttGAN-Tensorflow</a:t>
            </a:r>
            <a:r>
              <a:rPr lang="en-GB" dirty="0"/>
              <a:t>  </a:t>
            </a:r>
            <a:endParaRPr lang="en-GB" i="1" dirty="0"/>
          </a:p>
          <a:p>
            <a:pPr lvl="2"/>
            <a:r>
              <a:rPr lang="en-GB" dirty="0"/>
              <a:t>Open  source GitHub project </a:t>
            </a:r>
          </a:p>
          <a:p>
            <a:pPr lvl="2"/>
            <a:r>
              <a:rPr lang="en-GB" dirty="0"/>
              <a:t>A set of 13 facial attribute editing operators </a:t>
            </a:r>
          </a:p>
        </p:txBody>
      </p:sp>
    </p:spTree>
    <p:extLst>
      <p:ext uri="{BB962C8B-B14F-4D97-AF65-F5344CB8AC3E}">
        <p14:creationId xmlns:p14="http://schemas.microsoft.com/office/powerpoint/2010/main" val="511713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15548-11AE-174F-A8E2-4ABF530A5D57}"/>
              </a:ext>
            </a:extLst>
          </p:cNvPr>
          <p:cNvSpPr>
            <a:spLocks noGrp="1"/>
          </p:cNvSpPr>
          <p:nvPr>
            <p:ph type="title"/>
          </p:nvPr>
        </p:nvSpPr>
        <p:spPr>
          <a:xfrm>
            <a:off x="309540" y="476672"/>
            <a:ext cx="8461127" cy="648072"/>
          </a:xfrm>
        </p:spPr>
        <p:txBody>
          <a:bodyPr>
            <a:normAutofit/>
          </a:bodyPr>
          <a:lstStyle/>
          <a:p>
            <a:pPr algn="ctr"/>
            <a:r>
              <a:rPr lang="en-GB" dirty="0" err="1"/>
              <a:t>AttGAN’s</a:t>
            </a:r>
            <a:r>
              <a:rPr lang="en-GB" dirty="0"/>
              <a:t> Face Attribute Editing Operators</a:t>
            </a:r>
          </a:p>
        </p:txBody>
      </p:sp>
      <p:pic>
        <p:nvPicPr>
          <p:cNvPr id="4" name="Content Placeholder 3">
            <a:extLst>
              <a:ext uri="{FF2B5EF4-FFF2-40B4-BE49-F238E27FC236}">
                <a16:creationId xmlns:a16="http://schemas.microsoft.com/office/drawing/2014/main" id="{6B159E29-3E09-9A47-B50B-142D62FBA656}"/>
              </a:ext>
            </a:extLst>
          </p:cNvPr>
          <p:cNvPicPr>
            <a:picLocks noGrp="1" noChangeAspect="1"/>
          </p:cNvPicPr>
          <p:nvPr>
            <p:ph idx="1"/>
          </p:nvPr>
        </p:nvPicPr>
        <p:blipFill>
          <a:blip r:embed="rId2"/>
          <a:stretch>
            <a:fillRect/>
          </a:stretch>
        </p:blipFill>
        <p:spPr>
          <a:xfrm>
            <a:off x="339969" y="1124744"/>
            <a:ext cx="8452632" cy="5040560"/>
          </a:xfrm>
          <a:prstGeom prst="rect">
            <a:avLst/>
          </a:prstGeom>
        </p:spPr>
      </p:pic>
    </p:spTree>
    <p:extLst>
      <p:ext uri="{BB962C8B-B14F-4D97-AF65-F5344CB8AC3E}">
        <p14:creationId xmlns:p14="http://schemas.microsoft.com/office/powerpoint/2010/main" val="256425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EBFA-B501-B14F-97B7-8E1495012A66}"/>
              </a:ext>
            </a:extLst>
          </p:cNvPr>
          <p:cNvSpPr>
            <a:spLocks noGrp="1"/>
          </p:cNvSpPr>
          <p:nvPr>
            <p:ph type="title"/>
          </p:nvPr>
        </p:nvSpPr>
        <p:spPr/>
        <p:txBody>
          <a:bodyPr/>
          <a:lstStyle/>
          <a:p>
            <a:pPr algn="ctr"/>
            <a:r>
              <a:rPr lang="en-GB" dirty="0"/>
              <a:t>Example of Face Attribute Editing</a:t>
            </a:r>
          </a:p>
        </p:txBody>
      </p:sp>
      <p:pic>
        <p:nvPicPr>
          <p:cNvPr id="4" name="Content Placeholder 3">
            <a:extLst>
              <a:ext uri="{FF2B5EF4-FFF2-40B4-BE49-F238E27FC236}">
                <a16:creationId xmlns:a16="http://schemas.microsoft.com/office/drawing/2014/main" id="{1B064BF5-6A30-C146-9388-BB52425834EB}"/>
              </a:ext>
            </a:extLst>
          </p:cNvPr>
          <p:cNvPicPr>
            <a:picLocks noGrp="1" noChangeAspect="1"/>
          </p:cNvPicPr>
          <p:nvPr>
            <p:ph idx="1"/>
          </p:nvPr>
        </p:nvPicPr>
        <p:blipFill>
          <a:blip r:embed="rId2"/>
          <a:stretch>
            <a:fillRect/>
          </a:stretch>
        </p:blipFill>
        <p:spPr>
          <a:xfrm>
            <a:off x="2051720" y="836713"/>
            <a:ext cx="5040560" cy="5595263"/>
          </a:xfrm>
          <a:prstGeom prst="rect">
            <a:avLst/>
          </a:prstGeom>
        </p:spPr>
      </p:pic>
    </p:spTree>
    <p:extLst>
      <p:ext uri="{BB962C8B-B14F-4D97-AF65-F5344CB8AC3E}">
        <p14:creationId xmlns:p14="http://schemas.microsoft.com/office/powerpoint/2010/main" val="52356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75BC-D179-EA47-BD81-67B7C2D4999A}"/>
              </a:ext>
            </a:extLst>
          </p:cNvPr>
          <p:cNvSpPr>
            <a:spLocks noGrp="1"/>
          </p:cNvSpPr>
          <p:nvPr>
            <p:ph type="title"/>
          </p:nvPr>
        </p:nvSpPr>
        <p:spPr/>
        <p:txBody>
          <a:bodyPr>
            <a:normAutofit/>
          </a:bodyPr>
          <a:lstStyle/>
          <a:p>
            <a:r>
              <a:rPr lang="en-GB" sz="3600" dirty="0"/>
              <a:t>Results of the Experiments (1) </a:t>
            </a:r>
          </a:p>
        </p:txBody>
      </p:sp>
      <p:sp>
        <p:nvSpPr>
          <p:cNvPr id="3" name="Content Placeholder 2">
            <a:extLst>
              <a:ext uri="{FF2B5EF4-FFF2-40B4-BE49-F238E27FC236}">
                <a16:creationId xmlns:a16="http://schemas.microsoft.com/office/drawing/2014/main" id="{F12B8612-B672-8344-A757-52AC4C529ACB}"/>
              </a:ext>
            </a:extLst>
          </p:cNvPr>
          <p:cNvSpPr>
            <a:spLocks noGrp="1"/>
          </p:cNvSpPr>
          <p:nvPr>
            <p:ph idx="1"/>
          </p:nvPr>
        </p:nvSpPr>
        <p:spPr>
          <a:xfrm>
            <a:off x="395537" y="692697"/>
            <a:ext cx="8461126" cy="5760640"/>
          </a:xfrm>
        </p:spPr>
        <p:txBody>
          <a:bodyPr/>
          <a:lstStyle/>
          <a:p>
            <a:r>
              <a:rPr lang="en-GB" i="1" dirty="0"/>
              <a:t>Validity of Generated Images as Test Data: (</a:t>
            </a:r>
            <a:r>
              <a:rPr lang="en-GB" dirty="0"/>
              <a:t>answer to RQ1)</a:t>
            </a:r>
          </a:p>
          <a:p>
            <a:pPr lvl="1"/>
            <a:r>
              <a:rPr lang="en-GB" dirty="0"/>
              <a:t>Overall average similarity to the seeds: 80.32 ~ 99.70</a:t>
            </a:r>
          </a:p>
          <a:p>
            <a:pPr lvl="1"/>
            <a:r>
              <a:rPr lang="en-GB" dirty="0"/>
              <a:t>Standard deviations: 1.51 ~ 7.07. </a:t>
            </a:r>
          </a:p>
          <a:p>
            <a:pPr lvl="1"/>
            <a:endParaRPr lang="en-GB" dirty="0"/>
          </a:p>
          <a:p>
            <a:endParaRPr lang="en-GB" dirty="0"/>
          </a:p>
        </p:txBody>
      </p:sp>
      <p:pic>
        <p:nvPicPr>
          <p:cNvPr id="4" name="Picture 3">
            <a:extLst>
              <a:ext uri="{FF2B5EF4-FFF2-40B4-BE49-F238E27FC236}">
                <a16:creationId xmlns:a16="http://schemas.microsoft.com/office/drawing/2014/main" id="{C49C06A5-410D-C740-A5C1-FCB9C1AAFB07}"/>
              </a:ext>
            </a:extLst>
          </p:cNvPr>
          <p:cNvPicPr>
            <a:picLocks noChangeAspect="1"/>
          </p:cNvPicPr>
          <p:nvPr/>
        </p:nvPicPr>
        <p:blipFill>
          <a:blip r:embed="rId2"/>
          <a:stretch>
            <a:fillRect/>
          </a:stretch>
        </p:blipFill>
        <p:spPr>
          <a:xfrm>
            <a:off x="1691680" y="1774617"/>
            <a:ext cx="6165270" cy="4750727"/>
          </a:xfrm>
          <a:prstGeom prst="rect">
            <a:avLst/>
          </a:prstGeom>
        </p:spPr>
      </p:pic>
    </p:spTree>
    <p:extLst>
      <p:ext uri="{BB962C8B-B14F-4D97-AF65-F5344CB8AC3E}">
        <p14:creationId xmlns:p14="http://schemas.microsoft.com/office/powerpoint/2010/main" val="455614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600" dirty="0"/>
              <a:t>Motivation</a:t>
            </a:r>
          </a:p>
        </p:txBody>
      </p:sp>
      <p:sp>
        <p:nvSpPr>
          <p:cNvPr id="4" name="Content Placeholder 3"/>
          <p:cNvSpPr>
            <a:spLocks noGrp="1"/>
          </p:cNvSpPr>
          <p:nvPr>
            <p:ph idx="1"/>
          </p:nvPr>
        </p:nvSpPr>
        <p:spPr/>
        <p:txBody>
          <a:bodyPr/>
          <a:lstStyle/>
          <a:p>
            <a:pPr>
              <a:lnSpc>
                <a:spcPct val="90000"/>
              </a:lnSpc>
            </a:pPr>
            <a:r>
              <a:rPr lang="en-GB" dirty="0">
                <a:solidFill>
                  <a:schemeClr val="tx2"/>
                </a:solidFill>
              </a:rPr>
              <a:t>AI techniques, especially machine learning (ML), are more and more widely used in computer applications</a:t>
            </a:r>
          </a:p>
          <a:p>
            <a:pPr lvl="1">
              <a:lnSpc>
                <a:spcPct val="90000"/>
              </a:lnSpc>
            </a:pPr>
            <a:r>
              <a:rPr lang="en-GB" dirty="0">
                <a:solidFill>
                  <a:schemeClr val="tx2"/>
                </a:solidFill>
              </a:rPr>
              <a:t>Personalisation (e.g. targeted advertisement) </a:t>
            </a:r>
          </a:p>
          <a:p>
            <a:pPr lvl="1">
              <a:lnSpc>
                <a:spcPct val="90000"/>
              </a:lnSpc>
            </a:pPr>
            <a:r>
              <a:rPr lang="en-GB" dirty="0">
                <a:solidFill>
                  <a:schemeClr val="tx2"/>
                </a:solidFill>
              </a:rPr>
              <a:t>Security (e.g. authentication through face recognition, finger print, etc.)</a:t>
            </a:r>
          </a:p>
          <a:p>
            <a:pPr lvl="1">
              <a:lnSpc>
                <a:spcPct val="90000"/>
              </a:lnSpc>
            </a:pPr>
            <a:r>
              <a:rPr lang="en-GB" dirty="0">
                <a:solidFill>
                  <a:schemeClr val="tx2"/>
                </a:solidFill>
              </a:rPr>
              <a:t>Driverless vehicles</a:t>
            </a:r>
          </a:p>
          <a:p>
            <a:pPr>
              <a:lnSpc>
                <a:spcPct val="90000"/>
              </a:lnSpc>
            </a:pPr>
            <a:r>
              <a:rPr lang="en-GB" dirty="0">
                <a:solidFill>
                  <a:schemeClr val="tx2"/>
                </a:solidFill>
              </a:rPr>
              <a:t>AI has become an essential part of emerging computer applications:</a:t>
            </a:r>
          </a:p>
          <a:p>
            <a:pPr lvl="1">
              <a:lnSpc>
                <a:spcPct val="90000"/>
              </a:lnSpc>
            </a:pPr>
            <a:r>
              <a:rPr lang="en-GB" dirty="0">
                <a:solidFill>
                  <a:schemeClr val="tx2"/>
                </a:solidFill>
              </a:rPr>
              <a:t>Big Data, </a:t>
            </a:r>
            <a:r>
              <a:rPr lang="en-GB" dirty="0" err="1">
                <a:solidFill>
                  <a:schemeClr val="tx2"/>
                </a:solidFill>
              </a:rPr>
              <a:t>IoT</a:t>
            </a:r>
            <a:r>
              <a:rPr lang="en-GB" dirty="0">
                <a:solidFill>
                  <a:schemeClr val="tx2"/>
                </a:solidFill>
              </a:rPr>
              <a:t>, Edge and Fog computing, Cloud computing (e.g. IT Operations) </a:t>
            </a:r>
          </a:p>
          <a:p>
            <a:pPr lvl="1">
              <a:lnSpc>
                <a:spcPct val="90000"/>
              </a:lnSpc>
            </a:pPr>
            <a:r>
              <a:rPr lang="en-GB" dirty="0">
                <a:solidFill>
                  <a:schemeClr val="tx2"/>
                </a:solidFill>
              </a:rPr>
              <a:t>Smart cities, smart homes, healthcare, etc. </a:t>
            </a:r>
          </a:p>
          <a:p>
            <a:pPr lvl="1">
              <a:lnSpc>
                <a:spcPct val="90000"/>
              </a:lnSpc>
            </a:pPr>
            <a:r>
              <a:rPr lang="en-GB" dirty="0">
                <a:solidFill>
                  <a:schemeClr val="tx2"/>
                </a:solidFill>
              </a:rPr>
              <a:t>Robotics (e.g. </a:t>
            </a:r>
            <a:r>
              <a:rPr lang="en-GB" dirty="0" err="1">
                <a:solidFill>
                  <a:schemeClr val="tx2"/>
                </a:solidFill>
              </a:rPr>
              <a:t>chatbots</a:t>
            </a:r>
            <a:r>
              <a:rPr lang="en-GB" dirty="0">
                <a:solidFill>
                  <a:schemeClr val="tx2"/>
                </a:solidFill>
              </a:rPr>
              <a:t>, rescue devices, etc.) </a:t>
            </a:r>
          </a:p>
          <a:p>
            <a:pPr>
              <a:lnSpc>
                <a:spcPct val="90000"/>
              </a:lnSpc>
            </a:pPr>
            <a:r>
              <a:rPr lang="en-US" dirty="0">
                <a:solidFill>
                  <a:schemeClr val="tx2"/>
                </a:solidFill>
              </a:rPr>
              <a:t>Inadequately tested AI applications impose a threat to the safety, security and reliability of their users</a:t>
            </a:r>
          </a:p>
          <a:p>
            <a:pPr lvl="1">
              <a:lnSpc>
                <a:spcPct val="90000"/>
              </a:lnSpc>
            </a:pPr>
            <a:r>
              <a:rPr lang="en-US" dirty="0">
                <a:solidFill>
                  <a:schemeClr val="tx2"/>
                </a:solidFill>
              </a:rPr>
              <a:t>Fatal accidents of driverless cars </a:t>
            </a:r>
            <a:endParaRPr lang="en-GB" dirty="0">
              <a:solidFill>
                <a:schemeClr val="tx2"/>
              </a:solidFill>
            </a:endParaRPr>
          </a:p>
        </p:txBody>
      </p:sp>
    </p:spTree>
    <p:extLst>
      <p:ext uri="{BB962C8B-B14F-4D97-AF65-F5344CB8AC3E}">
        <p14:creationId xmlns:p14="http://schemas.microsoft.com/office/powerpoint/2010/main" val="2040537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E49A-B096-F54A-ADF2-17734CE66459}"/>
              </a:ext>
            </a:extLst>
          </p:cNvPr>
          <p:cNvSpPr>
            <a:spLocks noGrp="1"/>
          </p:cNvSpPr>
          <p:nvPr>
            <p:ph type="title"/>
          </p:nvPr>
        </p:nvSpPr>
        <p:spPr/>
        <p:txBody>
          <a:bodyPr>
            <a:normAutofit/>
          </a:bodyPr>
          <a:lstStyle/>
          <a:p>
            <a:r>
              <a:rPr lang="en-GB" sz="3600" dirty="0"/>
              <a:t>Results of the Experiments (2) </a:t>
            </a:r>
          </a:p>
        </p:txBody>
      </p:sp>
      <p:sp>
        <p:nvSpPr>
          <p:cNvPr id="3" name="Content Placeholder 2">
            <a:extLst>
              <a:ext uri="{FF2B5EF4-FFF2-40B4-BE49-F238E27FC236}">
                <a16:creationId xmlns:a16="http://schemas.microsoft.com/office/drawing/2014/main" id="{DEF8D3E1-DCE0-E745-8C01-B5E5A95AA688}"/>
              </a:ext>
            </a:extLst>
          </p:cNvPr>
          <p:cNvSpPr>
            <a:spLocks noGrp="1"/>
          </p:cNvSpPr>
          <p:nvPr>
            <p:ph idx="1"/>
          </p:nvPr>
        </p:nvSpPr>
        <p:spPr/>
        <p:txBody>
          <a:bodyPr/>
          <a:lstStyle/>
          <a:p>
            <a:r>
              <a:rPr lang="en-GB" i="1" dirty="0"/>
              <a:t>Meaningfulness of test results: (</a:t>
            </a:r>
            <a:r>
              <a:rPr lang="en-GB" dirty="0"/>
              <a:t>answer to RQ2) </a:t>
            </a:r>
          </a:p>
          <a:p>
            <a:pPr lvl="1"/>
            <a:r>
              <a:rPr lang="en-GB" dirty="0"/>
              <a:t>The test results obtained by using generated mutant test cases are compared with the results obtained by using real images (Dataset 2). </a:t>
            </a:r>
          </a:p>
          <a:p>
            <a:pPr lvl="1"/>
            <a:r>
              <a:rPr lang="en-GB" dirty="0"/>
              <a:t>The Pearson’s correlation coefficient between the similarity scores is </a:t>
            </a:r>
            <a:r>
              <a:rPr lang="en-GB" b="1" dirty="0"/>
              <a:t>0.99</a:t>
            </a:r>
            <a:r>
              <a:rPr lang="en-GB" dirty="0"/>
              <a:t>. </a:t>
            </a:r>
          </a:p>
          <a:p>
            <a:pPr lvl="1"/>
            <a:r>
              <a:rPr lang="en-GB" dirty="0"/>
              <a:t>The Pearson’s correlation coefficient between the standard deviations is </a:t>
            </a:r>
            <a:r>
              <a:rPr lang="en-GB" b="1" dirty="0"/>
              <a:t>0.82</a:t>
            </a:r>
            <a:r>
              <a:rPr lang="en-GB" dirty="0"/>
              <a:t>. </a:t>
            </a:r>
          </a:p>
        </p:txBody>
      </p:sp>
      <p:pic>
        <p:nvPicPr>
          <p:cNvPr id="4" name="Picture 3">
            <a:extLst>
              <a:ext uri="{FF2B5EF4-FFF2-40B4-BE49-F238E27FC236}">
                <a16:creationId xmlns:a16="http://schemas.microsoft.com/office/drawing/2014/main" id="{49AD5F1B-69F9-9343-BFE3-F7DEF4EDDE8C}"/>
              </a:ext>
            </a:extLst>
          </p:cNvPr>
          <p:cNvPicPr>
            <a:picLocks noChangeAspect="1"/>
          </p:cNvPicPr>
          <p:nvPr/>
        </p:nvPicPr>
        <p:blipFill>
          <a:blip r:embed="rId2"/>
          <a:stretch>
            <a:fillRect/>
          </a:stretch>
        </p:blipFill>
        <p:spPr>
          <a:xfrm>
            <a:off x="611559" y="3356992"/>
            <a:ext cx="8038857" cy="2939318"/>
          </a:xfrm>
          <a:prstGeom prst="rect">
            <a:avLst/>
          </a:prstGeom>
        </p:spPr>
      </p:pic>
    </p:spTree>
    <p:extLst>
      <p:ext uri="{BB962C8B-B14F-4D97-AF65-F5344CB8AC3E}">
        <p14:creationId xmlns:p14="http://schemas.microsoft.com/office/powerpoint/2010/main" val="3834777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3F52-5AD8-ED40-9ADE-BF0D9A7BAA02}"/>
              </a:ext>
            </a:extLst>
          </p:cNvPr>
          <p:cNvSpPr>
            <a:spLocks noGrp="1"/>
          </p:cNvSpPr>
          <p:nvPr>
            <p:ph type="title"/>
          </p:nvPr>
        </p:nvSpPr>
        <p:spPr/>
        <p:txBody>
          <a:bodyPr>
            <a:normAutofit/>
          </a:bodyPr>
          <a:lstStyle/>
          <a:p>
            <a:r>
              <a:rPr lang="en-GB" sz="3600" dirty="0"/>
              <a:t>Conclusion: Main contributions</a:t>
            </a:r>
          </a:p>
        </p:txBody>
      </p:sp>
      <p:sp>
        <p:nvSpPr>
          <p:cNvPr id="3" name="Content Placeholder 2">
            <a:extLst>
              <a:ext uri="{FF2B5EF4-FFF2-40B4-BE49-F238E27FC236}">
                <a16:creationId xmlns:a16="http://schemas.microsoft.com/office/drawing/2014/main" id="{D195DB4E-B6D0-7445-9BDF-ACAF1253C3CE}"/>
              </a:ext>
            </a:extLst>
          </p:cNvPr>
          <p:cNvSpPr>
            <a:spLocks noGrp="1"/>
          </p:cNvSpPr>
          <p:nvPr>
            <p:ph idx="1"/>
          </p:nvPr>
        </p:nvSpPr>
        <p:spPr/>
        <p:txBody>
          <a:bodyPr/>
          <a:lstStyle/>
          <a:p>
            <a:r>
              <a:rPr lang="en-GB" sz="2800" dirty="0"/>
              <a:t>Datamorphic testing methodology </a:t>
            </a:r>
          </a:p>
          <a:p>
            <a:pPr lvl="1"/>
            <a:r>
              <a:rPr lang="en-GB" sz="2400" dirty="0"/>
              <a:t>A novel structure of testing </a:t>
            </a:r>
          </a:p>
          <a:p>
            <a:pPr lvl="2"/>
            <a:r>
              <a:rPr lang="en-GB" sz="2400" dirty="0"/>
              <a:t>seed test cases</a:t>
            </a:r>
          </a:p>
          <a:p>
            <a:pPr lvl="2"/>
            <a:r>
              <a:rPr lang="en-GB" sz="2400" dirty="0"/>
              <a:t>datamorphisms</a:t>
            </a:r>
          </a:p>
          <a:p>
            <a:pPr lvl="2"/>
            <a:r>
              <a:rPr lang="en-GB" sz="2400" dirty="0"/>
              <a:t>metamorphisms</a:t>
            </a:r>
          </a:p>
          <a:p>
            <a:pPr lvl="1"/>
            <a:r>
              <a:rPr lang="en-GB" sz="2400" dirty="0"/>
              <a:t>A new test engineering process </a:t>
            </a:r>
          </a:p>
          <a:p>
            <a:pPr lvl="2"/>
            <a:r>
              <a:rPr lang="en-GB" sz="2200" dirty="0"/>
              <a:t>Suitable  for AI applications</a:t>
            </a:r>
          </a:p>
          <a:p>
            <a:pPr lvl="2"/>
            <a:r>
              <a:rPr lang="en-GB" sz="2200" dirty="0"/>
              <a:t>A variety of test strategies can be defined on a framework</a:t>
            </a:r>
          </a:p>
          <a:p>
            <a:pPr lvl="2"/>
            <a:r>
              <a:rPr lang="en-GB" sz="2200" dirty="0"/>
              <a:t>Solved test case generation problem and test oracle problem</a:t>
            </a:r>
          </a:p>
          <a:p>
            <a:r>
              <a:rPr lang="en-GB" sz="2800" dirty="0"/>
              <a:t>Experimental study clearly demonstrated the applicability and the validity of the proposed method</a:t>
            </a:r>
          </a:p>
          <a:p>
            <a:pPr lvl="1"/>
            <a:r>
              <a:rPr lang="en-GB" sz="2400" dirty="0"/>
              <a:t>Real applications</a:t>
            </a:r>
          </a:p>
          <a:p>
            <a:pPr lvl="1"/>
            <a:r>
              <a:rPr lang="en-GB" sz="2400" dirty="0"/>
              <a:t>Benchmark of real images of real persons</a:t>
            </a:r>
          </a:p>
        </p:txBody>
      </p:sp>
    </p:spTree>
    <p:extLst>
      <p:ext uri="{BB962C8B-B14F-4D97-AF65-F5344CB8AC3E}">
        <p14:creationId xmlns:p14="http://schemas.microsoft.com/office/powerpoint/2010/main" val="69677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normAutofit/>
          </a:bodyPr>
          <a:lstStyle/>
          <a:p>
            <a:r>
              <a:rPr lang="en-GB" sz="3600" dirty="0"/>
              <a:t>Existing Work and Related Work (1)</a:t>
            </a:r>
          </a:p>
        </p:txBody>
      </p:sp>
      <p:sp>
        <p:nvSpPr>
          <p:cNvPr id="3" name="Content Placeholder 2"/>
          <p:cNvSpPr>
            <a:spLocks noGrp="1"/>
          </p:cNvSpPr>
          <p:nvPr>
            <p:ph idx="1"/>
          </p:nvPr>
        </p:nvSpPr>
        <p:spPr/>
        <p:txBody>
          <a:bodyPr/>
          <a:lstStyle/>
          <a:p>
            <a:pPr marL="0" lvl="0" indent="0" algn="ctr">
              <a:lnSpc>
                <a:spcPct val="90000"/>
              </a:lnSpc>
              <a:buNone/>
            </a:pPr>
            <a:r>
              <a:rPr lang="en-GB" sz="2800" b="1" dirty="0"/>
              <a:t>1. Data Mutation Testing</a:t>
            </a:r>
          </a:p>
          <a:p>
            <a:pPr>
              <a:lnSpc>
                <a:spcPct val="90000"/>
              </a:lnSpc>
              <a:spcBef>
                <a:spcPts val="300"/>
              </a:spcBef>
            </a:pPr>
            <a:r>
              <a:rPr lang="en-GB" dirty="0"/>
              <a:t>History: </a:t>
            </a:r>
          </a:p>
          <a:p>
            <a:pPr lvl="1">
              <a:lnSpc>
                <a:spcPct val="90000"/>
              </a:lnSpc>
            </a:pPr>
            <a:r>
              <a:rPr lang="en-GB" dirty="0"/>
              <a:t>Proposed and investigated by Zhu and Shan (2006) in for testing software that requires structurally complex inputs. </a:t>
            </a:r>
          </a:p>
          <a:p>
            <a:pPr>
              <a:lnSpc>
                <a:spcPct val="90000"/>
              </a:lnSpc>
              <a:spcBef>
                <a:spcPts val="300"/>
              </a:spcBef>
            </a:pPr>
            <a:r>
              <a:rPr lang="en-GB" dirty="0"/>
              <a:t>The method:</a:t>
            </a:r>
          </a:p>
          <a:p>
            <a:pPr lvl="1">
              <a:lnSpc>
                <a:spcPct val="90000"/>
              </a:lnSpc>
            </a:pPr>
            <a:r>
              <a:rPr lang="en-GB" dirty="0"/>
              <a:t>Data mutation operators (equivalent to datamorphisms) were introduced to generate mutants test cases from seeds;</a:t>
            </a:r>
          </a:p>
          <a:p>
            <a:pPr lvl="1">
              <a:lnSpc>
                <a:spcPct val="90000"/>
              </a:lnSpc>
            </a:pPr>
            <a:r>
              <a:rPr lang="en-GB" dirty="0"/>
              <a:t>Metrics to measure test adequacy; </a:t>
            </a:r>
          </a:p>
          <a:p>
            <a:pPr>
              <a:lnSpc>
                <a:spcPct val="90000"/>
              </a:lnSpc>
              <a:spcBef>
                <a:spcPts val="300"/>
              </a:spcBef>
            </a:pPr>
            <a:r>
              <a:rPr lang="en-GB" dirty="0"/>
              <a:t>Relation to datamorphic testing</a:t>
            </a:r>
          </a:p>
          <a:p>
            <a:pPr lvl="1">
              <a:lnSpc>
                <a:spcPct val="90000"/>
              </a:lnSpc>
            </a:pPr>
            <a:r>
              <a:rPr lang="en-GB" dirty="0"/>
              <a:t>Datamorphic testing can improve data mutation testing by enforcing the design of data mutation operations to be engineered together with metamorphic relations, thus the correctness of the software on test cases can be automatically checked. </a:t>
            </a:r>
          </a:p>
          <a:p>
            <a:pPr lvl="1">
              <a:lnSpc>
                <a:spcPct val="90000"/>
              </a:lnSpc>
            </a:pPr>
            <a:r>
              <a:rPr lang="en-GB" dirty="0"/>
              <a:t>Datamorphic testing generalises data mutation testing by multiple cycles of application data mutation operators and revising the set of seeds until adequacy is satisfactory. </a:t>
            </a:r>
          </a:p>
          <a:p>
            <a:pPr>
              <a:lnSpc>
                <a:spcPct val="90000"/>
              </a:lnSpc>
            </a:pPr>
            <a:endParaRPr lang="en-GB" dirty="0"/>
          </a:p>
        </p:txBody>
      </p:sp>
    </p:spTree>
    <p:extLst>
      <p:ext uri="{BB962C8B-B14F-4D97-AF65-F5344CB8AC3E}">
        <p14:creationId xmlns:p14="http://schemas.microsoft.com/office/powerpoint/2010/main" val="3009851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normAutofit/>
          </a:bodyPr>
          <a:lstStyle/>
          <a:p>
            <a:r>
              <a:rPr lang="en-GB" sz="3600" dirty="0"/>
              <a:t>Existing Works and Related Works (2)</a:t>
            </a:r>
          </a:p>
        </p:txBody>
      </p:sp>
      <p:sp>
        <p:nvSpPr>
          <p:cNvPr id="3" name="Content Placeholder 2"/>
          <p:cNvSpPr>
            <a:spLocks noGrp="1"/>
          </p:cNvSpPr>
          <p:nvPr>
            <p:ph idx="1"/>
          </p:nvPr>
        </p:nvSpPr>
        <p:spPr/>
        <p:txBody>
          <a:bodyPr/>
          <a:lstStyle/>
          <a:p>
            <a:pPr marL="0" lvl="0" indent="0" algn="ctr">
              <a:buNone/>
            </a:pPr>
            <a:r>
              <a:rPr lang="en-GB" sz="2800" b="1" dirty="0"/>
              <a:t>2. Metamorphic Testing</a:t>
            </a:r>
          </a:p>
          <a:p>
            <a:r>
              <a:rPr lang="en-GB" dirty="0"/>
              <a:t>History: Proposed by T. Y. Chen </a:t>
            </a:r>
            <a:r>
              <a:rPr lang="en-GB" i="1" dirty="0"/>
              <a:t>et al</a:t>
            </a:r>
            <a:r>
              <a:rPr lang="en-GB" dirty="0"/>
              <a:t>. (1998) </a:t>
            </a:r>
          </a:p>
          <a:p>
            <a:pPr>
              <a:lnSpc>
                <a:spcPct val="90000"/>
              </a:lnSpc>
              <a:spcBef>
                <a:spcPts val="300"/>
              </a:spcBef>
            </a:pPr>
            <a:r>
              <a:rPr lang="en-GB" dirty="0"/>
              <a:t>Method: </a:t>
            </a:r>
          </a:p>
          <a:p>
            <a:pPr lvl="1">
              <a:lnSpc>
                <a:spcPct val="90000"/>
              </a:lnSpc>
            </a:pPr>
            <a:r>
              <a:rPr lang="en-GB" dirty="0"/>
              <a:t>The notion of metamorphic relations (equivalent to metamorphisms)</a:t>
            </a:r>
          </a:p>
          <a:p>
            <a:pPr lvl="1">
              <a:lnSpc>
                <a:spcPct val="90000"/>
              </a:lnSpc>
            </a:pPr>
            <a:r>
              <a:rPr lang="en-GB" dirty="0"/>
              <a:t>Uses of metamorphic relations to search for test cases</a:t>
            </a:r>
          </a:p>
          <a:p>
            <a:pPr lvl="1">
              <a:lnSpc>
                <a:spcPct val="90000"/>
              </a:lnSpc>
            </a:pPr>
            <a:r>
              <a:rPr lang="en-GB" dirty="0"/>
              <a:t>Uses of metamorphic relations to check test results  </a:t>
            </a:r>
          </a:p>
          <a:p>
            <a:pPr>
              <a:lnSpc>
                <a:spcPct val="90000"/>
              </a:lnSpc>
              <a:spcBef>
                <a:spcPts val="300"/>
              </a:spcBef>
            </a:pPr>
            <a:r>
              <a:rPr lang="en-GB" dirty="0"/>
              <a:t>Problems: </a:t>
            </a:r>
          </a:p>
          <a:p>
            <a:pPr lvl="1">
              <a:lnSpc>
                <a:spcPct val="90000"/>
              </a:lnSpc>
            </a:pPr>
            <a:r>
              <a:rPr lang="en-GB" dirty="0"/>
              <a:t>Difficult to develop metamorphic relations, esp. for ML/AI applications;</a:t>
            </a:r>
          </a:p>
          <a:p>
            <a:pPr lvl="1">
              <a:lnSpc>
                <a:spcPct val="90000"/>
              </a:lnSpc>
            </a:pPr>
            <a:r>
              <a:rPr lang="en-GB" dirty="0"/>
              <a:t>Difficult to generate test cases from metamorphic relations</a:t>
            </a:r>
          </a:p>
          <a:p>
            <a:pPr lvl="0">
              <a:spcBef>
                <a:spcPts val="300"/>
              </a:spcBef>
            </a:pPr>
            <a:r>
              <a:rPr lang="en-GB" dirty="0"/>
              <a:t>Relationship to datamorphic testing</a:t>
            </a:r>
          </a:p>
          <a:p>
            <a:pPr lvl="1"/>
            <a:r>
              <a:rPr lang="en-GB" dirty="0"/>
              <a:t>Datamorphic testing can improve the applicability of metamorphic test technique by enabling systematically derivation of metamorphic relations from datamorphisms as illustrated by the example above </a:t>
            </a:r>
          </a:p>
          <a:p>
            <a:pPr lvl="1"/>
            <a:r>
              <a:rPr lang="en-GB" dirty="0"/>
              <a:t>Datamorphic testing can generate test cases much easier than search for test cases using metamorphic relations </a:t>
            </a:r>
          </a:p>
        </p:txBody>
      </p:sp>
    </p:spTree>
    <p:extLst>
      <p:ext uri="{BB962C8B-B14F-4D97-AF65-F5344CB8AC3E}">
        <p14:creationId xmlns:p14="http://schemas.microsoft.com/office/powerpoint/2010/main" val="1127545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normAutofit/>
          </a:bodyPr>
          <a:lstStyle/>
          <a:p>
            <a:r>
              <a:rPr lang="en-GB" sz="3600" dirty="0"/>
              <a:t>Existing Works and Related Works (3)</a:t>
            </a:r>
          </a:p>
        </p:txBody>
      </p:sp>
      <p:sp>
        <p:nvSpPr>
          <p:cNvPr id="3" name="Content Placeholder 2"/>
          <p:cNvSpPr>
            <a:spLocks noGrp="1"/>
          </p:cNvSpPr>
          <p:nvPr>
            <p:ph idx="1"/>
          </p:nvPr>
        </p:nvSpPr>
        <p:spPr/>
        <p:txBody>
          <a:bodyPr/>
          <a:lstStyle/>
          <a:p>
            <a:pPr marL="0" lvl="0" indent="0" algn="ctr">
              <a:lnSpc>
                <a:spcPct val="90000"/>
              </a:lnSpc>
              <a:spcBef>
                <a:spcPts val="600"/>
              </a:spcBef>
              <a:buNone/>
            </a:pPr>
            <a:r>
              <a:rPr lang="en-GB" sz="2800" b="1" dirty="0"/>
              <a:t>3. Fuzz Testing</a:t>
            </a:r>
          </a:p>
          <a:p>
            <a:pPr>
              <a:lnSpc>
                <a:spcPct val="90000"/>
              </a:lnSpc>
              <a:spcBef>
                <a:spcPts val="600"/>
              </a:spcBef>
            </a:pPr>
            <a:r>
              <a:rPr lang="en-GB" dirty="0"/>
              <a:t>History: </a:t>
            </a:r>
          </a:p>
          <a:p>
            <a:pPr lvl="1">
              <a:lnSpc>
                <a:spcPct val="90000"/>
              </a:lnSpc>
              <a:spcBef>
                <a:spcPts val="600"/>
              </a:spcBef>
            </a:pPr>
            <a:r>
              <a:rPr lang="en-GB" dirty="0"/>
              <a:t>Dates back to the 1950s; </a:t>
            </a:r>
          </a:p>
          <a:p>
            <a:pPr lvl="1">
              <a:lnSpc>
                <a:spcPct val="90000"/>
              </a:lnSpc>
              <a:spcBef>
                <a:spcPts val="600"/>
              </a:spcBef>
            </a:pPr>
            <a:r>
              <a:rPr lang="en-GB" dirty="0"/>
              <a:t>Duran and </a:t>
            </a:r>
            <a:r>
              <a:rPr lang="en-GB" dirty="0" err="1"/>
              <a:t>Ntafos</a:t>
            </a:r>
            <a:r>
              <a:rPr lang="en-GB" dirty="0"/>
              <a:t> investigated the effectiveness (1981)</a:t>
            </a:r>
          </a:p>
          <a:p>
            <a:pPr lvl="1">
              <a:lnSpc>
                <a:spcPct val="90000"/>
              </a:lnSpc>
              <a:spcBef>
                <a:spcPts val="600"/>
              </a:spcBef>
            </a:pPr>
            <a:r>
              <a:rPr lang="en-GB" dirty="0"/>
              <a:t>Steve Capps developed "The Monkey” tool (1983) </a:t>
            </a:r>
          </a:p>
          <a:p>
            <a:pPr>
              <a:lnSpc>
                <a:spcPct val="90000"/>
              </a:lnSpc>
              <a:spcBef>
                <a:spcPts val="600"/>
              </a:spcBef>
            </a:pPr>
            <a:r>
              <a:rPr lang="en-GB" dirty="0"/>
              <a:t>Method: </a:t>
            </a:r>
          </a:p>
          <a:p>
            <a:pPr lvl="1">
              <a:lnSpc>
                <a:spcPct val="90000"/>
              </a:lnSpc>
              <a:spcBef>
                <a:spcPts val="600"/>
              </a:spcBef>
            </a:pPr>
            <a:r>
              <a:rPr lang="en-GB" dirty="0"/>
              <a:t>Modify existing test data to generate new test data </a:t>
            </a:r>
            <a:r>
              <a:rPr lang="en-GB" dirty="0">
                <a:solidFill>
                  <a:srgbClr val="0000FF"/>
                </a:solidFill>
              </a:rPr>
              <a:t>at random </a:t>
            </a:r>
          </a:p>
          <a:p>
            <a:pPr lvl="1">
              <a:lnSpc>
                <a:spcPct val="90000"/>
              </a:lnSpc>
              <a:spcBef>
                <a:spcPts val="600"/>
              </a:spcBef>
            </a:pPr>
            <a:r>
              <a:rPr lang="en-GB" dirty="0"/>
              <a:t>Repeat testing until the software </a:t>
            </a:r>
            <a:r>
              <a:rPr lang="en-GB" dirty="0">
                <a:solidFill>
                  <a:srgbClr val="0000FF"/>
                </a:solidFill>
              </a:rPr>
              <a:t>crash</a:t>
            </a:r>
            <a:r>
              <a:rPr lang="en-GB" dirty="0"/>
              <a:t> </a:t>
            </a:r>
          </a:p>
          <a:p>
            <a:pPr>
              <a:lnSpc>
                <a:spcPct val="90000"/>
              </a:lnSpc>
              <a:spcBef>
                <a:spcPts val="600"/>
              </a:spcBef>
            </a:pPr>
            <a:r>
              <a:rPr lang="en-GB" dirty="0"/>
              <a:t>Relationship to datamorphic testing</a:t>
            </a:r>
          </a:p>
          <a:p>
            <a:pPr lvl="1">
              <a:lnSpc>
                <a:spcPct val="90000"/>
              </a:lnSpc>
              <a:spcBef>
                <a:spcPts val="600"/>
              </a:spcBef>
            </a:pPr>
            <a:r>
              <a:rPr lang="en-GB" dirty="0"/>
              <a:t>Datamorphic testing can significantly increase the testing effectiveness by specifying more accurate correctness conditions in metamorphisms </a:t>
            </a:r>
          </a:p>
          <a:p>
            <a:pPr lvl="1">
              <a:lnSpc>
                <a:spcPct val="90000"/>
              </a:lnSpc>
              <a:spcBef>
                <a:spcPts val="600"/>
              </a:spcBef>
            </a:pPr>
            <a:r>
              <a:rPr lang="en-GB" dirty="0"/>
              <a:t>Datamorphic testing has more meaningful modifications on test data specified in datamorphisms</a:t>
            </a:r>
          </a:p>
        </p:txBody>
      </p:sp>
    </p:spTree>
    <p:extLst>
      <p:ext uri="{BB962C8B-B14F-4D97-AF65-F5344CB8AC3E}">
        <p14:creationId xmlns:p14="http://schemas.microsoft.com/office/powerpoint/2010/main" val="812485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normAutofit/>
          </a:bodyPr>
          <a:lstStyle/>
          <a:p>
            <a:r>
              <a:rPr lang="en-GB" sz="3600" dirty="0"/>
              <a:t>Existing Works and Related Works (4)</a:t>
            </a:r>
          </a:p>
        </p:txBody>
      </p:sp>
      <p:sp>
        <p:nvSpPr>
          <p:cNvPr id="3" name="Content Placeholder 2"/>
          <p:cNvSpPr>
            <a:spLocks noGrp="1"/>
          </p:cNvSpPr>
          <p:nvPr>
            <p:ph idx="1"/>
          </p:nvPr>
        </p:nvSpPr>
        <p:spPr/>
        <p:txBody>
          <a:bodyPr/>
          <a:lstStyle/>
          <a:p>
            <a:pPr marL="0" lvl="0" indent="0" algn="ctr">
              <a:lnSpc>
                <a:spcPct val="90000"/>
              </a:lnSpc>
              <a:spcBef>
                <a:spcPts val="600"/>
              </a:spcBef>
              <a:buNone/>
            </a:pPr>
            <a:r>
              <a:rPr lang="en-GB" sz="2800" b="1" dirty="0"/>
              <a:t>4. Search-Based Testing </a:t>
            </a:r>
          </a:p>
          <a:p>
            <a:pPr>
              <a:lnSpc>
                <a:spcPct val="90000"/>
              </a:lnSpc>
              <a:spcBef>
                <a:spcPts val="600"/>
              </a:spcBef>
            </a:pPr>
            <a:r>
              <a:rPr lang="en-GB" dirty="0"/>
              <a:t>Method</a:t>
            </a:r>
          </a:p>
          <a:p>
            <a:pPr lvl="1">
              <a:lnSpc>
                <a:spcPct val="90000"/>
              </a:lnSpc>
              <a:spcBef>
                <a:spcPts val="600"/>
              </a:spcBef>
            </a:pPr>
            <a:r>
              <a:rPr lang="en-GB" dirty="0"/>
              <a:t>Consider test case design as an optimisation problem </a:t>
            </a:r>
          </a:p>
          <a:p>
            <a:pPr lvl="1">
              <a:lnSpc>
                <a:spcPct val="90000"/>
              </a:lnSpc>
              <a:spcBef>
                <a:spcPts val="600"/>
              </a:spcBef>
            </a:pPr>
            <a:r>
              <a:rPr lang="en-GB" dirty="0"/>
              <a:t>Employ search techniques, such as genetic algorithms, to find best test cases, to maximise test effectiveness, adequacy and efficiency, and to minimise test cost, etc.</a:t>
            </a:r>
          </a:p>
          <a:p>
            <a:pPr>
              <a:lnSpc>
                <a:spcPct val="90000"/>
              </a:lnSpc>
              <a:spcBef>
                <a:spcPts val="600"/>
              </a:spcBef>
            </a:pPr>
            <a:r>
              <a:rPr lang="en-GB" dirty="0"/>
              <a:t>Relationships to datamorphic testing</a:t>
            </a:r>
          </a:p>
          <a:p>
            <a:pPr lvl="1">
              <a:lnSpc>
                <a:spcPct val="90000"/>
              </a:lnSpc>
              <a:spcBef>
                <a:spcPts val="600"/>
              </a:spcBef>
            </a:pPr>
            <a:r>
              <a:rPr lang="en-GB" dirty="0"/>
              <a:t>Datamorphic testing technique can be combined with the principle of search-based software testing to search for optimised test sets. For example: </a:t>
            </a:r>
          </a:p>
          <a:p>
            <a:pPr lvl="2">
              <a:lnSpc>
                <a:spcPct val="90000"/>
              </a:lnSpc>
              <a:spcBef>
                <a:spcPts val="600"/>
              </a:spcBef>
            </a:pPr>
            <a:r>
              <a:rPr lang="en-GB" dirty="0"/>
              <a:t>Using datamorphisms as means of generating a population of test cases in genetic search algorithm</a:t>
            </a:r>
          </a:p>
          <a:p>
            <a:pPr lvl="2">
              <a:lnSpc>
                <a:spcPct val="90000"/>
              </a:lnSpc>
              <a:spcBef>
                <a:spcPts val="600"/>
              </a:spcBef>
            </a:pPr>
            <a:r>
              <a:rPr lang="en-GB" dirty="0"/>
              <a:t>Using coverage of metamorphisms as the optimisation target</a:t>
            </a:r>
          </a:p>
        </p:txBody>
      </p:sp>
    </p:spTree>
    <p:extLst>
      <p:ext uri="{BB962C8B-B14F-4D97-AF65-F5344CB8AC3E}">
        <p14:creationId xmlns:p14="http://schemas.microsoft.com/office/powerpoint/2010/main" val="1671970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08ED-8B65-4349-85E9-C1AF22336C1B}"/>
              </a:ext>
            </a:extLst>
          </p:cNvPr>
          <p:cNvSpPr>
            <a:spLocks noGrp="1"/>
          </p:cNvSpPr>
          <p:nvPr>
            <p:ph type="title"/>
          </p:nvPr>
        </p:nvSpPr>
        <p:spPr>
          <a:solidFill>
            <a:schemeClr val="bg1"/>
          </a:solidFill>
        </p:spPr>
        <p:txBody>
          <a:bodyPr>
            <a:normAutofit/>
          </a:bodyPr>
          <a:lstStyle/>
          <a:p>
            <a:r>
              <a:rPr lang="en-GB" sz="3600" dirty="0"/>
              <a:t>Existing Works and Related Works (5)</a:t>
            </a:r>
          </a:p>
        </p:txBody>
      </p:sp>
      <p:sp>
        <p:nvSpPr>
          <p:cNvPr id="3" name="Content Placeholder 2">
            <a:extLst>
              <a:ext uri="{FF2B5EF4-FFF2-40B4-BE49-F238E27FC236}">
                <a16:creationId xmlns:a16="http://schemas.microsoft.com/office/drawing/2014/main" id="{BE74EB25-0AF5-E04F-A818-444BF1AB2364}"/>
              </a:ext>
            </a:extLst>
          </p:cNvPr>
          <p:cNvSpPr>
            <a:spLocks noGrp="1"/>
          </p:cNvSpPr>
          <p:nvPr>
            <p:ph idx="1"/>
          </p:nvPr>
        </p:nvSpPr>
        <p:spPr/>
        <p:txBody>
          <a:bodyPr/>
          <a:lstStyle/>
          <a:p>
            <a:pPr marL="0" indent="0" algn="ctr">
              <a:buNone/>
            </a:pPr>
            <a:r>
              <a:rPr lang="en-GB" b="1" dirty="0"/>
              <a:t>5. Combination of </a:t>
            </a:r>
            <a:r>
              <a:rPr lang="en-GB" b="1" dirty="0" err="1"/>
              <a:t>Metamorpic</a:t>
            </a:r>
            <a:r>
              <a:rPr lang="en-GB" b="1" dirty="0"/>
              <a:t> Relation and Fuzzing</a:t>
            </a:r>
          </a:p>
          <a:p>
            <a:r>
              <a:rPr lang="en-GB" dirty="0"/>
              <a:t>History </a:t>
            </a:r>
          </a:p>
          <a:p>
            <a:pPr lvl="1"/>
            <a:r>
              <a:rPr lang="en-GB" dirty="0"/>
              <a:t>Hong Zhu (2015), </a:t>
            </a:r>
            <a:r>
              <a:rPr lang="en-GB" dirty="0" err="1"/>
              <a:t>JFuzz</a:t>
            </a:r>
            <a:r>
              <a:rPr lang="en-GB" dirty="0"/>
              <a:t>: combined data mutation with metamorphic relations, a tool called </a:t>
            </a:r>
            <a:r>
              <a:rPr lang="en-GB" dirty="0" err="1"/>
              <a:t>JFuzz</a:t>
            </a:r>
            <a:r>
              <a:rPr lang="en-GB" dirty="0"/>
              <a:t> was reported. </a:t>
            </a:r>
          </a:p>
          <a:p>
            <a:pPr lvl="1"/>
            <a:r>
              <a:rPr lang="en-GB" dirty="0"/>
              <a:t>Y. Tian, et al. (2018), </a:t>
            </a:r>
            <a:r>
              <a:rPr lang="en-GB" dirty="0" err="1"/>
              <a:t>DeepTest</a:t>
            </a:r>
            <a:r>
              <a:rPr lang="en-GB" dirty="0"/>
              <a:t>: a specialised tool for testing ANN driverless car control software. Data mutation operators are used to generate test cases and meta relations are used to check output correctness.</a:t>
            </a:r>
          </a:p>
          <a:p>
            <a:pPr lvl="1"/>
            <a:r>
              <a:rPr lang="en-GB" dirty="0" err="1"/>
              <a:t>Zhi</a:t>
            </a:r>
            <a:r>
              <a:rPr lang="en-GB" dirty="0"/>
              <a:t> Quan Zhou And </a:t>
            </a:r>
            <a:r>
              <a:rPr lang="en-GB" dirty="0" err="1"/>
              <a:t>Liqun</a:t>
            </a:r>
            <a:r>
              <a:rPr lang="en-GB" dirty="0"/>
              <a:t> Sun (2019), also proposed the combination of metamorphic relation with fuzzing. </a:t>
            </a:r>
          </a:p>
          <a:p>
            <a:r>
              <a:rPr lang="en-GB" dirty="0"/>
              <a:t>Relation to datamorphic testing</a:t>
            </a:r>
          </a:p>
          <a:p>
            <a:pPr lvl="1"/>
            <a:r>
              <a:rPr lang="en-GB" dirty="0"/>
              <a:t>Well defined conceptual model </a:t>
            </a:r>
          </a:p>
          <a:p>
            <a:pPr lvl="1"/>
            <a:r>
              <a:rPr lang="en-GB" dirty="0"/>
              <a:t>Systematic derivation of seeds, datamorphisms, metamorphisms</a:t>
            </a:r>
          </a:p>
          <a:p>
            <a:pPr lvl="1"/>
            <a:r>
              <a:rPr lang="en-GB" dirty="0"/>
              <a:t>Test strategies on how datamorphisms and metamorphisms are applied</a:t>
            </a:r>
          </a:p>
          <a:p>
            <a:pPr lvl="1"/>
            <a:endParaRPr lang="en-GB" dirty="0"/>
          </a:p>
          <a:p>
            <a:endParaRPr lang="en-GB" dirty="0"/>
          </a:p>
        </p:txBody>
      </p:sp>
    </p:spTree>
    <p:extLst>
      <p:ext uri="{BB962C8B-B14F-4D97-AF65-F5344CB8AC3E}">
        <p14:creationId xmlns:p14="http://schemas.microsoft.com/office/powerpoint/2010/main" val="458474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77CA-4D14-D245-8F47-62BC73CB4807}"/>
              </a:ext>
            </a:extLst>
          </p:cNvPr>
          <p:cNvSpPr>
            <a:spLocks noGrp="1"/>
          </p:cNvSpPr>
          <p:nvPr>
            <p:ph type="title"/>
          </p:nvPr>
        </p:nvSpPr>
        <p:spPr/>
        <p:txBody>
          <a:bodyPr>
            <a:normAutofit/>
          </a:bodyPr>
          <a:lstStyle/>
          <a:p>
            <a:r>
              <a:rPr lang="en-GB" sz="3600" dirty="0"/>
              <a:t>Further Work</a:t>
            </a:r>
          </a:p>
        </p:txBody>
      </p:sp>
      <p:sp>
        <p:nvSpPr>
          <p:cNvPr id="3" name="Content Placeholder 2">
            <a:extLst>
              <a:ext uri="{FF2B5EF4-FFF2-40B4-BE49-F238E27FC236}">
                <a16:creationId xmlns:a16="http://schemas.microsoft.com/office/drawing/2014/main" id="{E9BE2D5A-C0E6-E24F-B869-75542B06B0C1}"/>
              </a:ext>
            </a:extLst>
          </p:cNvPr>
          <p:cNvSpPr>
            <a:spLocks noGrp="1"/>
          </p:cNvSpPr>
          <p:nvPr>
            <p:ph idx="1"/>
          </p:nvPr>
        </p:nvSpPr>
        <p:spPr/>
        <p:txBody>
          <a:bodyPr/>
          <a:lstStyle/>
          <a:p>
            <a:r>
              <a:rPr lang="en-GB" dirty="0"/>
              <a:t> We have done more experiments since this paper</a:t>
            </a:r>
          </a:p>
          <a:p>
            <a:pPr lvl="1"/>
            <a:r>
              <a:rPr lang="en-GB" sz="2400" dirty="0"/>
              <a:t>With more face recognition applications </a:t>
            </a:r>
          </a:p>
          <a:p>
            <a:pPr lvl="1"/>
            <a:r>
              <a:rPr lang="en-GB" sz="2400" dirty="0"/>
              <a:t>Using </a:t>
            </a:r>
            <a:r>
              <a:rPr lang="en-GB" sz="2400" dirty="0" err="1"/>
              <a:t>JFuzz</a:t>
            </a:r>
            <a:r>
              <a:rPr lang="en-GB" sz="2400" dirty="0"/>
              <a:t> tool (Zhu 2015) to automate the testing process. </a:t>
            </a:r>
          </a:p>
          <a:p>
            <a:pPr>
              <a:spcBef>
                <a:spcPts val="300"/>
              </a:spcBef>
            </a:pPr>
            <a:r>
              <a:rPr lang="en-GB" dirty="0"/>
              <a:t> We are developing a testing tool for datamorphic testing </a:t>
            </a:r>
          </a:p>
          <a:p>
            <a:pPr lvl="1"/>
            <a:r>
              <a:rPr lang="en-GB" sz="2400" dirty="0"/>
              <a:t>Further improvement of </a:t>
            </a:r>
            <a:r>
              <a:rPr lang="en-GB" sz="2400" dirty="0" err="1"/>
              <a:t>JFuzz</a:t>
            </a:r>
            <a:r>
              <a:rPr lang="en-GB" sz="2400" dirty="0"/>
              <a:t> (Zhu 2015) with new functionality</a:t>
            </a:r>
          </a:p>
          <a:p>
            <a:pPr lvl="1"/>
            <a:r>
              <a:rPr lang="en-GB" sz="2400" dirty="0"/>
              <a:t>Using a set of predefined test strategies</a:t>
            </a:r>
          </a:p>
          <a:p>
            <a:pPr lvl="1"/>
            <a:r>
              <a:rPr lang="en-GB" sz="2400" dirty="0"/>
              <a:t>Enabling the users to define and apply user-defined test strategies. </a:t>
            </a:r>
          </a:p>
          <a:p>
            <a:pPr>
              <a:spcBef>
                <a:spcPts val="300"/>
              </a:spcBef>
            </a:pPr>
            <a:r>
              <a:rPr lang="en-GB" dirty="0"/>
              <a:t> We are looking for industry partners for case studies on real applications </a:t>
            </a:r>
          </a:p>
          <a:p>
            <a:pPr>
              <a:spcBef>
                <a:spcPts val="300"/>
              </a:spcBef>
            </a:pPr>
            <a:r>
              <a:rPr lang="en-GB"/>
              <a:t> We </a:t>
            </a:r>
            <a:r>
              <a:rPr lang="en-GB" dirty="0"/>
              <a:t>are working on the definition of test adequacy criteria in the datamorphic test framework for AI applications</a:t>
            </a:r>
          </a:p>
        </p:txBody>
      </p:sp>
    </p:spTree>
    <p:extLst>
      <p:ext uri="{BB962C8B-B14F-4D97-AF65-F5344CB8AC3E}">
        <p14:creationId xmlns:p14="http://schemas.microsoft.com/office/powerpoint/2010/main" val="655950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3528" y="2420888"/>
            <a:ext cx="8487752" cy="1526948"/>
          </a:xfrm>
        </p:spPr>
        <p:txBody>
          <a:bodyPr>
            <a:normAutofit/>
          </a:bodyPr>
          <a:lstStyle/>
          <a:p>
            <a:pPr algn="ctr"/>
            <a:r>
              <a:rPr lang="en-GB" sz="4000" dirty="0"/>
              <a:t>Thank you</a:t>
            </a:r>
          </a:p>
        </p:txBody>
      </p:sp>
    </p:spTree>
    <p:extLst>
      <p:ext uri="{BB962C8B-B14F-4D97-AF65-F5344CB8AC3E}">
        <p14:creationId xmlns:p14="http://schemas.microsoft.com/office/powerpoint/2010/main" val="2367888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9F53-0AE7-D744-A4D0-28B657534B0F}"/>
              </a:ext>
            </a:extLst>
          </p:cNvPr>
          <p:cNvSpPr>
            <a:spLocks noGrp="1"/>
          </p:cNvSpPr>
          <p:nvPr>
            <p:ph type="title"/>
          </p:nvPr>
        </p:nvSpPr>
        <p:spPr/>
        <p:txBody>
          <a:bodyPr>
            <a:normAutofit/>
          </a:bodyPr>
          <a:lstStyle/>
          <a:p>
            <a:r>
              <a:rPr lang="en-GB" sz="3600" dirty="0"/>
              <a:t>Problems in Testing AI Applications</a:t>
            </a:r>
          </a:p>
        </p:txBody>
      </p:sp>
      <p:sp>
        <p:nvSpPr>
          <p:cNvPr id="3" name="Content Placeholder 2">
            <a:extLst>
              <a:ext uri="{FF2B5EF4-FFF2-40B4-BE49-F238E27FC236}">
                <a16:creationId xmlns:a16="http://schemas.microsoft.com/office/drawing/2014/main" id="{53A2ED69-8610-BB44-B802-6A113BAF9CE9}"/>
              </a:ext>
            </a:extLst>
          </p:cNvPr>
          <p:cNvSpPr>
            <a:spLocks noGrp="1"/>
          </p:cNvSpPr>
          <p:nvPr>
            <p:ph idx="1"/>
          </p:nvPr>
        </p:nvSpPr>
        <p:spPr/>
        <p:txBody>
          <a:bodyPr/>
          <a:lstStyle/>
          <a:p>
            <a:pPr>
              <a:spcBef>
                <a:spcPts val="0"/>
              </a:spcBef>
            </a:pPr>
            <a:r>
              <a:rPr lang="en-GB" dirty="0"/>
              <a:t>Test case generation problem</a:t>
            </a:r>
          </a:p>
          <a:p>
            <a:pPr lvl="1">
              <a:spcBef>
                <a:spcPts val="0"/>
              </a:spcBef>
            </a:pPr>
            <a:r>
              <a:rPr lang="en-GB" dirty="0"/>
              <a:t>Existing test case generation techniques do not work well </a:t>
            </a:r>
          </a:p>
          <a:p>
            <a:pPr lvl="2">
              <a:spcBef>
                <a:spcPts val="0"/>
              </a:spcBef>
            </a:pPr>
            <a:r>
              <a:rPr lang="en-GB" dirty="0"/>
              <a:t>Test data are complicated in structure </a:t>
            </a:r>
          </a:p>
          <a:p>
            <a:pPr lvl="2">
              <a:spcBef>
                <a:spcPts val="0"/>
              </a:spcBef>
            </a:pPr>
            <a:r>
              <a:rPr lang="en-GB" dirty="0"/>
              <a:t>Test data not realistic because semantically sensitive to deviations</a:t>
            </a:r>
          </a:p>
          <a:p>
            <a:pPr lvl="2">
              <a:spcBef>
                <a:spcPts val="0"/>
              </a:spcBef>
            </a:pPr>
            <a:r>
              <a:rPr lang="en-GB" dirty="0"/>
              <a:t>Large volume of data is required</a:t>
            </a:r>
          </a:p>
          <a:p>
            <a:pPr lvl="1">
              <a:spcBef>
                <a:spcPts val="0"/>
              </a:spcBef>
            </a:pPr>
            <a:r>
              <a:rPr lang="en-GB" dirty="0"/>
              <a:t>Collection data from real-world is expensive and error-prone</a:t>
            </a:r>
          </a:p>
          <a:p>
            <a:pPr>
              <a:spcBef>
                <a:spcPts val="600"/>
              </a:spcBef>
            </a:pPr>
            <a:r>
              <a:rPr lang="en-GB" dirty="0"/>
              <a:t>Test oracle problem</a:t>
            </a:r>
          </a:p>
          <a:p>
            <a:pPr lvl="1">
              <a:spcBef>
                <a:spcPts val="0"/>
              </a:spcBef>
            </a:pPr>
            <a:r>
              <a:rPr lang="en-GB" dirty="0"/>
              <a:t>Requirements definitions are vague and not testable</a:t>
            </a:r>
          </a:p>
          <a:p>
            <a:pPr lvl="1">
              <a:spcBef>
                <a:spcPts val="0"/>
              </a:spcBef>
            </a:pPr>
            <a:r>
              <a:rPr lang="en-GB" dirty="0"/>
              <a:t>Formal specification not available</a:t>
            </a:r>
          </a:p>
          <a:p>
            <a:pPr lvl="1">
              <a:spcBef>
                <a:spcPts val="0"/>
              </a:spcBef>
            </a:pPr>
            <a:r>
              <a:rPr lang="en-GB" dirty="0"/>
              <a:t>Current practice: heavily depends on human judgement of test results </a:t>
            </a:r>
          </a:p>
          <a:p>
            <a:pPr>
              <a:spcBef>
                <a:spcPts val="600"/>
              </a:spcBef>
            </a:pPr>
            <a:r>
              <a:rPr lang="en-GB" dirty="0"/>
              <a:t>Test adequacy problem</a:t>
            </a:r>
          </a:p>
          <a:p>
            <a:pPr lvl="1">
              <a:spcBef>
                <a:spcPts val="0"/>
              </a:spcBef>
            </a:pPr>
            <a:r>
              <a:rPr lang="en-GB" dirty="0"/>
              <a:t>Existing test adequacy metrics (both white-box and black-box ones) are not applicable </a:t>
            </a:r>
          </a:p>
          <a:p>
            <a:pPr lvl="1">
              <a:spcBef>
                <a:spcPts val="0"/>
              </a:spcBef>
            </a:pPr>
            <a:r>
              <a:rPr lang="en-GB" dirty="0"/>
              <a:t>Limitations of cross-validation: </a:t>
            </a:r>
          </a:p>
          <a:p>
            <a:pPr lvl="2">
              <a:spcBef>
                <a:spcPts val="0"/>
              </a:spcBef>
            </a:pPr>
            <a:r>
              <a:rPr lang="en-GB" dirty="0"/>
              <a:t>Uncertainty due to randomness in data</a:t>
            </a:r>
          </a:p>
          <a:p>
            <a:pPr lvl="2">
              <a:spcBef>
                <a:spcPts val="0"/>
              </a:spcBef>
            </a:pPr>
            <a:r>
              <a:rPr lang="en-GB" dirty="0"/>
              <a:t>Not address human errors in engineering process</a:t>
            </a:r>
          </a:p>
        </p:txBody>
      </p:sp>
    </p:spTree>
    <p:extLst>
      <p:ext uri="{BB962C8B-B14F-4D97-AF65-F5344CB8AC3E}">
        <p14:creationId xmlns:p14="http://schemas.microsoft.com/office/powerpoint/2010/main" val="3602114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Main Causes of the Difficulties</a:t>
            </a:r>
          </a:p>
        </p:txBody>
      </p:sp>
      <p:sp>
        <p:nvSpPr>
          <p:cNvPr id="3" name="Content Placeholder 2"/>
          <p:cNvSpPr>
            <a:spLocks noGrp="1"/>
          </p:cNvSpPr>
          <p:nvPr>
            <p:ph idx="1"/>
          </p:nvPr>
        </p:nvSpPr>
        <p:spPr>
          <a:xfrm>
            <a:off x="395537" y="836713"/>
            <a:ext cx="8461126" cy="5616623"/>
          </a:xfrm>
        </p:spPr>
        <p:txBody>
          <a:bodyPr/>
          <a:lstStyle/>
          <a:p>
            <a:pPr>
              <a:lnSpc>
                <a:spcPct val="90000"/>
              </a:lnSpc>
              <a:spcBef>
                <a:spcPts val="300"/>
              </a:spcBef>
            </a:pPr>
            <a:r>
              <a:rPr lang="en-GB" dirty="0">
                <a:solidFill>
                  <a:schemeClr val="tx2"/>
                </a:solidFill>
              </a:rPr>
              <a:t>Uncertainty</a:t>
            </a:r>
          </a:p>
          <a:p>
            <a:pPr marL="271463" lvl="1" indent="0">
              <a:lnSpc>
                <a:spcPct val="90000"/>
              </a:lnSpc>
              <a:buNone/>
            </a:pPr>
            <a:r>
              <a:rPr lang="en-US" dirty="0">
                <a:solidFill>
                  <a:schemeClr val="tx2"/>
                </a:solidFill>
              </a:rPr>
              <a:t>The quality of an AI application, especially when employing machine learning, often exhibits uncertainty that depends heavily on the training data and fine-tuning of parameters used in the train process.</a:t>
            </a:r>
            <a:r>
              <a:rPr lang="en-GB" dirty="0">
                <a:solidFill>
                  <a:schemeClr val="tx2"/>
                </a:solidFill>
              </a:rPr>
              <a:t> </a:t>
            </a:r>
          </a:p>
          <a:p>
            <a:pPr>
              <a:lnSpc>
                <a:spcPct val="90000"/>
              </a:lnSpc>
              <a:spcBef>
                <a:spcPts val="300"/>
              </a:spcBef>
            </a:pPr>
            <a:r>
              <a:rPr lang="en-US" dirty="0">
                <a:solidFill>
                  <a:schemeClr val="tx2"/>
                </a:solidFill>
              </a:rPr>
              <a:t>Adaptive </a:t>
            </a:r>
            <a:r>
              <a:rPr lang="en-US" dirty="0" err="1">
                <a:solidFill>
                  <a:schemeClr val="tx2"/>
                </a:solidFill>
              </a:rPr>
              <a:t>Behaviour</a:t>
            </a:r>
            <a:endParaRPr lang="en-US" dirty="0">
              <a:solidFill>
                <a:schemeClr val="tx2"/>
              </a:solidFill>
            </a:endParaRPr>
          </a:p>
          <a:p>
            <a:pPr marL="271463" lvl="1" indent="0">
              <a:lnSpc>
                <a:spcPct val="90000"/>
              </a:lnSpc>
              <a:buNone/>
            </a:pPr>
            <a:r>
              <a:rPr lang="en-US" dirty="0">
                <a:solidFill>
                  <a:schemeClr val="tx2"/>
                </a:solidFill>
              </a:rPr>
              <a:t>AI are mostly employed to deal with complicated and dynamic environments to achieve high adaptability</a:t>
            </a:r>
          </a:p>
          <a:p>
            <a:pPr lvl="1">
              <a:lnSpc>
                <a:spcPct val="90000"/>
              </a:lnSpc>
            </a:pPr>
            <a:r>
              <a:rPr lang="en-GB" dirty="0">
                <a:solidFill>
                  <a:schemeClr val="tx2"/>
                </a:solidFill>
              </a:rPr>
              <a:t>Example 1: </a:t>
            </a:r>
            <a:r>
              <a:rPr lang="en-GB" dirty="0" err="1">
                <a:solidFill>
                  <a:schemeClr val="tx2"/>
                </a:solidFill>
              </a:rPr>
              <a:t>Chatbots</a:t>
            </a:r>
            <a:r>
              <a:rPr lang="en-GB" dirty="0">
                <a:solidFill>
                  <a:schemeClr val="tx2"/>
                </a:solidFill>
              </a:rPr>
              <a:t>: Runtime machine learning</a:t>
            </a:r>
          </a:p>
          <a:p>
            <a:pPr lvl="1">
              <a:lnSpc>
                <a:spcPct val="90000"/>
              </a:lnSpc>
            </a:pPr>
            <a:r>
              <a:rPr lang="en-GB" dirty="0">
                <a:solidFill>
                  <a:schemeClr val="tx2"/>
                </a:solidFill>
              </a:rPr>
              <a:t>Example 2: Data centres’ operation optimization, dynamic adaptive building models of workload</a:t>
            </a:r>
          </a:p>
          <a:p>
            <a:pPr>
              <a:lnSpc>
                <a:spcPct val="90000"/>
              </a:lnSpc>
              <a:spcBef>
                <a:spcPts val="300"/>
              </a:spcBef>
            </a:pPr>
            <a:r>
              <a:rPr lang="en-GB" dirty="0">
                <a:solidFill>
                  <a:schemeClr val="tx2"/>
                </a:solidFill>
              </a:rPr>
              <a:t>Incomprehensibility </a:t>
            </a:r>
          </a:p>
          <a:p>
            <a:pPr lvl="1">
              <a:lnSpc>
                <a:spcPct val="90000"/>
              </a:lnSpc>
            </a:pPr>
            <a:r>
              <a:rPr lang="en-GB" dirty="0">
                <a:solidFill>
                  <a:schemeClr val="tx2"/>
                </a:solidFill>
              </a:rPr>
              <a:t>Results of machine learning using ANN cannot be explained and not comprehensible</a:t>
            </a:r>
          </a:p>
          <a:p>
            <a:pPr>
              <a:lnSpc>
                <a:spcPct val="90000"/>
              </a:lnSpc>
              <a:spcBef>
                <a:spcPts val="300"/>
              </a:spcBef>
            </a:pPr>
            <a:r>
              <a:rPr lang="en-GB" dirty="0">
                <a:solidFill>
                  <a:schemeClr val="tx2"/>
                </a:solidFill>
              </a:rPr>
              <a:t>Lack of testable specifications</a:t>
            </a:r>
          </a:p>
          <a:p>
            <a:pPr lvl="1">
              <a:lnSpc>
                <a:spcPct val="90000"/>
              </a:lnSpc>
            </a:pPr>
            <a:r>
              <a:rPr lang="en-US" dirty="0">
                <a:solidFill>
                  <a:schemeClr val="tx2"/>
                </a:solidFill>
              </a:rPr>
              <a:t>Requirements statements are almost always not testable, i.e. not clear and detailed enough for engineers to </a:t>
            </a:r>
            <a:r>
              <a:rPr lang="en-US" i="1" dirty="0">
                <a:solidFill>
                  <a:schemeClr val="tx2"/>
                </a:solidFill>
              </a:rPr>
              <a:t>design test cases</a:t>
            </a:r>
            <a:r>
              <a:rPr lang="en-US" dirty="0">
                <a:solidFill>
                  <a:schemeClr val="tx2"/>
                </a:solidFill>
              </a:rPr>
              <a:t>, </a:t>
            </a:r>
            <a:r>
              <a:rPr lang="en-US" i="1" dirty="0">
                <a:solidFill>
                  <a:schemeClr val="tx2"/>
                </a:solidFill>
              </a:rPr>
              <a:t>check test results</a:t>
            </a:r>
            <a:r>
              <a:rPr lang="en-US" dirty="0">
                <a:solidFill>
                  <a:schemeClr val="tx2"/>
                </a:solidFill>
              </a:rPr>
              <a:t>, and to </a:t>
            </a:r>
            <a:r>
              <a:rPr lang="en-US" i="1" dirty="0">
                <a:solidFill>
                  <a:schemeClr val="tx2"/>
                </a:solidFill>
              </a:rPr>
              <a:t>decide when to stop testing</a:t>
            </a:r>
            <a:r>
              <a:rPr lang="en-US" dirty="0">
                <a:solidFill>
                  <a:schemeClr val="tx2"/>
                </a:solidFill>
              </a:rPr>
              <a:t> </a:t>
            </a:r>
            <a:endParaRPr lang="en-GB" dirty="0">
              <a:solidFill>
                <a:schemeClr val="tx2"/>
              </a:solidFill>
            </a:endParaRPr>
          </a:p>
        </p:txBody>
      </p:sp>
    </p:spTree>
    <p:extLst>
      <p:ext uri="{BB962C8B-B14F-4D97-AF65-F5344CB8AC3E}">
        <p14:creationId xmlns:p14="http://schemas.microsoft.com/office/powerpoint/2010/main" val="272090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The Need of A New Methodology</a:t>
            </a:r>
          </a:p>
        </p:txBody>
      </p:sp>
      <p:sp>
        <p:nvSpPr>
          <p:cNvPr id="3" name="Content Placeholder 2"/>
          <p:cNvSpPr>
            <a:spLocks noGrp="1"/>
          </p:cNvSpPr>
          <p:nvPr>
            <p:ph idx="1"/>
          </p:nvPr>
        </p:nvSpPr>
        <p:spPr>
          <a:xfrm>
            <a:off x="395537" y="908720"/>
            <a:ext cx="8461126" cy="5616624"/>
          </a:xfrm>
        </p:spPr>
        <p:txBody>
          <a:bodyPr/>
          <a:lstStyle/>
          <a:p>
            <a:pPr marL="0" indent="0">
              <a:buNone/>
            </a:pPr>
            <a:r>
              <a:rPr lang="en-GB" sz="2800" dirty="0">
                <a:solidFill>
                  <a:schemeClr val="tx2"/>
                </a:solidFill>
              </a:rPr>
              <a:t>A new software testing methodology is required for </a:t>
            </a:r>
            <a:r>
              <a:rPr lang="en-GB" sz="2800" b="1" dirty="0">
                <a:solidFill>
                  <a:schemeClr val="tx2"/>
                </a:solidFill>
              </a:rPr>
              <a:t>repeatable,</a:t>
            </a:r>
            <a:r>
              <a:rPr lang="en-GB" sz="2800" dirty="0">
                <a:solidFill>
                  <a:schemeClr val="tx2"/>
                </a:solidFill>
              </a:rPr>
              <a:t> </a:t>
            </a:r>
            <a:r>
              <a:rPr lang="en-GB" sz="2800" b="1" dirty="0">
                <a:solidFill>
                  <a:schemeClr val="tx2"/>
                </a:solidFill>
              </a:rPr>
              <a:t>reliable </a:t>
            </a:r>
            <a:r>
              <a:rPr lang="en-GB" sz="2800" dirty="0">
                <a:solidFill>
                  <a:schemeClr val="tx2"/>
                </a:solidFill>
              </a:rPr>
              <a:t>and</a:t>
            </a:r>
            <a:r>
              <a:rPr lang="en-GB" sz="2800" b="1" dirty="0">
                <a:solidFill>
                  <a:schemeClr val="tx2"/>
                </a:solidFill>
              </a:rPr>
              <a:t> efficient</a:t>
            </a:r>
            <a:r>
              <a:rPr lang="en-GB" sz="2800" dirty="0">
                <a:solidFill>
                  <a:schemeClr val="tx2"/>
                </a:solidFill>
              </a:rPr>
              <a:t> engineering of software applications that contain AI components</a:t>
            </a:r>
          </a:p>
          <a:p>
            <a:pPr marL="360363" lvl="1" indent="-360363"/>
            <a:r>
              <a:rPr lang="en-GB" sz="2400" b="1" i="1" dirty="0">
                <a:solidFill>
                  <a:schemeClr val="tx2"/>
                </a:solidFill>
              </a:rPr>
              <a:t>Method</a:t>
            </a:r>
            <a:r>
              <a:rPr lang="en-GB" sz="2400" dirty="0">
                <a:solidFill>
                  <a:schemeClr val="tx2"/>
                </a:solidFill>
              </a:rPr>
              <a:t>: A </a:t>
            </a:r>
            <a:r>
              <a:rPr lang="en-GB" sz="2400" i="1" dirty="0">
                <a:solidFill>
                  <a:schemeClr val="tx2"/>
                </a:solidFill>
              </a:rPr>
              <a:t>systematic</a:t>
            </a:r>
            <a:r>
              <a:rPr lang="en-GB" sz="2400" dirty="0">
                <a:solidFill>
                  <a:schemeClr val="tx2"/>
                </a:solidFill>
              </a:rPr>
              <a:t> method for test case design and test data construction and checking program correctness</a:t>
            </a:r>
          </a:p>
          <a:p>
            <a:pPr marL="360363" lvl="1" indent="-360363"/>
            <a:r>
              <a:rPr lang="en-GB" sz="2400" b="1" i="1" dirty="0">
                <a:solidFill>
                  <a:schemeClr val="tx2"/>
                </a:solidFill>
              </a:rPr>
              <a:t>Process</a:t>
            </a:r>
            <a:r>
              <a:rPr lang="en-GB" sz="2400" dirty="0">
                <a:solidFill>
                  <a:schemeClr val="tx2"/>
                </a:solidFill>
              </a:rPr>
              <a:t>: A </a:t>
            </a:r>
            <a:r>
              <a:rPr lang="en-GB" sz="2400" i="1" dirty="0">
                <a:solidFill>
                  <a:schemeClr val="tx2"/>
                </a:solidFill>
              </a:rPr>
              <a:t>structured</a:t>
            </a:r>
            <a:r>
              <a:rPr lang="en-GB" sz="2400" dirty="0">
                <a:solidFill>
                  <a:schemeClr val="tx2"/>
                </a:solidFill>
              </a:rPr>
              <a:t> process for orderly control software testing activities</a:t>
            </a:r>
          </a:p>
          <a:p>
            <a:pPr marL="360363" lvl="1" indent="-360363"/>
            <a:r>
              <a:rPr lang="en-GB" sz="2400" b="1" i="1" dirty="0">
                <a:solidFill>
                  <a:schemeClr val="tx2"/>
                </a:solidFill>
              </a:rPr>
              <a:t>Technique</a:t>
            </a:r>
            <a:r>
              <a:rPr lang="en-GB" sz="2400" dirty="0">
                <a:solidFill>
                  <a:schemeClr val="tx2"/>
                </a:solidFill>
              </a:rPr>
              <a:t>: An </a:t>
            </a:r>
            <a:r>
              <a:rPr lang="en-GB" sz="2400" i="1" dirty="0">
                <a:solidFill>
                  <a:schemeClr val="tx2"/>
                </a:solidFill>
              </a:rPr>
              <a:t>effective</a:t>
            </a:r>
            <a:r>
              <a:rPr lang="en-GB" sz="2400" dirty="0">
                <a:solidFill>
                  <a:schemeClr val="tx2"/>
                </a:solidFill>
              </a:rPr>
              <a:t> technique for ensuring the quality of software</a:t>
            </a:r>
          </a:p>
          <a:p>
            <a:pPr marL="627063" lvl="3" indent="-360363"/>
            <a:r>
              <a:rPr lang="en-GB" sz="2200" dirty="0">
                <a:solidFill>
                  <a:schemeClr val="tx2"/>
                </a:solidFill>
              </a:rPr>
              <a:t>Achieving high test adequacy</a:t>
            </a:r>
          </a:p>
          <a:p>
            <a:pPr marL="627063" lvl="3" indent="-360363"/>
            <a:r>
              <a:rPr lang="en-GB" sz="2200" dirty="0">
                <a:solidFill>
                  <a:schemeClr val="tx2"/>
                </a:solidFill>
              </a:rPr>
              <a:t>Enabling reliable test oracle (checking test correctness) </a:t>
            </a:r>
          </a:p>
          <a:p>
            <a:pPr marL="360363" lvl="1" indent="-360363"/>
            <a:r>
              <a:rPr lang="en-GB" sz="2400" b="1" i="1" dirty="0">
                <a:solidFill>
                  <a:schemeClr val="tx2"/>
                </a:solidFill>
              </a:rPr>
              <a:t>Tools</a:t>
            </a:r>
            <a:r>
              <a:rPr lang="en-GB" sz="2400" dirty="0">
                <a:solidFill>
                  <a:schemeClr val="tx2"/>
                </a:solidFill>
              </a:rPr>
              <a:t>: A set of </a:t>
            </a:r>
            <a:r>
              <a:rPr lang="en-GB" sz="2400" i="1" dirty="0">
                <a:solidFill>
                  <a:schemeClr val="tx2"/>
                </a:solidFill>
              </a:rPr>
              <a:t>automated or semi-automated </a:t>
            </a:r>
            <a:r>
              <a:rPr lang="en-GB" sz="2400" dirty="0">
                <a:solidFill>
                  <a:schemeClr val="tx2"/>
                </a:solidFill>
              </a:rPr>
              <a:t>testing tools to reduce test cost and significantly improving the </a:t>
            </a:r>
            <a:r>
              <a:rPr lang="en-GB" sz="2400" i="1" dirty="0">
                <a:solidFill>
                  <a:schemeClr val="tx2"/>
                </a:solidFill>
              </a:rPr>
              <a:t>efficiency</a:t>
            </a:r>
            <a:r>
              <a:rPr lang="en-GB" sz="2400" dirty="0">
                <a:solidFill>
                  <a:schemeClr val="tx2"/>
                </a:solidFill>
              </a:rPr>
              <a:t> of testing</a:t>
            </a:r>
          </a:p>
        </p:txBody>
      </p:sp>
    </p:spTree>
    <p:extLst>
      <p:ext uri="{BB962C8B-B14F-4D97-AF65-F5344CB8AC3E}">
        <p14:creationId xmlns:p14="http://schemas.microsoft.com/office/powerpoint/2010/main" val="3818506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fontScale="90000"/>
          </a:bodyPr>
          <a:lstStyle/>
          <a:p>
            <a:r>
              <a:rPr lang="en-GB" sz="3600" dirty="0"/>
              <a:t>The Proposal: Datamorphic Testing (1)</a:t>
            </a:r>
          </a:p>
        </p:txBody>
      </p:sp>
      <p:sp>
        <p:nvSpPr>
          <p:cNvPr id="3" name="Content Placeholder 2"/>
          <p:cNvSpPr>
            <a:spLocks noGrp="1"/>
          </p:cNvSpPr>
          <p:nvPr>
            <p:ph idx="1"/>
          </p:nvPr>
        </p:nvSpPr>
        <p:spPr>
          <a:xfrm>
            <a:off x="395536" y="836713"/>
            <a:ext cx="8568951" cy="5616623"/>
          </a:xfrm>
        </p:spPr>
        <p:txBody>
          <a:bodyPr/>
          <a:lstStyle/>
          <a:p>
            <a:pPr marL="0" indent="0" algn="ctr">
              <a:lnSpc>
                <a:spcPct val="110000"/>
              </a:lnSpc>
              <a:buNone/>
            </a:pPr>
            <a:r>
              <a:rPr lang="en-GB" sz="3200" b="1" dirty="0">
                <a:solidFill>
                  <a:schemeClr val="tx2"/>
                </a:solidFill>
              </a:rPr>
              <a:t>Structure</a:t>
            </a:r>
            <a:r>
              <a:rPr lang="en-GB" sz="2800" dirty="0">
                <a:solidFill>
                  <a:schemeClr val="tx2"/>
                </a:solidFill>
              </a:rPr>
              <a:t> </a:t>
            </a:r>
          </a:p>
          <a:p>
            <a:pPr marL="0" indent="0">
              <a:lnSpc>
                <a:spcPct val="110000"/>
              </a:lnSpc>
              <a:spcBef>
                <a:spcPts val="0"/>
              </a:spcBef>
              <a:buNone/>
            </a:pPr>
            <a:r>
              <a:rPr lang="en-GB" sz="2800" dirty="0">
                <a:solidFill>
                  <a:schemeClr val="tx2"/>
                </a:solidFill>
              </a:rPr>
              <a:t>D</a:t>
            </a:r>
            <a:r>
              <a:rPr lang="en-US" sz="2800" dirty="0" err="1">
                <a:solidFill>
                  <a:schemeClr val="tx2"/>
                </a:solidFill>
              </a:rPr>
              <a:t>atamorphic</a:t>
            </a:r>
            <a:r>
              <a:rPr lang="en-US" sz="2800" dirty="0">
                <a:solidFill>
                  <a:schemeClr val="tx2"/>
                </a:solidFill>
              </a:rPr>
              <a:t> testing consists of three elements:</a:t>
            </a:r>
          </a:p>
          <a:p>
            <a:pPr lvl="1">
              <a:lnSpc>
                <a:spcPct val="110000"/>
              </a:lnSpc>
              <a:spcBef>
                <a:spcPts val="0"/>
              </a:spcBef>
            </a:pPr>
            <a:r>
              <a:rPr lang="en-US" sz="2800" dirty="0">
                <a:solidFill>
                  <a:schemeClr val="tx2"/>
                </a:solidFill>
              </a:rPr>
              <a:t>A set of seed test cases:</a:t>
            </a:r>
          </a:p>
          <a:p>
            <a:pPr lvl="2">
              <a:lnSpc>
                <a:spcPct val="110000"/>
              </a:lnSpc>
              <a:spcBef>
                <a:spcPts val="0"/>
              </a:spcBef>
            </a:pPr>
            <a:r>
              <a:rPr lang="en-US" sz="2800" dirty="0">
                <a:solidFill>
                  <a:schemeClr val="tx2"/>
                </a:solidFill>
              </a:rPr>
              <a:t>Know and original test data</a:t>
            </a:r>
          </a:p>
          <a:p>
            <a:pPr lvl="1">
              <a:lnSpc>
                <a:spcPct val="110000"/>
              </a:lnSpc>
              <a:spcBef>
                <a:spcPts val="0"/>
              </a:spcBef>
            </a:pPr>
            <a:r>
              <a:rPr lang="en-US" sz="2800" dirty="0">
                <a:solidFill>
                  <a:schemeClr val="tx2"/>
                </a:solidFill>
              </a:rPr>
              <a:t>A set of </a:t>
            </a:r>
            <a:r>
              <a:rPr lang="en-US" sz="2800" i="1" dirty="0" err="1">
                <a:solidFill>
                  <a:schemeClr val="tx2"/>
                </a:solidFill>
              </a:rPr>
              <a:t>Datamorphisms</a:t>
            </a:r>
            <a:r>
              <a:rPr lang="en-US" sz="2800" dirty="0">
                <a:solidFill>
                  <a:schemeClr val="tx2"/>
                </a:solidFill>
              </a:rPr>
              <a:t>: </a:t>
            </a:r>
          </a:p>
          <a:p>
            <a:pPr marL="722313" lvl="2" indent="0">
              <a:lnSpc>
                <a:spcPct val="110000"/>
              </a:lnSpc>
              <a:spcBef>
                <a:spcPts val="0"/>
              </a:spcBef>
              <a:buNone/>
            </a:pPr>
            <a:r>
              <a:rPr lang="en-US" sz="2800" dirty="0">
                <a:solidFill>
                  <a:schemeClr val="tx2"/>
                </a:solidFill>
              </a:rPr>
              <a:t>A transformation of test data to generate new test data, which is called a </a:t>
            </a:r>
            <a:r>
              <a:rPr lang="en-US" sz="2800" i="1" dirty="0">
                <a:solidFill>
                  <a:schemeClr val="tx2"/>
                </a:solidFill>
              </a:rPr>
              <a:t>mutant</a:t>
            </a:r>
            <a:r>
              <a:rPr lang="en-US" sz="2800" dirty="0">
                <a:solidFill>
                  <a:schemeClr val="tx2"/>
                </a:solidFill>
              </a:rPr>
              <a:t> of the original test data</a:t>
            </a:r>
          </a:p>
          <a:p>
            <a:pPr lvl="1">
              <a:lnSpc>
                <a:spcPct val="110000"/>
              </a:lnSpc>
              <a:spcBef>
                <a:spcPts val="0"/>
              </a:spcBef>
            </a:pPr>
            <a:r>
              <a:rPr lang="en-US" sz="2800" i="1" dirty="0">
                <a:solidFill>
                  <a:schemeClr val="tx2"/>
                </a:solidFill>
              </a:rPr>
              <a:t>A set of Metamorphisms</a:t>
            </a:r>
            <a:r>
              <a:rPr lang="en-US" sz="2800" dirty="0">
                <a:solidFill>
                  <a:schemeClr val="tx2"/>
                </a:solidFill>
              </a:rPr>
              <a:t>: </a:t>
            </a:r>
          </a:p>
          <a:p>
            <a:pPr marL="722313" lvl="2" indent="0">
              <a:lnSpc>
                <a:spcPct val="110000"/>
              </a:lnSpc>
              <a:spcBef>
                <a:spcPts val="0"/>
              </a:spcBef>
              <a:buNone/>
            </a:pPr>
            <a:r>
              <a:rPr lang="en-US" sz="2800" dirty="0">
                <a:solidFill>
                  <a:schemeClr val="tx2"/>
                </a:solidFill>
              </a:rPr>
              <a:t>Assertions about the relationship between the original and mutant test data, and their expected outputs from the program</a:t>
            </a:r>
          </a:p>
        </p:txBody>
      </p:sp>
    </p:spTree>
    <p:extLst>
      <p:ext uri="{BB962C8B-B14F-4D97-AF65-F5344CB8AC3E}">
        <p14:creationId xmlns:p14="http://schemas.microsoft.com/office/powerpoint/2010/main" val="34605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Example: Flower Recognition</a:t>
            </a:r>
          </a:p>
        </p:txBody>
      </p:sp>
      <p:sp>
        <p:nvSpPr>
          <p:cNvPr id="3" name="Content Placeholder 2"/>
          <p:cNvSpPr>
            <a:spLocks noGrp="1"/>
          </p:cNvSpPr>
          <p:nvPr>
            <p:ph idx="1"/>
          </p:nvPr>
        </p:nvSpPr>
        <p:spPr/>
        <p:txBody>
          <a:bodyPr/>
          <a:lstStyle/>
          <a:p>
            <a:pPr>
              <a:lnSpc>
                <a:spcPct val="90000"/>
              </a:lnSpc>
              <a:spcBef>
                <a:spcPts val="600"/>
              </a:spcBef>
            </a:pPr>
            <a:r>
              <a:rPr lang="en-GB" sz="2800" dirty="0"/>
              <a:t>The application:</a:t>
            </a:r>
          </a:p>
          <a:p>
            <a:pPr lvl="1">
              <a:lnSpc>
                <a:spcPct val="90000"/>
              </a:lnSpc>
              <a:spcBef>
                <a:spcPts val="600"/>
              </a:spcBef>
            </a:pPr>
            <a:r>
              <a:rPr lang="en-GB" sz="2400" i="1" dirty="0"/>
              <a:t>Input</a:t>
            </a:r>
            <a:r>
              <a:rPr lang="en-GB" sz="2400" dirty="0"/>
              <a:t>: A picture that contains the image of a flower </a:t>
            </a:r>
          </a:p>
          <a:p>
            <a:pPr lvl="1">
              <a:lnSpc>
                <a:spcPct val="90000"/>
              </a:lnSpc>
              <a:spcBef>
                <a:spcPts val="600"/>
              </a:spcBef>
            </a:pPr>
            <a:r>
              <a:rPr lang="en-GB" sz="2400" i="1" dirty="0"/>
              <a:t>Output</a:t>
            </a:r>
            <a:r>
              <a:rPr lang="en-GB" sz="2400" dirty="0"/>
              <a:t>: The name of the flower</a:t>
            </a:r>
          </a:p>
          <a:p>
            <a:pPr>
              <a:lnSpc>
                <a:spcPct val="90000"/>
              </a:lnSpc>
              <a:spcBef>
                <a:spcPts val="600"/>
              </a:spcBef>
            </a:pPr>
            <a:r>
              <a:rPr lang="en-GB" sz="2800" dirty="0"/>
              <a:t>Seed test cases:</a:t>
            </a:r>
          </a:p>
          <a:p>
            <a:pPr lvl="1">
              <a:lnSpc>
                <a:spcPct val="90000"/>
              </a:lnSpc>
              <a:spcBef>
                <a:spcPts val="600"/>
              </a:spcBef>
            </a:pPr>
            <a:r>
              <a:rPr lang="en-GB" sz="2400" dirty="0"/>
              <a:t>A picture of a flower</a:t>
            </a:r>
          </a:p>
          <a:p>
            <a:pPr>
              <a:lnSpc>
                <a:spcPct val="90000"/>
              </a:lnSpc>
              <a:spcBef>
                <a:spcPts val="600"/>
              </a:spcBef>
            </a:pPr>
            <a:r>
              <a:rPr lang="en-GB" sz="2800" dirty="0"/>
              <a:t>Datamorphisms</a:t>
            </a:r>
            <a:r>
              <a:rPr lang="en-GB" sz="2400" dirty="0"/>
              <a:t>: </a:t>
            </a:r>
          </a:p>
          <a:p>
            <a:pPr lvl="2">
              <a:lnSpc>
                <a:spcPct val="90000"/>
              </a:lnSpc>
              <a:spcBef>
                <a:spcPts val="600"/>
              </a:spcBef>
            </a:pPr>
            <a:r>
              <a:rPr lang="en-GB" sz="2400" dirty="0"/>
              <a:t>Change the picture into black-and-white</a:t>
            </a:r>
          </a:p>
          <a:p>
            <a:pPr lvl="2">
              <a:lnSpc>
                <a:spcPct val="90000"/>
              </a:lnSpc>
              <a:spcBef>
                <a:spcPts val="600"/>
              </a:spcBef>
            </a:pPr>
            <a:r>
              <a:rPr lang="en-GB" sz="2400" dirty="0"/>
              <a:t>Change the picture to a </a:t>
            </a:r>
            <a:r>
              <a:rPr lang="en-GB" sz="2400" i="1" dirty="0"/>
              <a:t>painting in certain style</a:t>
            </a:r>
            <a:r>
              <a:rPr lang="en-GB" sz="2400" dirty="0"/>
              <a:t>, if it is a photo</a:t>
            </a:r>
          </a:p>
          <a:p>
            <a:pPr lvl="2">
              <a:lnSpc>
                <a:spcPct val="90000"/>
              </a:lnSpc>
              <a:spcBef>
                <a:spcPts val="600"/>
              </a:spcBef>
            </a:pPr>
            <a:r>
              <a:rPr lang="en-GB" sz="2400" dirty="0"/>
              <a:t>Change the background colour, etc. </a:t>
            </a:r>
          </a:p>
          <a:p>
            <a:pPr>
              <a:lnSpc>
                <a:spcPct val="90000"/>
              </a:lnSpc>
              <a:spcBef>
                <a:spcPts val="600"/>
              </a:spcBef>
            </a:pPr>
            <a:r>
              <a:rPr lang="en-GB" sz="2800" dirty="0"/>
              <a:t>Metamorphisms: </a:t>
            </a:r>
          </a:p>
          <a:p>
            <a:pPr lvl="2">
              <a:lnSpc>
                <a:spcPct val="90000"/>
              </a:lnSpc>
              <a:spcBef>
                <a:spcPts val="600"/>
              </a:spcBef>
            </a:pPr>
            <a:r>
              <a:rPr lang="en-GB" sz="2400" dirty="0"/>
              <a:t>The software should output the same name of the flower after the modification</a:t>
            </a:r>
          </a:p>
        </p:txBody>
      </p:sp>
      <p:sp>
        <p:nvSpPr>
          <p:cNvPr id="4" name="TextBox 3">
            <a:extLst>
              <a:ext uri="{FF2B5EF4-FFF2-40B4-BE49-F238E27FC236}">
                <a16:creationId xmlns:a16="http://schemas.microsoft.com/office/drawing/2014/main" id="{2F8CCB9F-01BE-E54A-A1AB-A46A897883D2}"/>
              </a:ext>
            </a:extLst>
          </p:cNvPr>
          <p:cNvSpPr txBox="1"/>
          <p:nvPr/>
        </p:nvSpPr>
        <p:spPr>
          <a:xfrm>
            <a:off x="5868144" y="1916832"/>
            <a:ext cx="1800200" cy="830997"/>
          </a:xfrm>
          <a:prstGeom prst="rect">
            <a:avLst/>
          </a:prstGeom>
          <a:noFill/>
        </p:spPr>
        <p:txBody>
          <a:bodyPr wrap="square" rtlCol="0">
            <a:spAutoFit/>
          </a:bodyPr>
          <a:lstStyle/>
          <a:p>
            <a:r>
              <a:rPr lang="en-GB" sz="2400" i="1" dirty="0">
                <a:solidFill>
                  <a:srgbClr val="C00000"/>
                </a:solidFill>
              </a:rPr>
              <a:t> photo</a:t>
            </a:r>
            <a:r>
              <a:rPr lang="en-GB" sz="2400" dirty="0">
                <a:solidFill>
                  <a:srgbClr val="C00000"/>
                </a:solidFill>
              </a:rPr>
              <a:t> or </a:t>
            </a:r>
            <a:r>
              <a:rPr lang="en-GB" sz="2400" i="1" dirty="0">
                <a:solidFill>
                  <a:srgbClr val="C00000"/>
                </a:solidFill>
              </a:rPr>
              <a:t>painting</a:t>
            </a:r>
            <a:endParaRPr lang="en-GB" sz="2400" dirty="0">
              <a:solidFill>
                <a:srgbClr val="C00000"/>
              </a:solidFill>
            </a:endParaRPr>
          </a:p>
        </p:txBody>
      </p:sp>
      <p:cxnSp>
        <p:nvCxnSpPr>
          <p:cNvPr id="6" name="Straight Arrow Connector 5">
            <a:extLst>
              <a:ext uri="{FF2B5EF4-FFF2-40B4-BE49-F238E27FC236}">
                <a16:creationId xmlns:a16="http://schemas.microsoft.com/office/drawing/2014/main" id="{FE65D553-78DC-6446-BE0F-8A6D9E6E4F9F}"/>
              </a:ext>
            </a:extLst>
          </p:cNvPr>
          <p:cNvCxnSpPr>
            <a:stCxn id="4" idx="1"/>
          </p:cNvCxnSpPr>
          <p:nvPr/>
        </p:nvCxnSpPr>
        <p:spPr>
          <a:xfrm flipH="1" flipV="1">
            <a:off x="2843808" y="1628800"/>
            <a:ext cx="3024336" cy="70353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120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Example: A seed test data</a:t>
            </a:r>
          </a:p>
        </p:txBody>
      </p:sp>
      <p:pic>
        <p:nvPicPr>
          <p:cNvPr id="4" name="Content Placeholder 3" descr="IMG_725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184" r="-1127" b="28571"/>
          <a:stretch/>
        </p:blipFill>
        <p:spPr>
          <a:xfrm>
            <a:off x="1187624" y="1052736"/>
            <a:ext cx="3189307" cy="3960440"/>
          </a:xfrm>
        </p:spPr>
      </p:pic>
      <p:pic>
        <p:nvPicPr>
          <p:cNvPr id="5" name="Picture 4" descr="IMG_7251.PNG"/>
          <p:cNvPicPr>
            <a:picLocks noChangeAspect="1"/>
          </p:cNvPicPr>
          <p:nvPr/>
        </p:nvPicPr>
        <p:blipFill rotWithShape="1">
          <a:blip r:embed="rId3" cstate="print">
            <a:extLst>
              <a:ext uri="{28A0092B-C50C-407E-A947-70E740481C1C}">
                <a14:useLocalDpi xmlns:a14="http://schemas.microsoft.com/office/drawing/2010/main" val="0"/>
              </a:ext>
            </a:extLst>
          </a:blip>
          <a:srcRect b="57987"/>
          <a:stretch/>
        </p:blipFill>
        <p:spPr>
          <a:xfrm>
            <a:off x="5436096" y="1052737"/>
            <a:ext cx="2794496" cy="2088232"/>
          </a:xfrm>
          <a:prstGeom prst="rect">
            <a:avLst/>
          </a:prstGeom>
        </p:spPr>
      </p:pic>
      <p:sp>
        <p:nvSpPr>
          <p:cNvPr id="6" name="TextBox 5"/>
          <p:cNvSpPr txBox="1"/>
          <p:nvPr/>
        </p:nvSpPr>
        <p:spPr>
          <a:xfrm>
            <a:off x="3275856" y="5949280"/>
            <a:ext cx="2088232" cy="461665"/>
          </a:xfrm>
          <a:prstGeom prst="rect">
            <a:avLst/>
          </a:prstGeom>
          <a:noFill/>
        </p:spPr>
        <p:txBody>
          <a:bodyPr wrap="square" rtlCol="0">
            <a:spAutoFit/>
          </a:bodyPr>
          <a:lstStyle/>
          <a:p>
            <a:pPr algn="ctr"/>
            <a:r>
              <a:rPr lang="en-GB" sz="2400" dirty="0">
                <a:solidFill>
                  <a:srgbClr val="FF0000"/>
                </a:solidFill>
              </a:rPr>
              <a:t>Input picture</a:t>
            </a:r>
          </a:p>
        </p:txBody>
      </p:sp>
      <p:sp>
        <p:nvSpPr>
          <p:cNvPr id="7" name="TextBox 6"/>
          <p:cNvSpPr txBox="1"/>
          <p:nvPr/>
        </p:nvSpPr>
        <p:spPr>
          <a:xfrm>
            <a:off x="4716016" y="3140968"/>
            <a:ext cx="1440160" cy="461665"/>
          </a:xfrm>
          <a:prstGeom prst="rect">
            <a:avLst/>
          </a:prstGeom>
          <a:noFill/>
        </p:spPr>
        <p:txBody>
          <a:bodyPr wrap="square" rtlCol="0">
            <a:spAutoFit/>
          </a:bodyPr>
          <a:lstStyle/>
          <a:p>
            <a:pPr algn="ctr"/>
            <a:r>
              <a:rPr lang="en-GB" sz="2400" dirty="0">
                <a:solidFill>
                  <a:srgbClr val="FF0000"/>
                </a:solidFill>
              </a:rPr>
              <a:t>Output</a:t>
            </a:r>
          </a:p>
        </p:txBody>
      </p:sp>
      <p:cxnSp>
        <p:nvCxnSpPr>
          <p:cNvPr id="9" name="Straight Arrow Connector 8"/>
          <p:cNvCxnSpPr>
            <a:stCxn id="6" idx="0"/>
          </p:cNvCxnSpPr>
          <p:nvPr/>
        </p:nvCxnSpPr>
        <p:spPr>
          <a:xfrm flipH="1" flipV="1">
            <a:off x="3779912" y="4437112"/>
            <a:ext cx="540060" cy="15121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012160" y="2996952"/>
            <a:ext cx="504056" cy="2880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444208" y="2636912"/>
            <a:ext cx="1152128" cy="720080"/>
          </a:xfrm>
          <a:prstGeom prst="ellipse">
            <a:avLst/>
          </a:prstGeom>
          <a:ln w="12700" cmpd="sng">
            <a:solidFill>
              <a:srgbClr val="FF0000"/>
            </a:solidFill>
            <a:prstDash val="solid"/>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217382288"/>
      </p:ext>
    </p:extLst>
  </p:cSld>
  <p:clrMapOvr>
    <a:masterClrMapping/>
  </p:clrMapOvr>
</p:sld>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OB-ppt-white.potx</Template>
  <TotalTime>4867</TotalTime>
  <Words>3106</Words>
  <Application>Microsoft Macintosh PowerPoint</Application>
  <PresentationFormat>On-screen Show (4:3)</PresentationFormat>
  <Paragraphs>345</Paragraphs>
  <Slides>38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Courier New</vt:lpstr>
      <vt:lpstr>Times New Roman</vt:lpstr>
      <vt:lpstr>Wingdings</vt:lpstr>
      <vt:lpstr>OB-ppt-white</vt:lpstr>
      <vt:lpstr>IEEE AI Test 2019</vt:lpstr>
      <vt:lpstr>Outline</vt:lpstr>
      <vt:lpstr>Motivation</vt:lpstr>
      <vt:lpstr>Problems in Testing AI Applications</vt:lpstr>
      <vt:lpstr>Main Causes of the Difficulties</vt:lpstr>
      <vt:lpstr>The Need of A New Methodology</vt:lpstr>
      <vt:lpstr>The Proposal: Datamorphic Testing (1)</vt:lpstr>
      <vt:lpstr>Example: Flower Recognition</vt:lpstr>
      <vt:lpstr>Example: A seed test data</vt:lpstr>
      <vt:lpstr>Example: Generation of a mutant test case</vt:lpstr>
      <vt:lpstr>Example: More datamorphisms  Transforming a photo into paintings</vt:lpstr>
      <vt:lpstr>Metamorphism</vt:lpstr>
      <vt:lpstr>The Proposal: Datamorphic Testing (2) </vt:lpstr>
      <vt:lpstr>Stage 1: Analysis</vt:lpstr>
      <vt:lpstr>Example: Face Recognition (1)</vt:lpstr>
      <vt:lpstr>Example: Face Recognition (2)</vt:lpstr>
      <vt:lpstr>Stage 2: Realisation</vt:lpstr>
      <vt:lpstr>Example: Datamorphims of Images</vt:lpstr>
      <vt:lpstr>Stage 3: Execution</vt:lpstr>
      <vt:lpstr>Datamorphic Testing Strategies</vt:lpstr>
      <vt:lpstr>Examples of Test Strategies</vt:lpstr>
      <vt:lpstr>PowerPoint Presentation</vt:lpstr>
      <vt:lpstr>PowerPoint Presentation</vt:lpstr>
      <vt:lpstr>PowerPoint Presentation</vt:lpstr>
      <vt:lpstr>Experiments</vt:lpstr>
      <vt:lpstr>Design of the Experiments</vt:lpstr>
      <vt:lpstr>AttGAN’s Face Attribute Editing Operators</vt:lpstr>
      <vt:lpstr>Example of Face Attribute Editing</vt:lpstr>
      <vt:lpstr>Results of the Experiments (1) </vt:lpstr>
      <vt:lpstr>Results of the Experiments (2) </vt:lpstr>
      <vt:lpstr>Conclusion: Main contributions</vt:lpstr>
      <vt:lpstr>Existing Work and Related Work (1)</vt:lpstr>
      <vt:lpstr>Existing Works and Related Works (2)</vt:lpstr>
      <vt:lpstr>Existing Works and Related Works (3)</vt:lpstr>
      <vt:lpstr>Existing Works and Related Works (4)</vt:lpstr>
      <vt:lpstr>Existing Works and Related Works (5)</vt:lpstr>
      <vt:lpstr>Further Work</vt:lpstr>
      <vt:lpstr>Thank you</vt:lpstr>
    </vt:vector>
  </TitlesOfParts>
  <Company>School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IWSC 2012 16 July 2012, Izmir, Turkey  </dc:title>
  <dc:creator> </dc:creator>
  <cp:lastModifiedBy>Hong Zhu</cp:lastModifiedBy>
  <cp:revision>250</cp:revision>
  <dcterms:created xsi:type="dcterms:W3CDTF">2012-07-12T10:43:20Z</dcterms:created>
  <dcterms:modified xsi:type="dcterms:W3CDTF">2019-04-03T14:58:43Z</dcterms:modified>
</cp:coreProperties>
</file>