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0"/>
  </p:notesMasterIdLst>
  <p:handoutMasterIdLst>
    <p:handoutMasterId r:id="rId41"/>
  </p:handoutMasterIdLst>
  <p:sldIdLst>
    <p:sldId id="316" r:id="rId2"/>
    <p:sldId id="256" r:id="rId3"/>
    <p:sldId id="318" r:id="rId4"/>
    <p:sldId id="320" r:id="rId5"/>
    <p:sldId id="319" r:id="rId6"/>
    <p:sldId id="322" r:id="rId7"/>
    <p:sldId id="323" r:id="rId8"/>
    <p:sldId id="321" r:id="rId9"/>
    <p:sldId id="326" r:id="rId10"/>
    <p:sldId id="324" r:id="rId11"/>
    <p:sldId id="325" r:id="rId12"/>
    <p:sldId id="329" r:id="rId13"/>
    <p:sldId id="327" r:id="rId14"/>
    <p:sldId id="328" r:id="rId15"/>
    <p:sldId id="330" r:id="rId16"/>
    <p:sldId id="331" r:id="rId17"/>
    <p:sldId id="332" r:id="rId18"/>
    <p:sldId id="333" r:id="rId19"/>
    <p:sldId id="335" r:id="rId20"/>
    <p:sldId id="334" r:id="rId21"/>
    <p:sldId id="336" r:id="rId22"/>
    <p:sldId id="337" r:id="rId23"/>
    <p:sldId id="351" r:id="rId24"/>
    <p:sldId id="338" r:id="rId25"/>
    <p:sldId id="339" r:id="rId26"/>
    <p:sldId id="352" r:id="rId27"/>
    <p:sldId id="340" r:id="rId28"/>
    <p:sldId id="342" r:id="rId29"/>
    <p:sldId id="343" r:id="rId30"/>
    <p:sldId id="341" r:id="rId31"/>
    <p:sldId id="344" r:id="rId32"/>
    <p:sldId id="346" r:id="rId33"/>
    <p:sldId id="347" r:id="rId34"/>
    <p:sldId id="354" r:id="rId35"/>
    <p:sldId id="348" r:id="rId36"/>
    <p:sldId id="349" r:id="rId37"/>
    <p:sldId id="353" r:id="rId38"/>
    <p:sldId id="350" r:id="rId3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86248" autoAdjust="0"/>
  </p:normalViewPr>
  <p:slideViewPr>
    <p:cSldViewPr>
      <p:cViewPr varScale="1">
        <p:scale>
          <a:sx n="85" d="100"/>
          <a:sy n="85" d="100"/>
        </p:scale>
        <p:origin x="-1656" y="-96"/>
      </p:cViewPr>
      <p:guideLst>
        <p:guide orient="horz" pos="2160"/>
        <p:guide pos="2880"/>
      </p:guideLst>
    </p:cSldViewPr>
  </p:slideViewPr>
  <p:outlineViewPr>
    <p:cViewPr>
      <p:scale>
        <a:sx n="33" d="100"/>
        <a:sy n="33" d="100"/>
      </p:scale>
      <p:origin x="0" y="4072"/>
    </p:cViewPr>
  </p:outlineViewPr>
  <p:notesTextViewPr>
    <p:cViewPr>
      <p:scale>
        <a:sx n="100" d="100"/>
        <a:sy n="100" d="100"/>
      </p:scale>
      <p:origin x="0" y="0"/>
    </p:cViewPr>
  </p:notesTextViewPr>
  <p:sorterViewPr>
    <p:cViewPr>
      <p:scale>
        <a:sx n="141" d="100"/>
        <a:sy n="141" d="100"/>
      </p:scale>
      <p:origin x="0" y="0"/>
    </p:cViewPr>
  </p:sorterViewPr>
  <p:notesViewPr>
    <p:cSldViewPr snapToGrid="0" snapToObjects="1">
      <p:cViewPr varScale="1">
        <p:scale>
          <a:sx n="97" d="100"/>
          <a:sy n="97" d="100"/>
        </p:scale>
        <p:origin x="-2144" y="-11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r>
              <a:rPr lang="nb-NO" smtClean="0"/>
              <a:t>AST 2018</a:t>
            </a:r>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r>
              <a:rPr lang="en-GB" smtClean="0"/>
              <a:t>May 28, 2018</a:t>
            </a:r>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r>
              <a:rPr lang="en-US" smtClean="0"/>
              <a:t>Software Testing as A Problem of Machine Learning</a:t>
            </a:r>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8E9306DB-C550-504E-9DCA-DAF3404DD813}" type="slidenum">
              <a:rPr lang="en-US" smtClean="0"/>
              <a:t>‹#›</a:t>
            </a:fld>
            <a:endParaRPr lang="en-US"/>
          </a:p>
        </p:txBody>
      </p:sp>
    </p:spTree>
    <p:extLst>
      <p:ext uri="{BB962C8B-B14F-4D97-AF65-F5344CB8AC3E}">
        <p14:creationId xmlns:p14="http://schemas.microsoft.com/office/powerpoint/2010/main" val="215953146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r>
              <a:rPr lang="en-US" dirty="0" smtClean="0"/>
              <a:t>AST 2018</a:t>
            </a:r>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r>
              <a:rPr lang="en-GB" smtClean="0"/>
              <a:t>May 28, 2018</a:t>
            </a:r>
            <a:endParaRPr lang="en-US" dirty="0"/>
          </a:p>
        </p:txBody>
      </p:sp>
      <p:sp>
        <p:nvSpPr>
          <p:cNvPr id="4" name="Slide Image Placeholder 3"/>
          <p:cNvSpPr>
            <a:spLocks noGrp="1" noRot="1" noChangeAspect="1"/>
          </p:cNvSpPr>
          <p:nvPr>
            <p:ph type="sldImg" idx="2"/>
          </p:nvPr>
        </p:nvSpPr>
        <p:spPr>
          <a:xfrm>
            <a:off x="1086735" y="342900"/>
            <a:ext cx="6991797" cy="524445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4875" y="5617340"/>
            <a:ext cx="7803072" cy="89657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1" y="6513910"/>
            <a:ext cx="3455817" cy="342900"/>
          </a:xfrm>
          <a:prstGeom prst="rect">
            <a:avLst/>
          </a:prstGeom>
        </p:spPr>
        <p:txBody>
          <a:bodyPr vert="horz" lIns="91440" tIns="45720" rIns="91440" bIns="45720" rtlCol="0" anchor="b"/>
          <a:lstStyle>
            <a:lvl1pPr algn="l">
              <a:defRPr sz="1200"/>
            </a:lvl1pPr>
          </a:lstStyle>
          <a:p>
            <a:r>
              <a:rPr lang="en-US" smtClean="0"/>
              <a:t>Software Testing as A Problem of Machine Learning</a:t>
            </a:r>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53E1D0F5-CBB9-476F-834C-2232B1EFF560}" type="slidenum">
              <a:rPr lang="en-US" smtClean="0"/>
              <a:pPr/>
              <a:t>‹#›</a:t>
            </a:fld>
            <a:endParaRPr lang="en-US" dirty="0"/>
          </a:p>
        </p:txBody>
      </p:sp>
    </p:spTree>
    <p:extLst>
      <p:ext uri="{BB962C8B-B14F-4D97-AF65-F5344CB8AC3E}">
        <p14:creationId xmlns:p14="http://schemas.microsoft.com/office/powerpoint/2010/main" val="383504350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ZHU-1996-Software_Testing,_Verification_and_Reliability.pdf"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rjxb-1998-9.pdf"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1</a:t>
            </a:fld>
            <a:endParaRPr lang="en-US"/>
          </a:p>
        </p:txBody>
      </p:sp>
    </p:spTree>
    <p:extLst>
      <p:ext uri="{BB962C8B-B14F-4D97-AF65-F5344CB8AC3E}">
        <p14:creationId xmlns:p14="http://schemas.microsoft.com/office/powerpoint/2010/main" val="2760416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FF"/>
                </a:solidFill>
              </a:rPr>
              <a:t>Zhu, H., Hall, P., and May, J.,</a:t>
            </a:r>
            <a:r>
              <a:rPr lang="en-GB" sz="1200" baseline="0" dirty="0" smtClean="0">
                <a:solidFill>
                  <a:srgbClr val="0000FF"/>
                </a:solidFill>
              </a:rPr>
              <a:t> </a:t>
            </a:r>
            <a:r>
              <a:rPr lang="en-GB" sz="1200" b="0" i="0" dirty="0" smtClean="0">
                <a:solidFill>
                  <a:srgbClr val="0000FF"/>
                </a:solidFill>
              </a:rPr>
              <a:t>Inductive inference and software testing</a:t>
            </a:r>
            <a:r>
              <a:rPr lang="en-GB" sz="1200" dirty="0" smtClean="0">
                <a:solidFill>
                  <a:srgbClr val="0000FF"/>
                </a:solidFill>
              </a:rPr>
              <a:t>. Journal of Software Testing, Verification, and Reliability, 2,</a:t>
            </a:r>
            <a:r>
              <a:rPr lang="en-GB" sz="1200" baseline="0" dirty="0" smtClean="0">
                <a:solidFill>
                  <a:srgbClr val="0000FF"/>
                </a:solidFill>
              </a:rPr>
              <a:t> </a:t>
            </a:r>
            <a:r>
              <a:rPr lang="en-GB" sz="1200" dirty="0" smtClean="0">
                <a:solidFill>
                  <a:srgbClr val="0000FF"/>
                </a:solidFill>
              </a:rPr>
              <a:t>69-81, 1992. </a:t>
            </a:r>
          </a:p>
          <a:p>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10</a:t>
            </a:fld>
            <a:endParaRPr lang="en-US"/>
          </a:p>
        </p:txBody>
      </p:sp>
    </p:spTree>
    <p:extLst>
      <p:ext uri="{BB962C8B-B14F-4D97-AF65-F5344CB8AC3E}">
        <p14:creationId xmlns:p14="http://schemas.microsoft.com/office/powerpoint/2010/main" val="1772309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11</a:t>
            </a:fld>
            <a:endParaRPr lang="en-US"/>
          </a:p>
        </p:txBody>
      </p:sp>
    </p:spTree>
    <p:extLst>
      <p:ext uri="{BB962C8B-B14F-4D97-AF65-F5344CB8AC3E}">
        <p14:creationId xmlns:p14="http://schemas.microsoft.com/office/powerpoint/2010/main" val="4117936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12</a:t>
            </a:fld>
            <a:endParaRPr lang="en-US"/>
          </a:p>
        </p:txBody>
      </p:sp>
    </p:spTree>
    <p:extLst>
      <p:ext uri="{BB962C8B-B14F-4D97-AF65-F5344CB8AC3E}">
        <p14:creationId xmlns:p14="http://schemas.microsoft.com/office/powerpoint/2010/main" val="1212667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13</a:t>
            </a:fld>
            <a:endParaRPr lang="en-US"/>
          </a:p>
        </p:txBody>
      </p:sp>
    </p:spTree>
    <p:extLst>
      <p:ext uri="{BB962C8B-B14F-4D97-AF65-F5344CB8AC3E}">
        <p14:creationId xmlns:p14="http://schemas.microsoft.com/office/powerpoint/2010/main" val="340031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References: </a:t>
            </a:r>
          </a:p>
          <a:p>
            <a:r>
              <a:rPr lang="en-GB" dirty="0" smtClean="0"/>
              <a:t>Zhu, H., Hall, P. and May, J., Software unit test coverage and adequacy, ACM Computing Survey</a:t>
            </a:r>
            <a:r>
              <a:rPr lang="en-GB" baseline="0" dirty="0" smtClean="0"/>
              <a:t> </a:t>
            </a:r>
            <a:r>
              <a:rPr lang="en-GB" dirty="0" smtClean="0"/>
              <a:t>29(4), 366~427, Dec. 1997.</a:t>
            </a:r>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14</a:t>
            </a:fld>
            <a:endParaRPr lang="en-US"/>
          </a:p>
        </p:txBody>
      </p:sp>
    </p:spTree>
    <p:extLst>
      <p:ext uri="{BB962C8B-B14F-4D97-AF65-F5344CB8AC3E}">
        <p14:creationId xmlns:p14="http://schemas.microsoft.com/office/powerpoint/2010/main" val="982902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References:</a:t>
            </a:r>
          </a:p>
          <a:p>
            <a:r>
              <a:rPr lang="en-GB" sz="1200" kern="1200" dirty="0" err="1" smtClean="0">
                <a:solidFill>
                  <a:schemeClr val="tx1"/>
                </a:solidFill>
                <a:effectLst/>
                <a:latin typeface="+mn-lt"/>
                <a:ea typeface="+mn-ea"/>
                <a:cs typeface="+mn-cs"/>
              </a:rPr>
              <a:t>Weyuker</a:t>
            </a:r>
            <a:r>
              <a:rPr lang="en-GB" sz="1200" kern="1200" dirty="0" smtClean="0">
                <a:solidFill>
                  <a:schemeClr val="tx1"/>
                </a:solidFill>
                <a:effectLst/>
                <a:latin typeface="+mn-lt"/>
                <a:ea typeface="+mn-ea"/>
                <a:cs typeface="+mn-cs"/>
              </a:rPr>
              <a:t>, E. J., </a:t>
            </a:r>
            <a:r>
              <a:rPr lang="en-GB" sz="1200" kern="1200" dirty="0" err="1" smtClean="0">
                <a:solidFill>
                  <a:schemeClr val="tx1"/>
                </a:solidFill>
                <a:effectLst/>
                <a:latin typeface="+mn-lt"/>
                <a:ea typeface="+mn-ea"/>
                <a:cs typeface="+mn-cs"/>
              </a:rPr>
              <a:t>Axiomatizing</a:t>
            </a:r>
            <a:r>
              <a:rPr lang="en-GB" sz="1200" kern="1200" dirty="0" smtClean="0">
                <a:solidFill>
                  <a:schemeClr val="tx1"/>
                </a:solidFill>
                <a:effectLst/>
                <a:latin typeface="+mn-lt"/>
                <a:ea typeface="+mn-ea"/>
                <a:cs typeface="+mn-cs"/>
              </a:rPr>
              <a:t> software test data adequacy, </a:t>
            </a:r>
            <a:r>
              <a:rPr lang="en-GB" sz="1200" b="0" i="0" kern="1200" dirty="0" smtClean="0">
                <a:solidFill>
                  <a:schemeClr val="tx1"/>
                </a:solidFill>
                <a:effectLst/>
                <a:latin typeface="+mn-lt"/>
                <a:ea typeface="+mn-ea"/>
                <a:cs typeface="+mn-cs"/>
              </a:rPr>
              <a:t>IEEE Transactions on Software Engineering, </a:t>
            </a:r>
            <a:r>
              <a:rPr lang="en-GB" sz="1200" kern="1200" dirty="0" smtClean="0">
                <a:solidFill>
                  <a:schemeClr val="tx1"/>
                </a:solidFill>
                <a:effectLst/>
                <a:latin typeface="+mn-lt"/>
                <a:ea typeface="+mn-ea"/>
                <a:cs typeface="+mn-cs"/>
              </a:rPr>
              <a:t>12(12), 1128-1138, 1986.</a:t>
            </a:r>
            <a:br>
              <a:rPr lang="en-GB" sz="1200" kern="1200" dirty="0" smtClean="0">
                <a:solidFill>
                  <a:schemeClr val="tx1"/>
                </a:solidFill>
                <a:effectLst/>
                <a:latin typeface="+mn-lt"/>
                <a:ea typeface="+mn-ea"/>
                <a:cs typeface="+mn-cs"/>
              </a:rPr>
            </a:br>
            <a:endParaRPr lang="en-GB" dirty="0" smtClean="0">
              <a:effectLst/>
            </a:endParaRPr>
          </a:p>
          <a:p>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15</a:t>
            </a:fld>
            <a:endParaRPr lang="en-US"/>
          </a:p>
        </p:txBody>
      </p:sp>
    </p:spTree>
    <p:extLst>
      <p:ext uri="{BB962C8B-B14F-4D97-AF65-F5344CB8AC3E}">
        <p14:creationId xmlns:p14="http://schemas.microsoft.com/office/powerpoint/2010/main" val="1773813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References: </a:t>
            </a:r>
          </a:p>
          <a:p>
            <a:r>
              <a:rPr lang="en-GB" sz="1200" kern="1200" dirty="0" err="1" smtClean="0">
                <a:solidFill>
                  <a:schemeClr val="tx1"/>
                </a:solidFill>
                <a:effectLst/>
                <a:latin typeface="+mn-lt"/>
                <a:ea typeface="+mn-ea"/>
                <a:cs typeface="+mn-cs"/>
              </a:rPr>
              <a:t>Weyuker</a:t>
            </a:r>
            <a:r>
              <a:rPr lang="en-GB" sz="1200" kern="1200" dirty="0" smtClean="0">
                <a:solidFill>
                  <a:schemeClr val="tx1"/>
                </a:solidFill>
                <a:effectLst/>
                <a:latin typeface="+mn-lt"/>
                <a:ea typeface="+mn-ea"/>
                <a:cs typeface="+mn-cs"/>
              </a:rPr>
              <a:t>, E. J. The evaluation of program-based software test data adequacy criteria, </a:t>
            </a:r>
            <a:r>
              <a:rPr lang="en-GB" sz="1200" b="0" i="0" kern="1200" dirty="0" smtClean="0">
                <a:solidFill>
                  <a:schemeClr val="tx1"/>
                </a:solidFill>
                <a:effectLst/>
                <a:latin typeface="+mn-lt"/>
                <a:ea typeface="+mn-ea"/>
                <a:cs typeface="+mn-cs"/>
              </a:rPr>
              <a:t>Communications of the ACM,</a:t>
            </a:r>
            <a:r>
              <a:rPr lang="en-GB" sz="1200" b="1"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31(6), 668-675, 1988.</a:t>
            </a:r>
            <a:br>
              <a:rPr lang="en-GB" sz="1200" kern="1200" dirty="0" smtClean="0">
                <a:solidFill>
                  <a:schemeClr val="tx1"/>
                </a:solidFill>
                <a:effectLst/>
                <a:latin typeface="+mn-lt"/>
                <a:ea typeface="+mn-ea"/>
                <a:cs typeface="+mn-cs"/>
              </a:rPr>
            </a:br>
            <a:endParaRPr lang="en-GB" dirty="0" smtClean="0">
              <a:effectLst/>
            </a:endParaRPr>
          </a:p>
          <a:p>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16</a:t>
            </a:fld>
            <a:endParaRPr lang="en-US"/>
          </a:p>
        </p:txBody>
      </p:sp>
    </p:spTree>
    <p:extLst>
      <p:ext uri="{BB962C8B-B14F-4D97-AF65-F5344CB8AC3E}">
        <p14:creationId xmlns:p14="http://schemas.microsoft.com/office/powerpoint/2010/main" val="4096602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smtClean="0"/>
              <a:t>References: </a:t>
            </a:r>
          </a:p>
          <a:p>
            <a:r>
              <a:rPr lang="en-GB" dirty="0" smtClean="0"/>
              <a:t>Baker, A.L., </a:t>
            </a:r>
            <a:r>
              <a:rPr lang="en-GB" dirty="0" err="1" smtClean="0"/>
              <a:t>Howatt</a:t>
            </a:r>
            <a:r>
              <a:rPr lang="en-GB" dirty="0" smtClean="0"/>
              <a:t>, J. W., and </a:t>
            </a:r>
            <a:r>
              <a:rPr lang="en-GB" dirty="0" err="1" smtClean="0"/>
              <a:t>Bieman</a:t>
            </a:r>
            <a:r>
              <a:rPr lang="en-GB" dirty="0" smtClean="0"/>
              <a:t>, J. M, Criteria for finite sets of paths that characterize control flow. Proc. of Nineteenth Annual Hawaii </a:t>
            </a:r>
            <a:r>
              <a:rPr lang="en-GB" dirty="0" err="1" smtClean="0"/>
              <a:t>Int</a:t>
            </a:r>
            <a:r>
              <a:rPr lang="en-GB" dirty="0" smtClean="0"/>
              <a:t> Conf. on System Sciences, pp. 158-163, 1986.</a:t>
            </a:r>
            <a:r>
              <a:rPr lang="en-GB" baseline="0" dirty="0" smtClean="0"/>
              <a:t> </a:t>
            </a:r>
            <a:endParaRPr lang="en-GB" dirty="0" smtClean="0"/>
          </a:p>
          <a:p>
            <a:r>
              <a:rPr lang="en-GB" dirty="0" smtClean="0"/>
              <a:t>Zhu, H., Axiomatic assessment of control flow based software test adequacy criteria, Software Engineering Journal, UK, Sept. 1995.</a:t>
            </a:r>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17</a:t>
            </a:fld>
            <a:endParaRPr lang="en-US"/>
          </a:p>
        </p:txBody>
      </p:sp>
    </p:spTree>
    <p:extLst>
      <p:ext uri="{BB962C8B-B14F-4D97-AF65-F5344CB8AC3E}">
        <p14:creationId xmlns:p14="http://schemas.microsoft.com/office/powerpoint/2010/main" val="2698398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References: </a:t>
            </a:r>
          </a:p>
          <a:p>
            <a:r>
              <a:rPr lang="en-GB" dirty="0" smtClean="0"/>
              <a:t>Zhu, H. and Hall, P., Test data adequacy measurement, Software Engineering Journal, 8(1), pp12-30, Jan. 1993.</a:t>
            </a:r>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18</a:t>
            </a:fld>
            <a:endParaRPr lang="en-US"/>
          </a:p>
        </p:txBody>
      </p:sp>
    </p:spTree>
    <p:extLst>
      <p:ext uri="{BB962C8B-B14F-4D97-AF65-F5344CB8AC3E}">
        <p14:creationId xmlns:p14="http://schemas.microsoft.com/office/powerpoint/2010/main" val="702947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19</a:t>
            </a:fld>
            <a:endParaRPr lang="en-US"/>
          </a:p>
        </p:txBody>
      </p:sp>
    </p:spTree>
    <p:extLst>
      <p:ext uri="{BB962C8B-B14F-4D97-AF65-F5344CB8AC3E}">
        <p14:creationId xmlns:p14="http://schemas.microsoft.com/office/powerpoint/2010/main" val="1243574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2</a:t>
            </a:fld>
            <a:endParaRPr lang="en-US"/>
          </a:p>
        </p:txBody>
      </p:sp>
    </p:spTree>
    <p:extLst>
      <p:ext uri="{BB962C8B-B14F-4D97-AF65-F5344CB8AC3E}">
        <p14:creationId xmlns:p14="http://schemas.microsoft.com/office/powerpoint/2010/main" val="864574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Zhu, H., </a:t>
            </a:r>
            <a:r>
              <a:rPr lang="en-US" sz="1200" u="sng" kern="1200" dirty="0" smtClean="0">
                <a:solidFill>
                  <a:schemeClr val="tx1"/>
                </a:solidFill>
                <a:effectLst/>
                <a:latin typeface="+mn-lt"/>
                <a:ea typeface="+mn-ea"/>
                <a:cs typeface="+mn-cs"/>
                <a:hlinkClick r:id="rId3" action="ppaction://hlinkfile"/>
              </a:rPr>
              <a:t>A formal interpretation of software testing as inductive inference</a:t>
            </a:r>
            <a:r>
              <a:rPr lang="en-GB" sz="1200" kern="1200" dirty="0" smtClean="0">
                <a:solidFill>
                  <a:schemeClr val="tx1"/>
                </a:solidFill>
                <a:effectLst/>
                <a:latin typeface="+mn-lt"/>
                <a:ea typeface="+mn-ea"/>
                <a:cs typeface="+mn-cs"/>
              </a:rPr>
              <a:t>. Journal of Software Testing, Verification and Reliability, 6,</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3-31, 1996. </a:t>
            </a:r>
          </a:p>
          <a:p>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20</a:t>
            </a:fld>
            <a:endParaRPr lang="en-US"/>
          </a:p>
        </p:txBody>
      </p:sp>
    </p:spTree>
    <p:extLst>
      <p:ext uri="{BB962C8B-B14F-4D97-AF65-F5344CB8AC3E}">
        <p14:creationId xmlns:p14="http://schemas.microsoft.com/office/powerpoint/2010/main" val="4017524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21</a:t>
            </a:fld>
            <a:endParaRPr lang="en-US"/>
          </a:p>
        </p:txBody>
      </p:sp>
    </p:spTree>
    <p:extLst>
      <p:ext uri="{BB962C8B-B14F-4D97-AF65-F5344CB8AC3E}">
        <p14:creationId xmlns:p14="http://schemas.microsoft.com/office/powerpoint/2010/main" val="309760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22</a:t>
            </a:fld>
            <a:endParaRPr lang="en-US"/>
          </a:p>
        </p:txBody>
      </p:sp>
    </p:spTree>
    <p:extLst>
      <p:ext uri="{BB962C8B-B14F-4D97-AF65-F5344CB8AC3E}">
        <p14:creationId xmlns:p14="http://schemas.microsoft.com/office/powerpoint/2010/main" val="1591607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23</a:t>
            </a:fld>
            <a:endParaRPr lang="en-US"/>
          </a:p>
        </p:txBody>
      </p:sp>
    </p:spTree>
    <p:extLst>
      <p:ext uri="{BB962C8B-B14F-4D97-AF65-F5344CB8AC3E}">
        <p14:creationId xmlns:p14="http://schemas.microsoft.com/office/powerpoint/2010/main" val="1479822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24</a:t>
            </a:fld>
            <a:endParaRPr lang="en-US"/>
          </a:p>
        </p:txBody>
      </p:sp>
    </p:spTree>
    <p:extLst>
      <p:ext uri="{BB962C8B-B14F-4D97-AF65-F5344CB8AC3E}">
        <p14:creationId xmlns:p14="http://schemas.microsoft.com/office/powerpoint/2010/main" val="2807912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Angluin</a:t>
            </a:r>
            <a:r>
              <a:rPr lang="en-US" sz="1200" kern="1200" dirty="0" smtClean="0">
                <a:solidFill>
                  <a:schemeClr val="tx1"/>
                </a:solidFill>
                <a:effectLst/>
                <a:latin typeface="+mn-lt"/>
                <a:ea typeface="+mn-ea"/>
                <a:cs typeface="+mn-cs"/>
              </a:rPr>
              <a:t>, 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Negative results for equivalence queries, </a:t>
            </a:r>
            <a:r>
              <a:rPr lang="en-US" sz="1200" b="0" i="0" kern="1200" dirty="0" smtClean="0">
                <a:solidFill>
                  <a:schemeClr val="tx1"/>
                </a:solidFill>
                <a:effectLst/>
                <a:latin typeface="+mn-lt"/>
                <a:ea typeface="+mn-ea"/>
                <a:cs typeface="+mn-cs"/>
              </a:rPr>
              <a:t>Machine Learning, 5 </a:t>
            </a:r>
            <a:r>
              <a:rPr lang="en-US" sz="1200" kern="1200" dirty="0" smtClean="0">
                <a:solidFill>
                  <a:schemeClr val="tx1"/>
                </a:solidFill>
                <a:effectLst/>
                <a:latin typeface="+mn-lt"/>
                <a:ea typeface="+mn-ea"/>
                <a:cs typeface="+mn-cs"/>
              </a:rPr>
              <a:t>(2), 121-150, 1990.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Case, J. and Smith, 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Anomaly hierarchies of mechanized inductive inference, </a:t>
            </a:r>
            <a:r>
              <a:rPr lang="en-US" sz="1200" b="0" i="0" kern="1200" dirty="0" smtClean="0">
                <a:solidFill>
                  <a:schemeClr val="tx1"/>
                </a:solidFill>
                <a:effectLst/>
                <a:latin typeface="+mn-lt"/>
                <a:ea typeface="+mn-ea"/>
                <a:cs typeface="+mn-cs"/>
              </a:rPr>
              <a:t>Proc. 10th ACM Symposium on the Theory of Computing, </a:t>
            </a:r>
            <a:r>
              <a:rPr lang="en-US" sz="1200" kern="1200" dirty="0" smtClean="0">
                <a:solidFill>
                  <a:schemeClr val="tx1"/>
                </a:solidFill>
                <a:effectLst/>
                <a:latin typeface="+mn-lt"/>
                <a:ea typeface="+mn-ea"/>
                <a:cs typeface="+mn-cs"/>
              </a:rPr>
              <a:t>San Diego, California, pp. 314-319, May 1978.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Case, J. and Smith, 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Comparison of identification criteria for machine inductive inference, </a:t>
            </a:r>
            <a:r>
              <a:rPr lang="en-US" sz="1200" b="0" i="0" kern="1200" dirty="0" smtClean="0">
                <a:solidFill>
                  <a:schemeClr val="tx1"/>
                </a:solidFill>
                <a:effectLst/>
                <a:latin typeface="+mn-lt"/>
                <a:ea typeface="+mn-ea"/>
                <a:cs typeface="+mn-cs"/>
              </a:rPr>
              <a:t>Theoretical Computer Science</a:t>
            </a:r>
            <a:r>
              <a:rPr lang="en-US" sz="1200" b="1"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25(2), 193-220, 1983. </a:t>
            </a:r>
            <a:endParaRPr lang="en-US" dirty="0" smtClean="0">
              <a:effectLst/>
            </a:endParaRPr>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25</a:t>
            </a:fld>
            <a:endParaRPr lang="en-US"/>
          </a:p>
        </p:txBody>
      </p:sp>
    </p:spTree>
    <p:extLst>
      <p:ext uri="{BB962C8B-B14F-4D97-AF65-F5344CB8AC3E}">
        <p14:creationId xmlns:p14="http://schemas.microsoft.com/office/powerpoint/2010/main" val="1436562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26</a:t>
            </a:fld>
            <a:endParaRPr lang="en-US"/>
          </a:p>
        </p:txBody>
      </p:sp>
    </p:spTree>
    <p:extLst>
      <p:ext uri="{BB962C8B-B14F-4D97-AF65-F5344CB8AC3E}">
        <p14:creationId xmlns:p14="http://schemas.microsoft.com/office/powerpoint/2010/main" val="2642006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Valiant, L. C.,</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 theory of the learnable, </a:t>
            </a:r>
            <a:r>
              <a:rPr lang="en-GB" sz="1200" b="0" i="0" kern="1200" dirty="0" smtClean="0">
                <a:solidFill>
                  <a:schemeClr val="tx1"/>
                </a:solidFill>
                <a:effectLst/>
                <a:latin typeface="+mn-lt"/>
                <a:ea typeface="+mn-ea"/>
                <a:cs typeface="+mn-cs"/>
              </a:rPr>
              <a:t>Communications of the ACM, </a:t>
            </a:r>
            <a:r>
              <a:rPr lang="en-GB" sz="1200" kern="1200" dirty="0" smtClean="0">
                <a:solidFill>
                  <a:schemeClr val="tx1"/>
                </a:solidFill>
                <a:effectLst/>
                <a:latin typeface="+mn-lt"/>
                <a:ea typeface="+mn-ea"/>
                <a:cs typeface="+mn-cs"/>
              </a:rPr>
              <a:t>27(11), 1134-1142, 1984. </a:t>
            </a:r>
            <a:endParaRPr lang="en-GB" dirty="0" smtClean="0">
              <a:effectLst/>
            </a:endParaRPr>
          </a:p>
          <a:p>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27</a:t>
            </a:fld>
            <a:endParaRPr lang="en-US"/>
          </a:p>
        </p:txBody>
      </p:sp>
    </p:spTree>
    <p:extLst>
      <p:ext uri="{BB962C8B-B14F-4D97-AF65-F5344CB8AC3E}">
        <p14:creationId xmlns:p14="http://schemas.microsoft.com/office/powerpoint/2010/main" val="3118386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28</a:t>
            </a:fld>
            <a:endParaRPr lang="en-US"/>
          </a:p>
        </p:txBody>
      </p:sp>
    </p:spTree>
    <p:extLst>
      <p:ext uri="{BB962C8B-B14F-4D97-AF65-F5344CB8AC3E}">
        <p14:creationId xmlns:p14="http://schemas.microsoft.com/office/powerpoint/2010/main" val="2722476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Hamlet, R. 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Probable correctness theory, </a:t>
            </a:r>
            <a:r>
              <a:rPr lang="en-US" sz="1200" b="0" i="0" kern="1200" dirty="0" smtClean="0">
                <a:solidFill>
                  <a:schemeClr val="tx1"/>
                </a:solidFill>
                <a:effectLst/>
                <a:latin typeface="+mn-lt"/>
                <a:ea typeface="+mn-ea"/>
                <a:cs typeface="+mn-cs"/>
              </a:rPr>
              <a:t>Information Processing Letters, </a:t>
            </a:r>
            <a:r>
              <a:rPr lang="en-US" sz="1200" kern="1200" dirty="0" smtClean="0">
                <a:solidFill>
                  <a:schemeClr val="tx1"/>
                </a:solidFill>
                <a:effectLst/>
                <a:latin typeface="+mn-lt"/>
                <a:ea typeface="+mn-ea"/>
                <a:cs typeface="+mn-cs"/>
              </a:rPr>
              <a:t>25(1), 17-25,</a:t>
            </a:r>
            <a:r>
              <a:rPr lang="en-US" sz="1200" kern="1200" baseline="0" dirty="0" smtClean="0">
                <a:solidFill>
                  <a:schemeClr val="tx1"/>
                </a:solidFill>
                <a:effectLst/>
                <a:latin typeface="+mn-lt"/>
                <a:ea typeface="+mn-ea"/>
                <a:cs typeface="+mn-cs"/>
              </a:rPr>
              <a:t> 1987.</a:t>
            </a:r>
            <a:endParaRPr lang="en-US" dirty="0" smtClean="0">
              <a:effectLst/>
            </a:endParaRPr>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29</a:t>
            </a:fld>
            <a:endParaRPr lang="en-US"/>
          </a:p>
        </p:txBody>
      </p:sp>
    </p:spTree>
    <p:extLst>
      <p:ext uri="{BB962C8B-B14F-4D97-AF65-F5344CB8AC3E}">
        <p14:creationId xmlns:p14="http://schemas.microsoft.com/office/powerpoint/2010/main" val="340945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Weyuker</a:t>
            </a:r>
            <a:r>
              <a:rPr lang="en-GB" dirty="0" smtClean="0"/>
              <a:t>, E. J. ‘</a:t>
            </a:r>
            <a:r>
              <a:rPr lang="en-US" dirty="0" smtClean="0">
                <a:solidFill>
                  <a:srgbClr val="0000FF"/>
                </a:solidFill>
              </a:rPr>
              <a:t>Assessing test data adequacy through program inference</a:t>
            </a:r>
            <a:r>
              <a:rPr lang="en-GB" dirty="0" smtClean="0"/>
              <a:t>’, ACM Transactions on Programming Languages and Systems, 5(4), 641-655, Oct. 1983.</a:t>
            </a:r>
          </a:p>
          <a:p>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3</a:t>
            </a:fld>
            <a:endParaRPr lang="en-US"/>
          </a:p>
        </p:txBody>
      </p:sp>
    </p:spTree>
    <p:extLst>
      <p:ext uri="{BB962C8B-B14F-4D97-AF65-F5344CB8AC3E}">
        <p14:creationId xmlns:p14="http://schemas.microsoft.com/office/powerpoint/2010/main" val="3433608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Haussler, D.,</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Decision theoretic generalizations of the PAC model for neural net and other learning applications, </a:t>
            </a:r>
            <a:r>
              <a:rPr lang="en-GB" sz="1200" b="0" i="0" kern="1200" dirty="0" smtClean="0">
                <a:solidFill>
                  <a:schemeClr val="tx1"/>
                </a:solidFill>
                <a:effectLst/>
                <a:latin typeface="+mn-lt"/>
                <a:ea typeface="+mn-ea"/>
                <a:cs typeface="+mn-cs"/>
              </a:rPr>
              <a:t>Information and Computation, </a:t>
            </a:r>
            <a:r>
              <a:rPr lang="en-GB" sz="1200" kern="1200" dirty="0" smtClean="0">
                <a:solidFill>
                  <a:schemeClr val="tx1"/>
                </a:solidFill>
                <a:effectLst/>
                <a:latin typeface="+mn-lt"/>
                <a:ea typeface="+mn-ea"/>
                <a:cs typeface="+mn-cs"/>
              </a:rPr>
              <a:t>100(l), 78-150, 1992. </a:t>
            </a:r>
            <a:endParaRPr lang="en-GB" dirty="0" smtClean="0">
              <a:effectLst/>
            </a:endParaRPr>
          </a:p>
          <a:p>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30</a:t>
            </a:fld>
            <a:endParaRPr lang="en-US"/>
          </a:p>
        </p:txBody>
      </p:sp>
    </p:spTree>
    <p:extLst>
      <p:ext uri="{BB962C8B-B14F-4D97-AF65-F5344CB8AC3E}">
        <p14:creationId xmlns:p14="http://schemas.microsoft.com/office/powerpoint/2010/main" val="566727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Hong Zhu, </a:t>
            </a:r>
            <a:r>
              <a:rPr lang="en-US" sz="1200" u="sng" kern="1200" dirty="0" smtClean="0">
                <a:solidFill>
                  <a:schemeClr val="tx1"/>
                </a:solidFill>
                <a:effectLst/>
                <a:latin typeface="+mn-lt"/>
                <a:ea typeface="+mn-ea"/>
                <a:cs typeface="+mn-cs"/>
                <a:hlinkClick r:id="rId3" action="ppaction://hlinkfile"/>
              </a:rPr>
              <a:t>Towards a relationship between software reliability estimation and complexity analysis</a:t>
            </a:r>
            <a:r>
              <a:rPr lang="en-GB" sz="1200" kern="1200" dirty="0" smtClean="0">
                <a:solidFill>
                  <a:schemeClr val="tx1"/>
                </a:solidFill>
                <a:effectLst/>
                <a:latin typeface="+mn-lt"/>
                <a:ea typeface="+mn-ea"/>
                <a:cs typeface="+mn-cs"/>
              </a:rPr>
              <a:t>, Chinese Journal of Software, 9(9), 713-717, Sept. 1998. (In Chinese) </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朱鸿， 软件可靠性估计与计算复杂性的关系浅析，软件学报，第</a:t>
            </a:r>
            <a:r>
              <a:rPr lang="en-GB" sz="1200" kern="1200" dirty="0" smtClean="0">
                <a:solidFill>
                  <a:schemeClr val="tx1"/>
                </a:solidFill>
                <a:effectLst/>
                <a:latin typeface="+mn-lt"/>
                <a:ea typeface="+mn-ea"/>
                <a:cs typeface="+mn-cs"/>
              </a:rPr>
              <a:t>9</a:t>
            </a:r>
            <a:r>
              <a:rPr lang="zh-CN" altLang="en-US" sz="1200" kern="1200" dirty="0" smtClean="0">
                <a:solidFill>
                  <a:schemeClr val="tx1"/>
                </a:solidFill>
                <a:effectLst/>
                <a:latin typeface="+mn-lt"/>
                <a:ea typeface="+mn-ea"/>
                <a:cs typeface="+mn-cs"/>
              </a:rPr>
              <a:t>卷第</a:t>
            </a:r>
            <a:r>
              <a:rPr lang="en-GB" sz="1200" kern="1200" dirty="0" smtClean="0">
                <a:solidFill>
                  <a:schemeClr val="tx1"/>
                </a:solidFill>
                <a:effectLst/>
                <a:latin typeface="+mn-lt"/>
                <a:ea typeface="+mn-ea"/>
                <a:cs typeface="+mn-cs"/>
              </a:rPr>
              <a:t>9</a:t>
            </a:r>
            <a:r>
              <a:rPr lang="zh-CN" altLang="en-US" sz="1200" kern="1200" dirty="0" smtClean="0">
                <a:solidFill>
                  <a:schemeClr val="tx1"/>
                </a:solidFill>
                <a:effectLst/>
                <a:latin typeface="+mn-lt"/>
                <a:ea typeface="+mn-ea"/>
                <a:cs typeface="+mn-cs"/>
              </a:rPr>
              <a:t>期，</a:t>
            </a:r>
            <a:r>
              <a:rPr lang="en-GB" sz="1200" kern="1200" dirty="0" smtClean="0">
                <a:solidFill>
                  <a:schemeClr val="tx1"/>
                </a:solidFill>
                <a:effectLst/>
                <a:latin typeface="+mn-lt"/>
                <a:ea typeface="+mn-ea"/>
                <a:cs typeface="+mn-cs"/>
              </a:rPr>
              <a:t>1998</a:t>
            </a:r>
            <a:r>
              <a:rPr lang="zh-CN" altLang="en-US" sz="1200" kern="1200" dirty="0" smtClean="0">
                <a:solidFill>
                  <a:schemeClr val="tx1"/>
                </a:solidFill>
                <a:effectLst/>
                <a:latin typeface="+mn-lt"/>
                <a:ea typeface="+mn-ea"/>
                <a:cs typeface="+mn-cs"/>
              </a:rPr>
              <a:t>年</a:t>
            </a:r>
            <a:r>
              <a:rPr lang="en-GB" sz="1200" kern="1200" dirty="0" smtClean="0">
                <a:solidFill>
                  <a:schemeClr val="tx1"/>
                </a:solidFill>
                <a:effectLst/>
                <a:latin typeface="+mn-lt"/>
                <a:ea typeface="+mn-ea"/>
                <a:cs typeface="+mn-cs"/>
              </a:rPr>
              <a:t>9</a:t>
            </a:r>
            <a:r>
              <a:rPr lang="zh-CN" altLang="en-US" sz="1200" kern="1200" dirty="0" smtClean="0">
                <a:solidFill>
                  <a:schemeClr val="tx1"/>
                </a:solidFill>
                <a:effectLst/>
                <a:latin typeface="+mn-lt"/>
                <a:ea typeface="+mn-ea"/>
                <a:cs typeface="+mn-cs"/>
              </a:rPr>
              <a:t>月，第</a:t>
            </a:r>
            <a:r>
              <a:rPr lang="en-GB" sz="1200" kern="1200" dirty="0" smtClean="0">
                <a:solidFill>
                  <a:schemeClr val="tx1"/>
                </a:solidFill>
                <a:effectLst/>
                <a:latin typeface="+mn-lt"/>
                <a:ea typeface="+mn-ea"/>
                <a:cs typeface="+mn-cs"/>
              </a:rPr>
              <a:t>713-717</a:t>
            </a:r>
            <a:r>
              <a:rPr lang="zh-CN" altLang="en-US" sz="1200" kern="1200" dirty="0" smtClean="0">
                <a:solidFill>
                  <a:schemeClr val="tx1"/>
                </a:solidFill>
                <a:effectLst/>
                <a:latin typeface="+mn-lt"/>
                <a:ea typeface="+mn-ea"/>
                <a:cs typeface="+mn-cs"/>
              </a:rPr>
              <a:t>页。</a:t>
            </a:r>
            <a:r>
              <a:rPr lang="en-US" altLang="zh-CN"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31</a:t>
            </a:fld>
            <a:endParaRPr lang="en-US"/>
          </a:p>
        </p:txBody>
      </p:sp>
    </p:spTree>
    <p:extLst>
      <p:ext uri="{BB962C8B-B14F-4D97-AF65-F5344CB8AC3E}">
        <p14:creationId xmlns:p14="http://schemas.microsoft.com/office/powerpoint/2010/main" val="3316386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32</a:t>
            </a:fld>
            <a:endParaRPr lang="en-US"/>
          </a:p>
        </p:txBody>
      </p:sp>
    </p:spTree>
    <p:extLst>
      <p:ext uri="{BB962C8B-B14F-4D97-AF65-F5344CB8AC3E}">
        <p14:creationId xmlns:p14="http://schemas.microsoft.com/office/powerpoint/2010/main" val="2126912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33</a:t>
            </a:fld>
            <a:endParaRPr lang="en-US"/>
          </a:p>
        </p:txBody>
      </p:sp>
    </p:spTree>
    <p:extLst>
      <p:ext uri="{BB962C8B-B14F-4D97-AF65-F5344CB8AC3E}">
        <p14:creationId xmlns:p14="http://schemas.microsoft.com/office/powerpoint/2010/main" val="3345746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000FF"/>
                </a:solidFill>
              </a:rPr>
              <a:t>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000FF"/>
                </a:solidFill>
              </a:rPr>
              <a:t>Fraser, G and Neil </a:t>
            </a:r>
            <a:r>
              <a:rPr lang="en-GB" dirty="0" err="1" smtClean="0">
                <a:solidFill>
                  <a:srgbClr val="0000FF"/>
                </a:solidFill>
              </a:rPr>
              <a:t>Walkinshaw</a:t>
            </a:r>
            <a:r>
              <a:rPr lang="en-GB" dirty="0" smtClean="0">
                <a:solidFill>
                  <a:srgbClr val="0000FF"/>
                </a:solidFill>
              </a:rPr>
              <a:t>, N.,  </a:t>
            </a:r>
            <a:r>
              <a:rPr lang="en-US" dirty="0" smtClean="0">
                <a:solidFill>
                  <a:srgbClr val="0000FF"/>
                </a:solidFill>
              </a:rPr>
              <a:t>Assessing and generating test sets in terms of </a:t>
            </a:r>
            <a:r>
              <a:rPr lang="en-US" dirty="0" err="1" smtClean="0">
                <a:solidFill>
                  <a:srgbClr val="0000FF"/>
                </a:solidFill>
              </a:rPr>
              <a:t>behavioural</a:t>
            </a:r>
            <a:r>
              <a:rPr lang="en-US" dirty="0" smtClean="0">
                <a:solidFill>
                  <a:srgbClr val="0000FF"/>
                </a:solidFill>
              </a:rPr>
              <a:t> adequacy</a:t>
            </a:r>
            <a:r>
              <a:rPr lang="en-GB" dirty="0" smtClean="0">
                <a:solidFill>
                  <a:srgbClr val="0000FF"/>
                </a:solidFill>
              </a:rPr>
              <a:t>. Software Testing, Verification And Reliability, 25:749–780, 2015.  </a:t>
            </a:r>
          </a:p>
          <a:p>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34</a:t>
            </a:fld>
            <a:endParaRPr lang="en-US"/>
          </a:p>
        </p:txBody>
      </p:sp>
    </p:spTree>
    <p:extLst>
      <p:ext uri="{BB962C8B-B14F-4D97-AF65-F5344CB8AC3E}">
        <p14:creationId xmlns:p14="http://schemas.microsoft.com/office/powerpoint/2010/main" val="875732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FF"/>
                </a:solidFill>
              </a:rPr>
              <a:t>Lionel C. Briand, </a:t>
            </a:r>
            <a:r>
              <a:rPr lang="en-US" sz="1200" u="sng" dirty="0" smtClean="0">
                <a:solidFill>
                  <a:srgbClr val="0000FF"/>
                </a:solidFill>
              </a:rPr>
              <a:t>Novel Applications of Machine Learning in Software Testing</a:t>
            </a:r>
            <a:r>
              <a:rPr lang="en-GB" sz="1200" dirty="0" smtClean="0">
                <a:solidFill>
                  <a:srgbClr val="0000FF"/>
                </a:solidFill>
              </a:rPr>
              <a:t>, The Eighth International Conference on Quality Software, pp3-10, 2008. </a:t>
            </a:r>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35</a:t>
            </a:fld>
            <a:endParaRPr lang="en-US"/>
          </a:p>
        </p:txBody>
      </p:sp>
    </p:spTree>
    <p:extLst>
      <p:ext uri="{BB962C8B-B14F-4D97-AF65-F5344CB8AC3E}">
        <p14:creationId xmlns:p14="http://schemas.microsoft.com/office/powerpoint/2010/main" val="3812434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36</a:t>
            </a:fld>
            <a:endParaRPr lang="en-US"/>
          </a:p>
        </p:txBody>
      </p:sp>
    </p:spTree>
    <p:extLst>
      <p:ext uri="{BB962C8B-B14F-4D97-AF65-F5344CB8AC3E}">
        <p14:creationId xmlns:p14="http://schemas.microsoft.com/office/powerpoint/2010/main" val="1343402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37</a:t>
            </a:fld>
            <a:endParaRPr lang="en-US"/>
          </a:p>
        </p:txBody>
      </p:sp>
    </p:spTree>
    <p:extLst>
      <p:ext uri="{BB962C8B-B14F-4D97-AF65-F5344CB8AC3E}">
        <p14:creationId xmlns:p14="http://schemas.microsoft.com/office/powerpoint/2010/main" val="2313953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38</a:t>
            </a:fld>
            <a:endParaRPr lang="en-US"/>
          </a:p>
        </p:txBody>
      </p:sp>
    </p:spTree>
    <p:extLst>
      <p:ext uri="{BB962C8B-B14F-4D97-AF65-F5344CB8AC3E}">
        <p14:creationId xmlns:p14="http://schemas.microsoft.com/office/powerpoint/2010/main" val="106983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4</a:t>
            </a:fld>
            <a:endParaRPr lang="en-US"/>
          </a:p>
        </p:txBody>
      </p:sp>
    </p:spTree>
    <p:extLst>
      <p:ext uri="{BB962C8B-B14F-4D97-AF65-F5344CB8AC3E}">
        <p14:creationId xmlns:p14="http://schemas.microsoft.com/office/powerpoint/2010/main" val="4220634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5</a:t>
            </a:fld>
            <a:endParaRPr lang="en-US"/>
          </a:p>
        </p:txBody>
      </p:sp>
    </p:spTree>
    <p:extLst>
      <p:ext uri="{BB962C8B-B14F-4D97-AF65-F5344CB8AC3E}">
        <p14:creationId xmlns:p14="http://schemas.microsoft.com/office/powerpoint/2010/main" val="205847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14350"/>
            <a:ext cx="4560887" cy="3421063"/>
          </a:xfrm>
        </p:spPr>
      </p:sp>
      <p:sp>
        <p:nvSpPr>
          <p:cNvPr id="3" name="Notes Placeholder 2"/>
          <p:cNvSpPr>
            <a:spLocks noGrp="1"/>
          </p:cNvSpPr>
          <p:nvPr>
            <p:ph type="body" idx="1"/>
          </p:nvPr>
        </p:nvSpPr>
        <p:spPr/>
        <p:txBody>
          <a:bodyPr>
            <a:normAutofit fontScale="85000" lnSpcReduction="20000"/>
          </a:bodyPr>
          <a:lstStyle/>
          <a:p>
            <a:r>
              <a:rPr lang="en-GB" dirty="0" smtClean="0"/>
              <a:t>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Summers, P. D., A methodology for LISP program construction from examples. J. ACM 24(1), 161-75,</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Jan. 1977.</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Smith, C. H. and </a:t>
            </a:r>
            <a:r>
              <a:rPr lang="en-GB" sz="1200" kern="1200" dirty="0" err="1" smtClean="0">
                <a:solidFill>
                  <a:schemeClr val="tx1"/>
                </a:solidFill>
                <a:effectLst/>
                <a:latin typeface="+mn-lt"/>
                <a:ea typeface="+mn-ea"/>
                <a:cs typeface="+mn-cs"/>
              </a:rPr>
              <a:t>Angluin</a:t>
            </a:r>
            <a:r>
              <a:rPr lang="en-GB" sz="1200" kern="1200" dirty="0" smtClean="0">
                <a:solidFill>
                  <a:schemeClr val="tx1"/>
                </a:solidFill>
                <a:effectLst/>
                <a:latin typeface="+mn-lt"/>
                <a:ea typeface="+mn-ea"/>
                <a:cs typeface="+mn-cs"/>
              </a:rPr>
              <a:t>, D.,</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Inductive inference: theory and methods, </a:t>
            </a:r>
            <a:r>
              <a:rPr lang="en-GB" sz="1200" b="0" i="0" kern="1200" dirty="0" smtClean="0">
                <a:solidFill>
                  <a:schemeClr val="tx1"/>
                </a:solidFill>
                <a:effectLst/>
                <a:latin typeface="+mn-lt"/>
                <a:ea typeface="+mn-ea"/>
                <a:cs typeface="+mn-cs"/>
              </a:rPr>
              <a:t>Computing Surveys, </a:t>
            </a:r>
            <a:r>
              <a:rPr lang="en-GB" sz="1200" kern="1200" dirty="0" smtClean="0">
                <a:solidFill>
                  <a:schemeClr val="tx1"/>
                </a:solidFill>
                <a:effectLst/>
                <a:latin typeface="+mn-lt"/>
                <a:ea typeface="+mn-ea"/>
                <a:cs typeface="+mn-cs"/>
              </a:rPr>
              <a:t>15(3), 235-269, 1983.</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Zhu, H. and Jin, L., A knowledge-based system to synthesize FP programs from examples, Proc. of EPIA'89, Lecture Notes in Computer Science, Vol. 390, 1989.</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Zhu, H. and Jin, L., A knowledge-based approach to program synthesis from examples, Journal of Computer Science and Technology, January 1991</a:t>
            </a:r>
            <a:r>
              <a:rPr lang="en-GB" dirty="0" smtClean="0"/>
              <a:t>.</a:t>
            </a:r>
            <a:endParaRPr lang="en-GB" dirty="0" smtClean="0"/>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6</a:t>
            </a:fld>
            <a:endParaRPr lang="en-US"/>
          </a:p>
        </p:txBody>
      </p:sp>
    </p:spTree>
    <p:extLst>
      <p:ext uri="{BB962C8B-B14F-4D97-AF65-F5344CB8AC3E}">
        <p14:creationId xmlns:p14="http://schemas.microsoft.com/office/powerpoint/2010/main" val="72450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14350"/>
            <a:ext cx="4560887" cy="3421063"/>
          </a:xfrm>
        </p:spPr>
      </p:sp>
      <p:sp>
        <p:nvSpPr>
          <p:cNvPr id="3" name="Notes Placeholder 2"/>
          <p:cNvSpPr>
            <a:spLocks noGrp="1"/>
          </p:cNvSpPr>
          <p:nvPr>
            <p:ph type="body" idx="1"/>
          </p:nvPr>
        </p:nvSpPr>
        <p:spPr/>
        <p:txBody>
          <a:bodyPr/>
          <a:lstStyle/>
          <a:p>
            <a:r>
              <a:rPr lang="en-GB" dirty="0" smtClean="0"/>
              <a:t>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FF"/>
                </a:solidFill>
              </a:rPr>
              <a:t>Zhu, H. and Jin, L., </a:t>
            </a:r>
            <a:r>
              <a:rPr lang="en-GB" sz="1200" i="1" dirty="0" smtClean="0">
                <a:solidFill>
                  <a:srgbClr val="0000FF"/>
                </a:solidFill>
              </a:rPr>
              <a:t>A knowledge-based approach to program synthesis from examples</a:t>
            </a:r>
            <a:r>
              <a:rPr lang="en-GB" sz="1200" dirty="0" smtClean="0">
                <a:solidFill>
                  <a:srgbClr val="0000FF"/>
                </a:solidFill>
              </a:rPr>
              <a:t>, Journal of Computer Science and Technology 6(1), pp48-58, January 1991</a:t>
            </a:r>
            <a:r>
              <a:rPr lang="en-GB" sz="1200" dirty="0" smtClean="0">
                <a:solidFill>
                  <a:srgbClr val="0000FF"/>
                </a:solidFill>
              </a:rPr>
              <a:t>.</a:t>
            </a:r>
            <a:endParaRPr lang="en-GB" sz="1200" dirty="0" smtClean="0">
              <a:solidFill>
                <a:srgbClr val="0000FF"/>
              </a:solidFill>
            </a:endParaRPr>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7</a:t>
            </a:fld>
            <a:endParaRPr lang="en-US"/>
          </a:p>
        </p:txBody>
      </p:sp>
    </p:spTree>
    <p:extLst>
      <p:ext uri="{BB962C8B-B14F-4D97-AF65-F5344CB8AC3E}">
        <p14:creationId xmlns:p14="http://schemas.microsoft.com/office/powerpoint/2010/main" val="536230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FF"/>
                </a:solidFill>
              </a:rPr>
              <a:t>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FF"/>
                </a:solidFill>
              </a:rPr>
              <a:t>Alan Hutchinson, </a:t>
            </a:r>
            <a:r>
              <a:rPr lang="en-GB" sz="1200" b="0" dirty="0" smtClean="0">
                <a:solidFill>
                  <a:srgbClr val="0000FF"/>
                </a:solidFill>
              </a:rPr>
              <a:t>Algorithmic Learning</a:t>
            </a:r>
            <a:r>
              <a:rPr lang="en-GB" sz="1200" dirty="0" smtClean="0">
                <a:solidFill>
                  <a:srgbClr val="0000FF"/>
                </a:solidFill>
              </a:rPr>
              <a:t>, Graduate Tests in Computer Science, Clarendon Press, Oxford, 1994. (Program Synthesis, Section 6.3. pp.254-280). </a:t>
            </a:r>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8</a:t>
            </a:fld>
            <a:endParaRPr lang="en-US"/>
          </a:p>
        </p:txBody>
      </p:sp>
    </p:spTree>
    <p:extLst>
      <p:ext uri="{BB962C8B-B14F-4D97-AF65-F5344CB8AC3E}">
        <p14:creationId xmlns:p14="http://schemas.microsoft.com/office/powerpoint/2010/main" val="1293254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nb-NO" smtClean="0"/>
              <a:t>AST 2018</a:t>
            </a:r>
            <a:endParaRPr lang="en-US"/>
          </a:p>
        </p:txBody>
      </p:sp>
      <p:sp>
        <p:nvSpPr>
          <p:cNvPr id="5" name="Date Placeholder 4"/>
          <p:cNvSpPr>
            <a:spLocks noGrp="1"/>
          </p:cNvSpPr>
          <p:nvPr>
            <p:ph type="dt" idx="11"/>
          </p:nvPr>
        </p:nvSpPr>
        <p:spPr/>
        <p:txBody>
          <a:bodyPr/>
          <a:lstStyle/>
          <a:p>
            <a:r>
              <a:rPr lang="en-GB" smtClean="0"/>
              <a:t>May 28, 2018</a:t>
            </a:r>
            <a:endParaRPr lang="en-US"/>
          </a:p>
        </p:txBody>
      </p:sp>
      <p:sp>
        <p:nvSpPr>
          <p:cNvPr id="6" name="Footer Placeholder 5"/>
          <p:cNvSpPr>
            <a:spLocks noGrp="1"/>
          </p:cNvSpPr>
          <p:nvPr>
            <p:ph type="ftr" sz="quarter" idx="12"/>
          </p:nvPr>
        </p:nvSpPr>
        <p:spPr/>
        <p:txBody>
          <a:bodyPr/>
          <a:lstStyle/>
          <a:p>
            <a:r>
              <a:rPr lang="en-US" smtClean="0"/>
              <a:t>Software Testing as A Problem of Machine Learning</a:t>
            </a:r>
            <a:endParaRPr lang="en-US"/>
          </a:p>
        </p:txBody>
      </p:sp>
      <p:sp>
        <p:nvSpPr>
          <p:cNvPr id="7" name="Slide Number Placeholder 6"/>
          <p:cNvSpPr>
            <a:spLocks noGrp="1"/>
          </p:cNvSpPr>
          <p:nvPr>
            <p:ph type="sldNum" sz="quarter" idx="13"/>
          </p:nvPr>
        </p:nvSpPr>
        <p:spPr/>
        <p:txBody>
          <a:bodyPr/>
          <a:lstStyle/>
          <a:p>
            <a:fld id="{53E1D0F5-CBB9-476F-834C-2232B1EFF560}" type="slidenum">
              <a:rPr lang="en-US" smtClean="0"/>
              <a:pPr/>
              <a:t>9</a:t>
            </a:fld>
            <a:endParaRPr lang="en-US"/>
          </a:p>
        </p:txBody>
      </p:sp>
    </p:spTree>
    <p:extLst>
      <p:ext uri="{BB962C8B-B14F-4D97-AF65-F5344CB8AC3E}">
        <p14:creationId xmlns:p14="http://schemas.microsoft.com/office/powerpoint/2010/main" val="295331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4" descr="OB PPT banner white 150"/>
          <p:cNvPicPr>
            <a:picLocks noChangeAspect="1" noChangeArrowheads="1"/>
          </p:cNvPicPr>
          <p:nvPr/>
        </p:nvPicPr>
        <p:blipFill>
          <a:blip r:embed="rId2" cstate="print"/>
          <a:srcRect/>
          <a:stretch>
            <a:fillRect/>
          </a:stretch>
        </p:blipFill>
        <p:spPr bwMode="auto">
          <a:xfrm>
            <a:off x="311150" y="304800"/>
            <a:ext cx="8528050" cy="1107976"/>
          </a:xfrm>
          <a:prstGeom prst="rect">
            <a:avLst/>
          </a:prstGeom>
          <a:noFill/>
          <a:ln w="9525">
            <a:noFill/>
            <a:miter lim="800000"/>
            <a:headEnd/>
            <a:tailEnd/>
          </a:ln>
        </p:spPr>
      </p:pic>
      <p:sp>
        <p:nvSpPr>
          <p:cNvPr id="3" name="Subtitle 2"/>
          <p:cNvSpPr>
            <a:spLocks noGrp="1"/>
          </p:cNvSpPr>
          <p:nvPr>
            <p:ph type="subTitle" idx="1"/>
          </p:nvPr>
        </p:nvSpPr>
        <p:spPr>
          <a:xfrm>
            <a:off x="323529" y="1412777"/>
            <a:ext cx="8533134" cy="4824536"/>
          </a:xfrm>
        </p:spPr>
        <p:txBody>
          <a:bodyPr/>
          <a:lstStyle>
            <a:lvl1pPr marL="363538" indent="-363538" algn="l">
              <a:buFont typeface="Wingdings" charset="2"/>
              <a:buChar char="²"/>
              <a:defRPr sz="2800" b="0">
                <a:solidFill>
                  <a:schemeClr val="bg2"/>
                </a:solidFill>
              </a:defRPr>
            </a:lvl1pPr>
            <a:lvl2pPr marL="800100" indent="-342900" algn="l">
              <a:buFont typeface="Lucida Grande"/>
              <a:buChar char="-"/>
              <a:defRPr>
                <a:solidFill>
                  <a:srgbClr val="36424A"/>
                </a:solidFill>
              </a:defRPr>
            </a:lvl2pPr>
            <a:lvl3pPr marL="1257300" indent="-342900" algn="l">
              <a:buFont typeface="Arial"/>
              <a:buChar char="•"/>
              <a:defRPr>
                <a:solidFill>
                  <a:srgbClr val="36424A"/>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sp>
        <p:nvSpPr>
          <p:cNvPr id="8" name="Title 1"/>
          <p:cNvSpPr>
            <a:spLocks noGrp="1"/>
          </p:cNvSpPr>
          <p:nvPr>
            <p:ph type="ctrTitle"/>
          </p:nvPr>
        </p:nvSpPr>
        <p:spPr>
          <a:xfrm>
            <a:off x="323528" y="312738"/>
            <a:ext cx="8487752" cy="1100038"/>
          </a:xfrm>
        </p:spPr>
        <p:txBody>
          <a:bodyPr>
            <a:normAutofit/>
          </a:bodyPr>
          <a:lstStyle>
            <a:lvl1pPr algn="l">
              <a:defRPr sz="3200">
                <a:solidFill>
                  <a:schemeClr val="bg1"/>
                </a:solidFill>
                <a:latin typeface="+mj-lt"/>
              </a:defRPr>
            </a:lvl1pPr>
          </a:lstStyle>
          <a:p>
            <a:r>
              <a:rPr lang="en-GB" smtClean="0"/>
              <a:t>Click to edit Master title style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455560"/>
        </a:solidFill>
        <a:effectLst/>
      </p:bgPr>
    </p:bg>
    <p:spTree>
      <p:nvGrpSpPr>
        <p:cNvPr id="1" name=""/>
        <p:cNvGrpSpPr/>
        <p:nvPr/>
      </p:nvGrpSpPr>
      <p:grpSpPr>
        <a:xfrm>
          <a:off x="0" y="0"/>
          <a:ext cx="0" cy="0"/>
          <a:chOff x="0" y="0"/>
          <a:chExt cx="0" cy="0"/>
        </a:xfrm>
      </p:grpSpPr>
      <p:pic>
        <p:nvPicPr>
          <p:cNvPr id="3" name="Picture 10" descr="OB PPT banner 150"/>
          <p:cNvPicPr>
            <a:picLocks noChangeAspect="1" noChangeArrowheads="1"/>
          </p:cNvPicPr>
          <p:nvPr/>
        </p:nvPicPr>
        <p:blipFill>
          <a:blip r:embed="rId2" cstate="print"/>
          <a:srcRect/>
          <a:stretch>
            <a:fillRect/>
          </a:stretch>
        </p:blipFill>
        <p:spPr bwMode="auto">
          <a:xfrm>
            <a:off x="304800" y="303213"/>
            <a:ext cx="8534400" cy="1539875"/>
          </a:xfrm>
          <a:prstGeom prst="rect">
            <a:avLst/>
          </a:prstGeom>
          <a:noFill/>
          <a:ln w="9525">
            <a:noFill/>
            <a:miter lim="800000"/>
            <a:headEnd/>
            <a:tailEnd/>
          </a:ln>
        </p:spPr>
      </p:pic>
      <p:sp>
        <p:nvSpPr>
          <p:cNvPr id="8" name="Title 1"/>
          <p:cNvSpPr>
            <a:spLocks noGrp="1"/>
          </p:cNvSpPr>
          <p:nvPr>
            <p:ph type="ctrTitle"/>
          </p:nvPr>
        </p:nvSpPr>
        <p:spPr>
          <a:xfrm>
            <a:off x="323528" y="312738"/>
            <a:ext cx="8487752" cy="1526948"/>
          </a:xfrm>
        </p:spPr>
        <p:txBody>
          <a:bodyPr>
            <a:normAutofit/>
          </a:bodyPr>
          <a:lstStyle>
            <a:lvl1pPr>
              <a:defRPr sz="3200">
                <a:solidFill>
                  <a:schemeClr val="bg1"/>
                </a:solidFill>
                <a:latin typeface="+mj-lt"/>
              </a:defRPr>
            </a:lvl1pPr>
          </a:lstStyle>
          <a:p>
            <a:r>
              <a:rPr lang="en-GB" smtClean="0"/>
              <a:t>Click to edit Master title style</a:t>
            </a:r>
            <a:endParaRPr lang="en-GB" dirty="0"/>
          </a:p>
        </p:txBody>
      </p:sp>
      <p:pic>
        <p:nvPicPr>
          <p:cNvPr id="4" name="Picture 3" descr="comp.jpg"/>
          <p:cNvPicPr>
            <a:picLocks noChangeAspect="1"/>
          </p:cNvPicPr>
          <p:nvPr/>
        </p:nvPicPr>
        <p:blipFill>
          <a:blip r:embed="rId3" cstate="print"/>
          <a:stretch>
            <a:fillRect/>
          </a:stretch>
        </p:blipFill>
        <p:spPr>
          <a:xfrm>
            <a:off x="323528" y="1849625"/>
            <a:ext cx="8532000" cy="4767315"/>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
        <p:nvSpPr>
          <p:cNvPr id="3" name="Content Placeholder 2"/>
          <p:cNvSpPr>
            <a:spLocks noGrp="1"/>
          </p:cNvSpPr>
          <p:nvPr>
            <p:ph idx="1"/>
          </p:nvPr>
        </p:nvSpPr>
        <p:spPr>
          <a:xfrm>
            <a:off x="395537" y="908720"/>
            <a:ext cx="8461126" cy="5544616"/>
          </a:xfrm>
        </p:spPr>
        <p:txBody>
          <a:bodyPr/>
          <a:lstStyle>
            <a:lvl1pPr marL="180975" indent="-180975">
              <a:spcBef>
                <a:spcPts val="1500"/>
              </a:spcBef>
              <a:buFont typeface="Wingdings" charset="2"/>
              <a:buChar char="v"/>
              <a:defRPr b="0"/>
            </a:lvl1pPr>
            <a:lvl2pPr marL="449263" indent="-177800">
              <a:spcBef>
                <a:spcPts val="300"/>
              </a:spcBef>
              <a:buFont typeface="Wingdings" charset="2"/>
              <a:buChar char="²"/>
              <a:defRPr sz="2000"/>
            </a:lvl2pPr>
            <a:lvl3pPr marL="715963" indent="-182563">
              <a:spcBef>
                <a:spcPts val="300"/>
              </a:spcBef>
              <a:buFont typeface="Courier New"/>
              <a:buChar char="o"/>
              <a:defRPr sz="2000"/>
            </a:lvl3pPr>
            <a:lvl4pPr marL="982663" indent="-177800">
              <a:spcBef>
                <a:spcPts val="300"/>
              </a:spcBef>
              <a:buFont typeface="Wingdings" charset="2"/>
              <a:buChar char="§"/>
              <a:defRPr sz="1800"/>
            </a:lvl4pPr>
            <a:lvl5pPr marL="1258888" indent="-180975">
              <a:spcBef>
                <a:spcPts val="300"/>
              </a:spcBef>
              <a:buFont typeface="Arial"/>
              <a:buChar char="•"/>
              <a:defRPr sz="18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
        <p:nvSpPr>
          <p:cNvPr id="3" name="Content Placeholder 2"/>
          <p:cNvSpPr>
            <a:spLocks noGrp="1"/>
          </p:cNvSpPr>
          <p:nvPr>
            <p:ph sz="half" idx="1"/>
          </p:nvPr>
        </p:nvSpPr>
        <p:spPr>
          <a:xfrm>
            <a:off x="395537" y="908720"/>
            <a:ext cx="4270126" cy="5616624"/>
          </a:xfrm>
        </p:spPr>
        <p:txBody>
          <a:bodyPr>
            <a:normAutofit/>
          </a:bodyPr>
          <a:lstStyle>
            <a:lvl1pPr marL="0" indent="0">
              <a:buNone/>
              <a:defRPr sz="2400" b="1"/>
            </a:lvl1pPr>
            <a:lvl2pPr marL="271463" indent="-271463">
              <a:defRPr sz="2400"/>
            </a:lvl2pPr>
            <a:lvl3pPr marL="533400" indent="-261938">
              <a:defRPr sz="2000"/>
            </a:lvl3pPr>
            <a:lvl4pPr marL="804863" indent="-271463">
              <a:defRPr sz="2000"/>
            </a:lvl4pPr>
            <a:lvl5pPr marL="1077913" indent="-273050">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4753656" y="908720"/>
            <a:ext cx="4138824" cy="5616624"/>
          </a:xfrm>
        </p:spPr>
        <p:txBody>
          <a:bodyPr>
            <a:normAutofit/>
          </a:bodyPr>
          <a:lstStyle>
            <a:lvl1pPr marL="0" indent="0">
              <a:buNone/>
              <a:defRPr sz="2400" b="1"/>
            </a:lvl1pPr>
            <a:lvl2pPr marL="271463" indent="-271463">
              <a:defRPr sz="2400"/>
            </a:lvl2pPr>
            <a:lvl3pPr marL="533400" indent="-261938">
              <a:defRPr sz="2000"/>
            </a:lvl3pPr>
            <a:lvl4pPr marL="804863" indent="-271463">
              <a:defRPr sz="2000"/>
            </a:lvl4pPr>
            <a:lvl5pPr marL="1077913" indent="-273050">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30" descr="OB PPT logo white 150"/>
          <p:cNvPicPr>
            <a:picLocks noChangeAspect="1" noChangeArrowheads="1"/>
          </p:cNvPicPr>
          <p:nvPr/>
        </p:nvPicPr>
        <p:blipFill>
          <a:blip r:embed="rId8" cstate="print"/>
          <a:srcRect/>
          <a:stretch>
            <a:fillRect/>
          </a:stretch>
        </p:blipFill>
        <p:spPr bwMode="auto">
          <a:xfrm>
            <a:off x="304800" y="304800"/>
            <a:ext cx="8528050" cy="1536700"/>
          </a:xfrm>
          <a:prstGeom prst="rect">
            <a:avLst/>
          </a:prstGeom>
          <a:noFill/>
          <a:ln w="9525">
            <a:noFill/>
            <a:miter lim="800000"/>
            <a:headEnd/>
            <a:tailEnd/>
          </a:ln>
        </p:spPr>
      </p:pic>
      <p:sp>
        <p:nvSpPr>
          <p:cNvPr id="2" name="Title Placeholder 1"/>
          <p:cNvSpPr>
            <a:spLocks noGrp="1"/>
          </p:cNvSpPr>
          <p:nvPr>
            <p:ph type="title"/>
          </p:nvPr>
        </p:nvSpPr>
        <p:spPr>
          <a:xfrm>
            <a:off x="395536" y="188641"/>
            <a:ext cx="8461127" cy="648072"/>
          </a:xfrm>
          <a:prstGeom prst="rect">
            <a:avLst/>
          </a:prstGeom>
        </p:spPr>
        <p:txBody>
          <a:bodyPr vert="horz" lIns="0" tIns="45720" rIns="91440" bIns="45720" rtlCol="0" anchor="ctr">
            <a:normAutofit/>
          </a:bodyPr>
          <a:lstStyle/>
          <a:p>
            <a:r>
              <a:rPr lang="en-GB" smtClean="0"/>
              <a:t>Click to edit Master title style</a:t>
            </a:r>
            <a:endParaRPr lang="en-GB" dirty="0"/>
          </a:p>
        </p:txBody>
      </p:sp>
      <p:sp>
        <p:nvSpPr>
          <p:cNvPr id="1028" name="Text Placeholder 2"/>
          <p:cNvSpPr>
            <a:spLocks noGrp="1"/>
          </p:cNvSpPr>
          <p:nvPr>
            <p:ph type="body" idx="1"/>
          </p:nvPr>
        </p:nvSpPr>
        <p:spPr bwMode="auto">
          <a:xfrm>
            <a:off x="395536" y="836712"/>
            <a:ext cx="8424936" cy="5688632"/>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smtClean="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rtl="0" eaLnBrk="1" fontAlgn="base" hangingPunct="1">
        <a:spcBef>
          <a:spcPct val="0"/>
        </a:spcBef>
        <a:spcAft>
          <a:spcPct val="0"/>
        </a:spcAft>
        <a:defRPr sz="2800" b="1" kern="1200" cap="none">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pitchFamily="124" charset="-128"/>
        </a:defRPr>
      </a:lvl2pPr>
      <a:lvl3pPr algn="l" rtl="0" eaLnBrk="1" fontAlgn="base" hangingPunct="1">
        <a:spcBef>
          <a:spcPct val="0"/>
        </a:spcBef>
        <a:spcAft>
          <a:spcPct val="0"/>
        </a:spcAft>
        <a:defRPr sz="2000" b="1">
          <a:solidFill>
            <a:schemeClr val="tx1"/>
          </a:solidFill>
          <a:latin typeface="Arial" charset="0"/>
          <a:ea typeface="ＭＳ Ｐゴシック" pitchFamily="124" charset="-128"/>
        </a:defRPr>
      </a:lvl3pPr>
      <a:lvl4pPr algn="l" rtl="0" eaLnBrk="1" fontAlgn="base" hangingPunct="1">
        <a:spcBef>
          <a:spcPct val="0"/>
        </a:spcBef>
        <a:spcAft>
          <a:spcPct val="0"/>
        </a:spcAft>
        <a:defRPr sz="2000" b="1">
          <a:solidFill>
            <a:schemeClr val="tx1"/>
          </a:solidFill>
          <a:latin typeface="Arial" charset="0"/>
          <a:ea typeface="ＭＳ Ｐゴシック" pitchFamily="124" charset="-128"/>
        </a:defRPr>
      </a:lvl4pPr>
      <a:lvl5pPr algn="l" rtl="0" eaLnBrk="1" fontAlgn="base" hangingPunct="1">
        <a:spcBef>
          <a:spcPct val="0"/>
        </a:spcBef>
        <a:spcAft>
          <a:spcPct val="0"/>
        </a:spcAft>
        <a:defRPr sz="2000" b="1">
          <a:solidFill>
            <a:schemeClr val="tx1"/>
          </a:solidFill>
          <a:latin typeface="Arial" charset="0"/>
          <a:ea typeface="ＭＳ Ｐゴシック" pitchFamily="124" charset="-128"/>
        </a:defRPr>
      </a:lvl5pPr>
      <a:lvl6pPr marL="457200" algn="l" rtl="0" eaLnBrk="1" fontAlgn="base" hangingPunct="1">
        <a:spcBef>
          <a:spcPct val="0"/>
        </a:spcBef>
        <a:spcAft>
          <a:spcPct val="0"/>
        </a:spcAft>
        <a:defRPr sz="2000" b="1">
          <a:solidFill>
            <a:schemeClr val="tx1"/>
          </a:solidFill>
          <a:latin typeface="Arial" charset="0"/>
          <a:ea typeface="ＭＳ Ｐゴシック" pitchFamily="124" charset="-128"/>
        </a:defRPr>
      </a:lvl6pPr>
      <a:lvl7pPr marL="914400" algn="l" rtl="0" eaLnBrk="1" fontAlgn="base" hangingPunct="1">
        <a:spcBef>
          <a:spcPct val="0"/>
        </a:spcBef>
        <a:spcAft>
          <a:spcPct val="0"/>
        </a:spcAft>
        <a:defRPr sz="2000" b="1">
          <a:solidFill>
            <a:schemeClr val="tx1"/>
          </a:solidFill>
          <a:latin typeface="Arial" charset="0"/>
          <a:ea typeface="ＭＳ Ｐゴシック" pitchFamily="124" charset="-128"/>
        </a:defRPr>
      </a:lvl7pPr>
      <a:lvl8pPr marL="1371600" algn="l" rtl="0" eaLnBrk="1" fontAlgn="base" hangingPunct="1">
        <a:spcBef>
          <a:spcPct val="0"/>
        </a:spcBef>
        <a:spcAft>
          <a:spcPct val="0"/>
        </a:spcAft>
        <a:defRPr sz="2000" b="1">
          <a:solidFill>
            <a:schemeClr val="tx1"/>
          </a:solidFill>
          <a:latin typeface="Arial" charset="0"/>
          <a:ea typeface="ＭＳ Ｐゴシック" pitchFamily="124" charset="-128"/>
        </a:defRPr>
      </a:lvl8pPr>
      <a:lvl9pPr marL="1828800" algn="l" rtl="0" eaLnBrk="1" fontAlgn="base" hangingPunct="1">
        <a:spcBef>
          <a:spcPct val="0"/>
        </a:spcBef>
        <a:spcAft>
          <a:spcPct val="0"/>
        </a:spcAft>
        <a:defRPr sz="2000" b="1">
          <a:solidFill>
            <a:schemeClr val="tx1"/>
          </a:solidFill>
          <a:latin typeface="Arial" charset="0"/>
          <a:ea typeface="ＭＳ Ｐゴシック" pitchFamily="124" charset="-128"/>
        </a:defRPr>
      </a:lvl9pPr>
    </p:titleStyle>
    <p:bodyStyle>
      <a:lvl1pPr marL="363538" indent="-363538" algn="l" rtl="0" eaLnBrk="1" fontAlgn="base" hangingPunct="1">
        <a:spcBef>
          <a:spcPct val="20000"/>
        </a:spcBef>
        <a:spcAft>
          <a:spcPct val="0"/>
        </a:spcAft>
        <a:buFont typeface="Wingdings" charset="2"/>
        <a:buChar char="v"/>
        <a:defRPr sz="2400" kern="1200">
          <a:solidFill>
            <a:schemeClr val="bg2"/>
          </a:solidFill>
          <a:latin typeface="+mn-lt"/>
          <a:ea typeface="+mn-ea"/>
          <a:cs typeface="+mn-cs"/>
        </a:defRPr>
      </a:lvl1pPr>
      <a:lvl2pPr marL="714375" indent="-350838" algn="l" rtl="0" eaLnBrk="1" fontAlgn="base" hangingPunct="1">
        <a:spcBef>
          <a:spcPct val="20000"/>
        </a:spcBef>
        <a:spcAft>
          <a:spcPct val="0"/>
        </a:spcAft>
        <a:buFont typeface="Wingdings" charset="2"/>
        <a:buChar char="²"/>
        <a:defRPr sz="2400" kern="1200">
          <a:solidFill>
            <a:schemeClr val="bg2"/>
          </a:solidFill>
          <a:latin typeface="+mn-lt"/>
          <a:ea typeface="+mn-ea"/>
          <a:cs typeface="+mn-cs"/>
        </a:defRPr>
      </a:lvl2pPr>
      <a:lvl3pPr marL="1077913" indent="-363538" algn="l" rtl="0" eaLnBrk="1" fontAlgn="base" hangingPunct="1">
        <a:spcBef>
          <a:spcPct val="20000"/>
        </a:spcBef>
        <a:spcAft>
          <a:spcPct val="0"/>
        </a:spcAft>
        <a:buFont typeface="Courier New"/>
        <a:buChar char="o"/>
        <a:defRPr sz="2000" kern="1200">
          <a:solidFill>
            <a:schemeClr val="bg2"/>
          </a:solidFill>
          <a:latin typeface="+mn-lt"/>
          <a:ea typeface="+mn-ea"/>
          <a:cs typeface="+mn-cs"/>
        </a:defRPr>
      </a:lvl3pPr>
      <a:lvl4pPr marL="1439863" indent="-361950" algn="l" rtl="0" eaLnBrk="1" fontAlgn="base" hangingPunct="1">
        <a:spcBef>
          <a:spcPct val="20000"/>
        </a:spcBef>
        <a:spcAft>
          <a:spcPct val="0"/>
        </a:spcAft>
        <a:buFont typeface="Wingdings" pitchFamily="124" charset="2"/>
        <a:buChar char="§"/>
        <a:defRPr sz="2000" kern="1200">
          <a:solidFill>
            <a:schemeClr val="bg2"/>
          </a:solidFill>
          <a:latin typeface="+mn-lt"/>
          <a:ea typeface="+mn-ea"/>
          <a:cs typeface="+mn-cs"/>
        </a:defRPr>
      </a:lvl4pPr>
      <a:lvl5pPr marL="1792288" indent="-352425" algn="l" rtl="0" eaLnBrk="1" fontAlgn="base" hangingPunct="1">
        <a:spcBef>
          <a:spcPct val="20000"/>
        </a:spcBef>
        <a:spcAft>
          <a:spcPct val="0"/>
        </a:spcAft>
        <a:buFont typeface="Arial"/>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emf"/></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emf"/></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2.bin"/><Relationship Id="rId5" Type="http://schemas.openxmlformats.org/officeDocument/2006/relationships/image" Target="../media/image29.emf"/><Relationship Id="rId6" Type="http://schemas.openxmlformats.org/officeDocument/2006/relationships/oleObject" Target="../embeddings/oleObject3.bin"/><Relationship Id="rId7"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312738"/>
            <a:ext cx="7272808" cy="1526948"/>
          </a:xfrm>
        </p:spPr>
        <p:txBody>
          <a:bodyPr>
            <a:normAutofit/>
          </a:bodyPr>
          <a:lstStyle/>
          <a:p>
            <a:pPr algn="ctr"/>
            <a:r>
              <a:rPr lang="en-US" dirty="0" smtClean="0"/>
              <a:t>Keynote Speech at AST@ICSE 2018</a:t>
            </a:r>
            <a:endParaRPr lang="en-US" dirty="0"/>
          </a:p>
        </p:txBody>
      </p:sp>
      <p:sp>
        <p:nvSpPr>
          <p:cNvPr id="3" name="TextBox 2"/>
          <p:cNvSpPr txBox="1"/>
          <p:nvPr/>
        </p:nvSpPr>
        <p:spPr>
          <a:xfrm>
            <a:off x="395536" y="1916832"/>
            <a:ext cx="8424936" cy="2123658"/>
          </a:xfrm>
          <a:prstGeom prst="rect">
            <a:avLst/>
          </a:prstGeom>
          <a:noFill/>
        </p:spPr>
        <p:txBody>
          <a:bodyPr wrap="square" rtlCol="0">
            <a:spAutoFit/>
          </a:bodyPr>
          <a:lstStyle/>
          <a:p>
            <a:pPr algn="ctr"/>
            <a:r>
              <a:rPr lang="en-GB" sz="4400" dirty="0">
                <a:solidFill>
                  <a:schemeClr val="bg1"/>
                </a:solidFill>
              </a:rPr>
              <a:t>Software Testing </a:t>
            </a:r>
            <a:endParaRPr lang="en-GB" sz="4400" dirty="0" smtClean="0">
              <a:solidFill>
                <a:schemeClr val="bg1"/>
              </a:solidFill>
            </a:endParaRPr>
          </a:p>
          <a:p>
            <a:pPr algn="ctr"/>
            <a:r>
              <a:rPr lang="en-GB" sz="4400" dirty="0" smtClean="0">
                <a:solidFill>
                  <a:schemeClr val="bg1"/>
                </a:solidFill>
              </a:rPr>
              <a:t>as </a:t>
            </a:r>
          </a:p>
          <a:p>
            <a:pPr algn="ctr"/>
            <a:r>
              <a:rPr lang="en-GB" sz="4400" dirty="0" smtClean="0">
                <a:solidFill>
                  <a:schemeClr val="bg1"/>
                </a:solidFill>
              </a:rPr>
              <a:t>A </a:t>
            </a:r>
            <a:r>
              <a:rPr lang="en-GB" sz="4400" dirty="0">
                <a:solidFill>
                  <a:schemeClr val="bg1"/>
                </a:solidFill>
              </a:rPr>
              <a:t>Problem of Machine Learning</a:t>
            </a:r>
            <a:endParaRPr lang="en-US" sz="4400" b="1" dirty="0" smtClean="0">
              <a:solidFill>
                <a:schemeClr val="bg1"/>
              </a:solidFill>
            </a:endParaRPr>
          </a:p>
        </p:txBody>
      </p:sp>
      <p:sp>
        <p:nvSpPr>
          <p:cNvPr id="4" name="TextBox 3"/>
          <p:cNvSpPr txBox="1"/>
          <p:nvPr/>
        </p:nvSpPr>
        <p:spPr>
          <a:xfrm>
            <a:off x="395536" y="4149080"/>
            <a:ext cx="8424936" cy="2308324"/>
          </a:xfrm>
          <a:prstGeom prst="rect">
            <a:avLst/>
          </a:prstGeom>
          <a:noFill/>
        </p:spPr>
        <p:txBody>
          <a:bodyPr wrap="square" rtlCol="0">
            <a:spAutoFit/>
          </a:bodyPr>
          <a:lstStyle/>
          <a:p>
            <a:pPr algn="ctr"/>
            <a:r>
              <a:rPr lang="en-US" sz="3200" b="1" dirty="0" smtClean="0">
                <a:solidFill>
                  <a:schemeClr val="bg1"/>
                </a:solidFill>
              </a:rPr>
              <a:t>Prof. Hong Zhu</a:t>
            </a:r>
          </a:p>
          <a:p>
            <a:pPr algn="ctr"/>
            <a:r>
              <a:rPr lang="en-US" sz="2800" dirty="0" smtClean="0">
                <a:solidFill>
                  <a:schemeClr val="bg1"/>
                </a:solidFill>
              </a:rPr>
              <a:t>School of Engineering, Computing &amp; Mathematics</a:t>
            </a:r>
          </a:p>
          <a:p>
            <a:pPr algn="ctr"/>
            <a:r>
              <a:rPr lang="en-US" sz="2800" dirty="0" smtClean="0">
                <a:solidFill>
                  <a:schemeClr val="bg1"/>
                </a:solidFill>
              </a:rPr>
              <a:t>Oxford Brookes University</a:t>
            </a:r>
          </a:p>
          <a:p>
            <a:pPr algn="ctr"/>
            <a:r>
              <a:rPr lang="en-US" sz="2800" dirty="0" smtClean="0">
                <a:solidFill>
                  <a:schemeClr val="bg1"/>
                </a:solidFill>
              </a:rPr>
              <a:t>Oxford, UK</a:t>
            </a:r>
          </a:p>
          <a:p>
            <a:pPr algn="ctr"/>
            <a:r>
              <a:rPr lang="en-US" sz="2800" dirty="0" smtClean="0">
                <a:solidFill>
                  <a:schemeClr val="bg1"/>
                </a:solidFill>
              </a:rPr>
              <a:t>Email: </a:t>
            </a:r>
            <a:r>
              <a:rPr lang="en-US" sz="2800" dirty="0" err="1" smtClean="0">
                <a:solidFill>
                  <a:schemeClr val="bg1"/>
                </a:solidFill>
              </a:rPr>
              <a:t>hzhu@brookes.ac.uk</a:t>
            </a:r>
            <a:endParaRPr lang="en-US" sz="2800" dirty="0"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44" r="-6"/>
          <a:stretch/>
        </p:blipFill>
        <p:spPr>
          <a:xfrm>
            <a:off x="395536" y="548680"/>
            <a:ext cx="6984775" cy="5328592"/>
          </a:xfrm>
        </p:spPr>
      </p:pic>
      <p:sp>
        <p:nvSpPr>
          <p:cNvPr id="5" name="TextBox 4"/>
          <p:cNvSpPr txBox="1"/>
          <p:nvPr/>
        </p:nvSpPr>
        <p:spPr>
          <a:xfrm>
            <a:off x="323528" y="5949280"/>
            <a:ext cx="8496944"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000" dirty="0">
                <a:solidFill>
                  <a:srgbClr val="0000FF"/>
                </a:solidFill>
              </a:rPr>
              <a:t>Zhu, H., Hall, P., and May, J. 1992. </a:t>
            </a:r>
            <a:r>
              <a:rPr lang="en-GB" sz="2000" b="1" i="1" dirty="0">
                <a:solidFill>
                  <a:srgbClr val="0000FF"/>
                </a:solidFill>
              </a:rPr>
              <a:t>Inductive inference and software testing</a:t>
            </a:r>
            <a:r>
              <a:rPr lang="en-GB" sz="2000" dirty="0">
                <a:solidFill>
                  <a:srgbClr val="0000FF"/>
                </a:solidFill>
              </a:rPr>
              <a:t>. Journal of Software Testing, Verification, and Reliability, 2:69-81. </a:t>
            </a:r>
          </a:p>
        </p:txBody>
      </p:sp>
      <p:sp>
        <p:nvSpPr>
          <p:cNvPr id="2" name="Title 1"/>
          <p:cNvSpPr>
            <a:spLocks noGrp="1"/>
          </p:cNvSpPr>
          <p:nvPr>
            <p:ph type="title"/>
          </p:nvPr>
        </p:nvSpPr>
        <p:spPr>
          <a:xfrm>
            <a:off x="395536" y="44624"/>
            <a:ext cx="8461127" cy="648072"/>
          </a:xfrm>
        </p:spPr>
        <p:txBody>
          <a:bodyPr>
            <a:normAutofit/>
          </a:bodyPr>
          <a:lstStyle/>
          <a:p>
            <a:r>
              <a:rPr lang="en-GB" sz="3600" dirty="0" smtClean="0"/>
              <a:t>Testing </a:t>
            </a:r>
            <a:r>
              <a:rPr lang="en-GB" sz="3600" dirty="0" err="1" smtClean="0"/>
              <a:t>vs</a:t>
            </a:r>
            <a:r>
              <a:rPr lang="en-GB" sz="3600" dirty="0" smtClean="0"/>
              <a:t> </a:t>
            </a:r>
            <a:r>
              <a:rPr lang="en-GB" sz="3600" dirty="0"/>
              <a:t>I</a:t>
            </a:r>
            <a:r>
              <a:rPr lang="en-GB" sz="3600" dirty="0" smtClean="0"/>
              <a:t>nductive </a:t>
            </a:r>
            <a:r>
              <a:rPr lang="en-GB" sz="3600" dirty="0"/>
              <a:t>I</a:t>
            </a:r>
            <a:r>
              <a:rPr lang="en-GB" sz="3600" dirty="0" smtClean="0"/>
              <a:t>nference</a:t>
            </a:r>
            <a:endParaRPr lang="en-GB" sz="3600" dirty="0"/>
          </a:p>
        </p:txBody>
      </p:sp>
    </p:spTree>
    <p:extLst>
      <p:ext uri="{BB962C8B-B14F-4D97-AF65-F5344CB8AC3E}">
        <p14:creationId xmlns:p14="http://schemas.microsoft.com/office/powerpoint/2010/main" val="11993605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Structure of inductive inference</a:t>
            </a:r>
            <a:endParaRPr lang="en-GB" sz="3600" dirty="0"/>
          </a:p>
        </p:txBody>
      </p:sp>
      <p:pic>
        <p:nvPicPr>
          <p:cNvPr id="4" name="Picture 3"/>
          <p:cNvPicPr>
            <a:picLocks noChangeAspect="1"/>
          </p:cNvPicPr>
          <p:nvPr/>
        </p:nvPicPr>
        <p:blipFill>
          <a:blip r:embed="rId3"/>
          <a:stretch>
            <a:fillRect/>
          </a:stretch>
        </p:blipFill>
        <p:spPr>
          <a:xfrm>
            <a:off x="395535" y="764704"/>
            <a:ext cx="6278351" cy="5780070"/>
          </a:xfrm>
          <a:prstGeom prst="rect">
            <a:avLst/>
          </a:prstGeom>
        </p:spPr>
      </p:pic>
      <p:sp>
        <p:nvSpPr>
          <p:cNvPr id="5" name="Oval 4"/>
          <p:cNvSpPr/>
          <p:nvPr/>
        </p:nvSpPr>
        <p:spPr>
          <a:xfrm>
            <a:off x="1763688" y="1340768"/>
            <a:ext cx="2880320" cy="1152128"/>
          </a:xfrm>
          <a:prstGeom prst="ellipse">
            <a:avLst/>
          </a:prstGeom>
          <a:ln w="28575" cmpd="sng">
            <a:solidFill>
              <a:srgbClr val="FF0000"/>
            </a:solidFill>
            <a:prstDash val="solid"/>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5796136" y="1556792"/>
            <a:ext cx="3168352" cy="230832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Wingdings" charset="2"/>
              <a:buChar char="ü"/>
            </a:pPr>
            <a:r>
              <a:rPr lang="en-GB" sz="2400" dirty="0" smtClean="0">
                <a:solidFill>
                  <a:srgbClr val="0000FF"/>
                </a:solidFill>
                <a:latin typeface="Times New Roman"/>
                <a:cs typeface="Times New Roman"/>
              </a:rPr>
              <a:t>Testing itself is inductive inference</a:t>
            </a:r>
          </a:p>
          <a:p>
            <a:pPr marL="285750" indent="-285750">
              <a:buFont typeface="Wingdings" charset="2"/>
              <a:buChar char="ü"/>
            </a:pPr>
            <a:r>
              <a:rPr lang="en-GB" sz="2400" dirty="0" smtClean="0">
                <a:solidFill>
                  <a:srgbClr val="0000FF"/>
                </a:solidFill>
                <a:latin typeface="Times New Roman"/>
                <a:cs typeface="Times New Roman"/>
              </a:rPr>
              <a:t>Test adequacy criteria should play the role of convergence criteria </a:t>
            </a:r>
            <a:endParaRPr lang="en-GB" sz="2400" dirty="0">
              <a:solidFill>
                <a:srgbClr val="0000FF"/>
              </a:solidFill>
              <a:latin typeface="Times New Roman"/>
              <a:cs typeface="Times New Roman"/>
            </a:endParaRPr>
          </a:p>
        </p:txBody>
      </p:sp>
    </p:spTree>
    <p:extLst>
      <p:ext uri="{BB962C8B-B14F-4D97-AF65-F5344CB8AC3E}">
        <p14:creationId xmlns:p14="http://schemas.microsoft.com/office/powerpoint/2010/main" val="649540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Test Adequacy Criteria</a:t>
            </a:r>
            <a:endParaRPr lang="en-US" sz="3600" dirty="0"/>
          </a:p>
        </p:txBody>
      </p:sp>
      <p:sp>
        <p:nvSpPr>
          <p:cNvPr id="3" name="Content Placeholder 2"/>
          <p:cNvSpPr>
            <a:spLocks noGrp="1"/>
          </p:cNvSpPr>
          <p:nvPr>
            <p:ph idx="1"/>
          </p:nvPr>
        </p:nvSpPr>
        <p:spPr>
          <a:xfrm>
            <a:off x="467544" y="764704"/>
            <a:ext cx="8229600" cy="5591646"/>
          </a:xfrm>
        </p:spPr>
        <p:txBody>
          <a:bodyPr>
            <a:normAutofit/>
          </a:bodyPr>
          <a:lstStyle/>
          <a:p>
            <a:r>
              <a:rPr lang="en-US" b="1" dirty="0" smtClean="0"/>
              <a:t>As a stop rule:</a:t>
            </a:r>
          </a:p>
          <a:p>
            <a:pPr marL="400050" lvl="1" indent="0">
              <a:buNone/>
            </a:pPr>
            <a:r>
              <a:rPr lang="en-US" dirty="0" smtClean="0"/>
              <a:t>Used during testing process to determine when enough testing has been done and thus the testing can stop.</a:t>
            </a:r>
          </a:p>
          <a:p>
            <a:pPr marL="400050" lvl="1" indent="0">
              <a:buNone/>
            </a:pPr>
            <a:endParaRPr lang="en-US" dirty="0" smtClean="0"/>
          </a:p>
          <a:p>
            <a:pPr marL="400050" lvl="1" indent="0">
              <a:buNone/>
            </a:pPr>
            <a:endParaRPr lang="en-US" dirty="0"/>
          </a:p>
          <a:p>
            <a:pPr marL="400050" lvl="1" indent="0">
              <a:buNone/>
            </a:pPr>
            <a:endParaRPr lang="en-US" sz="1200" dirty="0" smtClean="0"/>
          </a:p>
          <a:p>
            <a:r>
              <a:rPr lang="en-US" b="1" dirty="0" smtClean="0"/>
              <a:t>As a design rule:</a:t>
            </a:r>
            <a:endParaRPr lang="en-US" dirty="0" smtClean="0"/>
          </a:p>
          <a:p>
            <a:pPr marL="400050" lvl="1" indent="0">
              <a:buNone/>
            </a:pPr>
            <a:r>
              <a:rPr lang="en-US" dirty="0" smtClean="0"/>
              <a:t>Used during test design to determine the test </a:t>
            </a:r>
            <a:r>
              <a:rPr lang="en-US" dirty="0"/>
              <a:t>cases/</a:t>
            </a:r>
            <a:r>
              <a:rPr lang="en-US" dirty="0" smtClean="0"/>
              <a:t>data</a:t>
            </a:r>
          </a:p>
          <a:p>
            <a:pPr marL="400050" lvl="1" indent="0">
              <a:buNone/>
            </a:pPr>
            <a:endParaRPr lang="en-US" sz="2800" dirty="0" smtClean="0"/>
          </a:p>
          <a:p>
            <a:pPr marL="400050" lvl="1" indent="0">
              <a:buNone/>
            </a:pPr>
            <a:endParaRPr lang="en-US" dirty="0" smtClean="0"/>
          </a:p>
          <a:p>
            <a:r>
              <a:rPr lang="en-US" b="1" dirty="0" smtClean="0"/>
              <a:t>As a metric:</a:t>
            </a:r>
          </a:p>
          <a:p>
            <a:pPr marL="457200" lvl="1" indent="0">
              <a:buNone/>
            </a:pPr>
            <a:r>
              <a:rPr lang="en-US" dirty="0" smtClean="0"/>
              <a:t>To measure to what extent the test has been done adequately</a:t>
            </a:r>
          </a:p>
          <a:p>
            <a:pPr marL="400050" lvl="1" indent="0">
              <a:buNone/>
            </a:pPr>
            <a:endParaRPr lang="en-US" dirty="0"/>
          </a:p>
        </p:txBody>
      </p:sp>
      <p:sp>
        <p:nvSpPr>
          <p:cNvPr id="7" name="TextBox 6"/>
          <p:cNvSpPr txBox="1"/>
          <p:nvPr/>
        </p:nvSpPr>
        <p:spPr>
          <a:xfrm>
            <a:off x="395536" y="1916832"/>
            <a:ext cx="8352928"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lvl="1"/>
            <a:r>
              <a:rPr lang="en-US" dirty="0">
                <a:solidFill>
                  <a:srgbClr val="0000FF"/>
                </a:solidFill>
                <a:latin typeface="Times New Roman"/>
                <a:cs typeface="Times New Roman"/>
              </a:rPr>
              <a:t>A test data adequacy criterion </a:t>
            </a:r>
            <a:r>
              <a:rPr lang="en-US" i="1" dirty="0">
                <a:solidFill>
                  <a:srgbClr val="0000FF"/>
                </a:solidFill>
                <a:latin typeface="Times New Roman"/>
                <a:cs typeface="Times New Roman"/>
              </a:rPr>
              <a:t>C </a:t>
            </a:r>
            <a:r>
              <a:rPr lang="en-US" dirty="0">
                <a:solidFill>
                  <a:srgbClr val="0000FF"/>
                </a:solidFill>
                <a:latin typeface="Times New Roman"/>
                <a:cs typeface="Times New Roman"/>
              </a:rPr>
              <a:t>is a function </a:t>
            </a:r>
            <a:r>
              <a:rPr lang="en-US" i="1" dirty="0">
                <a:solidFill>
                  <a:srgbClr val="0000FF"/>
                </a:solidFill>
                <a:latin typeface="Times New Roman"/>
                <a:cs typeface="Times New Roman"/>
              </a:rPr>
              <a:t>C</a:t>
            </a:r>
            <a:r>
              <a:rPr lang="en-US" dirty="0">
                <a:solidFill>
                  <a:srgbClr val="0000FF"/>
                </a:solidFill>
                <a:latin typeface="Times New Roman"/>
                <a:cs typeface="Times New Roman"/>
              </a:rPr>
              <a:t>: </a:t>
            </a:r>
            <a:r>
              <a:rPr lang="en-US" i="1" dirty="0">
                <a:solidFill>
                  <a:srgbClr val="0000FF"/>
                </a:solidFill>
                <a:latin typeface="Times New Roman"/>
                <a:cs typeface="Times New Roman"/>
              </a:rPr>
              <a:t>P </a:t>
            </a:r>
            <a:r>
              <a:rPr lang="en-US" dirty="0">
                <a:solidFill>
                  <a:srgbClr val="0000FF"/>
                </a:solidFill>
                <a:latin typeface="Times New Roman"/>
                <a:cs typeface="Times New Roman"/>
              </a:rPr>
              <a:t>􏰏</a:t>
            </a:r>
            <a:r>
              <a:rPr lang="en-US" dirty="0">
                <a:solidFill>
                  <a:srgbClr val="0000FF"/>
                </a:solidFill>
                <a:cs typeface="Times New Roman"/>
              </a:rPr>
              <a:t>x</a:t>
            </a:r>
            <a:r>
              <a:rPr lang="en-US" dirty="0">
                <a:solidFill>
                  <a:srgbClr val="0000FF"/>
                </a:solidFill>
                <a:latin typeface="Times New Roman"/>
                <a:cs typeface="Times New Roman"/>
              </a:rPr>
              <a:t> </a:t>
            </a:r>
            <a:r>
              <a:rPr lang="en-US" i="1" dirty="0">
                <a:solidFill>
                  <a:srgbClr val="0000FF"/>
                </a:solidFill>
                <a:latin typeface="Times New Roman"/>
                <a:cs typeface="Times New Roman"/>
              </a:rPr>
              <a:t>S </a:t>
            </a:r>
            <a:r>
              <a:rPr lang="en-US" dirty="0">
                <a:solidFill>
                  <a:srgbClr val="0000FF"/>
                </a:solidFill>
                <a:latin typeface="Times New Roman"/>
                <a:cs typeface="Times New Roman"/>
              </a:rPr>
              <a:t>􏰏</a:t>
            </a:r>
            <a:r>
              <a:rPr lang="en-US" dirty="0">
                <a:solidFill>
                  <a:srgbClr val="0000FF"/>
                </a:solidFill>
                <a:cs typeface="Times New Roman"/>
              </a:rPr>
              <a:t>x</a:t>
            </a:r>
            <a:r>
              <a:rPr lang="en-US" dirty="0">
                <a:solidFill>
                  <a:srgbClr val="0000FF"/>
                </a:solidFill>
                <a:latin typeface="Times New Roman"/>
                <a:cs typeface="Times New Roman"/>
              </a:rPr>
              <a:t> </a:t>
            </a:r>
            <a:r>
              <a:rPr lang="en-US" i="1" dirty="0">
                <a:solidFill>
                  <a:srgbClr val="0000FF"/>
                </a:solidFill>
                <a:latin typeface="Times New Roman"/>
                <a:cs typeface="Times New Roman"/>
              </a:rPr>
              <a:t>T </a:t>
            </a:r>
            <a:r>
              <a:rPr lang="en-US" dirty="0">
                <a:solidFill>
                  <a:srgbClr val="0000FF"/>
                </a:solidFill>
                <a:latin typeface="Times New Roman"/>
                <a:cs typeface="Times New Roman"/>
                <a:sym typeface="Wingdings"/>
              </a:rPr>
              <a:t></a:t>
            </a:r>
            <a:r>
              <a:rPr lang="en-US" dirty="0">
                <a:solidFill>
                  <a:srgbClr val="0000FF"/>
                </a:solidFill>
                <a:latin typeface="Times New Roman"/>
                <a:cs typeface="Times New Roman"/>
              </a:rPr>
              <a:t> {</a:t>
            </a:r>
            <a:r>
              <a:rPr lang="en-US" i="1" dirty="0">
                <a:solidFill>
                  <a:srgbClr val="0000FF"/>
                </a:solidFill>
                <a:latin typeface="Times New Roman"/>
                <a:cs typeface="Times New Roman"/>
              </a:rPr>
              <a:t>true</a:t>
            </a:r>
            <a:r>
              <a:rPr lang="en-US" dirty="0">
                <a:solidFill>
                  <a:srgbClr val="0000FF"/>
                </a:solidFill>
                <a:latin typeface="Times New Roman"/>
                <a:cs typeface="Times New Roman"/>
              </a:rPr>
              <a:t>, </a:t>
            </a:r>
            <a:r>
              <a:rPr lang="en-US" i="1" dirty="0">
                <a:solidFill>
                  <a:srgbClr val="0000FF"/>
                </a:solidFill>
                <a:latin typeface="Times New Roman"/>
                <a:cs typeface="Times New Roman"/>
              </a:rPr>
              <a:t>false</a:t>
            </a:r>
            <a:r>
              <a:rPr lang="en-US" dirty="0">
                <a:solidFill>
                  <a:srgbClr val="0000FF"/>
                </a:solidFill>
                <a:latin typeface="Times New Roman"/>
                <a:cs typeface="Times New Roman"/>
              </a:rPr>
              <a:t>}. </a:t>
            </a:r>
            <a:r>
              <a:rPr lang="en-US" i="1" dirty="0">
                <a:solidFill>
                  <a:srgbClr val="0000FF"/>
                </a:solidFill>
                <a:latin typeface="Times New Roman"/>
                <a:cs typeface="Times New Roman"/>
              </a:rPr>
              <a:t>C</a:t>
            </a:r>
            <a:r>
              <a:rPr lang="en-US" dirty="0">
                <a:solidFill>
                  <a:srgbClr val="0000FF"/>
                </a:solidFill>
                <a:latin typeface="Times New Roman"/>
                <a:cs typeface="Times New Roman"/>
              </a:rPr>
              <a:t>(</a:t>
            </a:r>
            <a:r>
              <a:rPr lang="en-US" i="1" dirty="0">
                <a:solidFill>
                  <a:srgbClr val="0000FF"/>
                </a:solidFill>
                <a:latin typeface="Times New Roman"/>
                <a:cs typeface="Times New Roman"/>
              </a:rPr>
              <a:t>p</a:t>
            </a:r>
            <a:r>
              <a:rPr lang="en-US" dirty="0">
                <a:solidFill>
                  <a:srgbClr val="0000FF"/>
                </a:solidFill>
                <a:latin typeface="Times New Roman"/>
                <a:cs typeface="Times New Roman"/>
              </a:rPr>
              <a:t>, </a:t>
            </a:r>
            <a:r>
              <a:rPr lang="en-US" i="1" dirty="0">
                <a:solidFill>
                  <a:srgbClr val="0000FF"/>
                </a:solidFill>
                <a:latin typeface="Times New Roman"/>
                <a:cs typeface="Times New Roman"/>
              </a:rPr>
              <a:t>s</a:t>
            </a:r>
            <a:r>
              <a:rPr lang="en-US" dirty="0">
                <a:solidFill>
                  <a:srgbClr val="0000FF"/>
                </a:solidFill>
                <a:latin typeface="Times New Roman"/>
                <a:cs typeface="Times New Roman"/>
              </a:rPr>
              <a:t>, </a:t>
            </a:r>
            <a:r>
              <a:rPr lang="en-US" i="1" dirty="0">
                <a:solidFill>
                  <a:srgbClr val="0000FF"/>
                </a:solidFill>
                <a:latin typeface="Times New Roman"/>
                <a:cs typeface="Times New Roman"/>
              </a:rPr>
              <a:t>t</a:t>
            </a:r>
            <a:r>
              <a:rPr lang="en-US" dirty="0">
                <a:solidFill>
                  <a:srgbClr val="0000FF"/>
                </a:solidFill>
                <a:latin typeface="Times New Roman"/>
                <a:cs typeface="Times New Roman"/>
              </a:rPr>
              <a:t>) 􏰐= </a:t>
            </a:r>
            <a:r>
              <a:rPr lang="en-US" i="1" dirty="0">
                <a:solidFill>
                  <a:srgbClr val="0000FF"/>
                </a:solidFill>
                <a:latin typeface="Times New Roman"/>
                <a:cs typeface="Times New Roman"/>
              </a:rPr>
              <a:t>true </a:t>
            </a:r>
            <a:r>
              <a:rPr lang="en-US" dirty="0">
                <a:solidFill>
                  <a:srgbClr val="0000FF"/>
                </a:solidFill>
                <a:latin typeface="Times New Roman"/>
                <a:cs typeface="Times New Roman"/>
              </a:rPr>
              <a:t>means that </a:t>
            </a:r>
            <a:r>
              <a:rPr lang="en-US" i="1" dirty="0">
                <a:solidFill>
                  <a:srgbClr val="0000FF"/>
                </a:solidFill>
                <a:latin typeface="Times New Roman"/>
                <a:cs typeface="Times New Roman"/>
              </a:rPr>
              <a:t>t </a:t>
            </a:r>
            <a:r>
              <a:rPr lang="en-US" dirty="0">
                <a:solidFill>
                  <a:srgbClr val="0000FF"/>
                </a:solidFill>
                <a:latin typeface="Times New Roman"/>
                <a:cs typeface="Times New Roman"/>
              </a:rPr>
              <a:t>is adequate for testing program </a:t>
            </a:r>
            <a:r>
              <a:rPr lang="en-US" i="1" dirty="0">
                <a:solidFill>
                  <a:srgbClr val="0000FF"/>
                </a:solidFill>
                <a:latin typeface="Times New Roman"/>
                <a:cs typeface="Times New Roman"/>
              </a:rPr>
              <a:t>p </a:t>
            </a:r>
            <a:r>
              <a:rPr lang="en-US" dirty="0">
                <a:solidFill>
                  <a:srgbClr val="0000FF"/>
                </a:solidFill>
                <a:latin typeface="Times New Roman"/>
                <a:cs typeface="Times New Roman"/>
              </a:rPr>
              <a:t>against specification </a:t>
            </a:r>
            <a:r>
              <a:rPr lang="en-US" i="1" dirty="0">
                <a:solidFill>
                  <a:srgbClr val="0000FF"/>
                </a:solidFill>
                <a:latin typeface="Times New Roman"/>
                <a:cs typeface="Times New Roman"/>
              </a:rPr>
              <a:t>s </a:t>
            </a:r>
            <a:r>
              <a:rPr lang="en-US" dirty="0">
                <a:solidFill>
                  <a:srgbClr val="0000FF"/>
                </a:solidFill>
                <a:latin typeface="Times New Roman"/>
                <a:cs typeface="Times New Roman"/>
              </a:rPr>
              <a:t>according to the criterion </a:t>
            </a:r>
            <a:r>
              <a:rPr lang="en-US" i="1" dirty="0">
                <a:solidFill>
                  <a:srgbClr val="0000FF"/>
                </a:solidFill>
                <a:latin typeface="Times New Roman"/>
                <a:cs typeface="Times New Roman"/>
              </a:rPr>
              <a:t>C</a:t>
            </a:r>
            <a:r>
              <a:rPr lang="en-US" dirty="0">
                <a:solidFill>
                  <a:srgbClr val="0000FF"/>
                </a:solidFill>
                <a:latin typeface="Times New Roman"/>
                <a:cs typeface="Times New Roman"/>
              </a:rPr>
              <a:t>, otherwise </a:t>
            </a:r>
            <a:r>
              <a:rPr lang="en-US" i="1" dirty="0">
                <a:solidFill>
                  <a:srgbClr val="0000FF"/>
                </a:solidFill>
                <a:latin typeface="Times New Roman"/>
                <a:cs typeface="Times New Roman"/>
              </a:rPr>
              <a:t>t </a:t>
            </a:r>
            <a:r>
              <a:rPr lang="en-US" dirty="0">
                <a:solidFill>
                  <a:srgbClr val="0000FF"/>
                </a:solidFill>
                <a:latin typeface="Times New Roman"/>
                <a:cs typeface="Times New Roman"/>
              </a:rPr>
              <a:t>is inadequate. </a:t>
            </a:r>
          </a:p>
        </p:txBody>
      </p:sp>
      <p:sp>
        <p:nvSpPr>
          <p:cNvPr id="8" name="TextBox 7"/>
          <p:cNvSpPr txBox="1"/>
          <p:nvPr/>
        </p:nvSpPr>
        <p:spPr>
          <a:xfrm>
            <a:off x="395536" y="5445224"/>
            <a:ext cx="8352928"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solidFill>
                  <a:srgbClr val="0000FF"/>
                </a:solidFill>
                <a:latin typeface="Times New Roman"/>
                <a:cs typeface="Times New Roman"/>
              </a:rPr>
              <a:t>A test data adequacy criterion is a function </a:t>
            </a:r>
            <a:r>
              <a:rPr lang="en-US" i="1" dirty="0">
                <a:solidFill>
                  <a:srgbClr val="0000FF"/>
                </a:solidFill>
                <a:latin typeface="Times New Roman"/>
                <a:cs typeface="Times New Roman"/>
              </a:rPr>
              <a:t>C</a:t>
            </a:r>
            <a:r>
              <a:rPr lang="en-US" dirty="0">
                <a:solidFill>
                  <a:srgbClr val="0000FF"/>
                </a:solidFill>
                <a:latin typeface="Times New Roman"/>
                <a:cs typeface="Times New Roman"/>
              </a:rPr>
              <a:t>, </a:t>
            </a:r>
            <a:r>
              <a:rPr lang="en-US" i="1" dirty="0">
                <a:solidFill>
                  <a:srgbClr val="0000FF"/>
                </a:solidFill>
                <a:latin typeface="Times New Roman"/>
                <a:cs typeface="Times New Roman"/>
              </a:rPr>
              <a:t>C</a:t>
            </a:r>
            <a:r>
              <a:rPr lang="en-US" dirty="0">
                <a:solidFill>
                  <a:srgbClr val="0000FF"/>
                </a:solidFill>
                <a:latin typeface="Times New Roman"/>
                <a:cs typeface="Times New Roman"/>
              </a:rPr>
              <a:t>: </a:t>
            </a:r>
            <a:r>
              <a:rPr lang="en-US" i="1" dirty="0">
                <a:solidFill>
                  <a:srgbClr val="0000FF"/>
                </a:solidFill>
                <a:latin typeface="Times New Roman"/>
                <a:cs typeface="Times New Roman"/>
              </a:rPr>
              <a:t>P</a:t>
            </a:r>
            <a:r>
              <a:rPr lang="en-US" dirty="0" smtClean="0">
                <a:solidFill>
                  <a:srgbClr val="0000FF"/>
                </a:solidFill>
                <a:latin typeface="Times New Roman"/>
                <a:cs typeface="Times New Roman"/>
              </a:rPr>
              <a:t>􏰏</a:t>
            </a:r>
            <a:r>
              <a:rPr lang="en-US" dirty="0" err="1">
                <a:solidFill>
                  <a:srgbClr val="0000FF"/>
                </a:solidFill>
                <a:cs typeface="Times New Roman"/>
              </a:rPr>
              <a:t>x</a:t>
            </a:r>
            <a:r>
              <a:rPr lang="en-US" i="1" dirty="0" err="1" smtClean="0">
                <a:solidFill>
                  <a:srgbClr val="0000FF"/>
                </a:solidFill>
                <a:latin typeface="Times New Roman"/>
                <a:cs typeface="Times New Roman"/>
              </a:rPr>
              <a:t>S</a:t>
            </a:r>
            <a:r>
              <a:rPr lang="en-US" dirty="0" smtClean="0">
                <a:solidFill>
                  <a:srgbClr val="0000FF"/>
                </a:solidFill>
                <a:latin typeface="Times New Roman"/>
                <a:cs typeface="Times New Roman"/>
              </a:rPr>
              <a:t>􏰏</a:t>
            </a:r>
            <a:r>
              <a:rPr lang="en-US" dirty="0" err="1" smtClean="0">
                <a:solidFill>
                  <a:srgbClr val="0000FF"/>
                </a:solidFill>
                <a:cs typeface="Times New Roman"/>
              </a:rPr>
              <a:t>x</a:t>
            </a:r>
            <a:r>
              <a:rPr lang="en-US" i="1" dirty="0" err="1" smtClean="0">
                <a:solidFill>
                  <a:srgbClr val="0000FF"/>
                </a:solidFill>
                <a:latin typeface="Times New Roman"/>
                <a:cs typeface="Times New Roman"/>
              </a:rPr>
              <a:t>T</a:t>
            </a:r>
            <a:r>
              <a:rPr lang="en-US" dirty="0" smtClean="0">
                <a:solidFill>
                  <a:srgbClr val="0000FF"/>
                </a:solidFill>
                <a:latin typeface="Times New Roman"/>
                <a:cs typeface="Times New Roman"/>
                <a:sym typeface="Wingdings"/>
              </a:rPr>
              <a:t></a:t>
            </a:r>
            <a:r>
              <a:rPr lang="en-US" dirty="0" smtClean="0">
                <a:solidFill>
                  <a:srgbClr val="0000FF"/>
                </a:solidFill>
                <a:latin typeface="Times New Roman"/>
                <a:cs typeface="Times New Roman"/>
              </a:rPr>
              <a:t>[</a:t>
            </a:r>
            <a:r>
              <a:rPr lang="en-US" dirty="0">
                <a:solidFill>
                  <a:srgbClr val="0000FF"/>
                </a:solidFill>
                <a:latin typeface="Times New Roman"/>
                <a:cs typeface="Times New Roman"/>
              </a:rPr>
              <a:t>0,1]</a:t>
            </a:r>
            <a:r>
              <a:rPr lang="en-US" dirty="0" smtClean="0">
                <a:solidFill>
                  <a:srgbClr val="0000FF"/>
                </a:solidFill>
                <a:latin typeface="Times New Roman"/>
                <a:cs typeface="Times New Roman"/>
              </a:rPr>
              <a:t>. </a:t>
            </a:r>
            <a:r>
              <a:rPr lang="en-US" i="1" dirty="0" smtClean="0">
                <a:solidFill>
                  <a:srgbClr val="0000FF"/>
                </a:solidFill>
                <a:latin typeface="Times New Roman"/>
                <a:cs typeface="Times New Roman"/>
              </a:rPr>
              <a:t>C</a:t>
            </a:r>
            <a:r>
              <a:rPr lang="en-US" dirty="0">
                <a:solidFill>
                  <a:srgbClr val="0000FF"/>
                </a:solidFill>
                <a:latin typeface="Times New Roman"/>
                <a:cs typeface="Times New Roman"/>
              </a:rPr>
              <a:t>(</a:t>
            </a:r>
            <a:r>
              <a:rPr lang="en-US" i="1" dirty="0" err="1">
                <a:solidFill>
                  <a:srgbClr val="0000FF"/>
                </a:solidFill>
                <a:latin typeface="Times New Roman"/>
                <a:cs typeface="Times New Roman"/>
              </a:rPr>
              <a:t>p</a:t>
            </a:r>
            <a:r>
              <a:rPr lang="en-US" dirty="0" err="1">
                <a:solidFill>
                  <a:srgbClr val="0000FF"/>
                </a:solidFill>
                <a:latin typeface="Times New Roman"/>
                <a:cs typeface="Times New Roman"/>
              </a:rPr>
              <a:t>,</a:t>
            </a:r>
            <a:r>
              <a:rPr lang="en-US" i="1" dirty="0" err="1">
                <a:solidFill>
                  <a:srgbClr val="0000FF"/>
                </a:solidFill>
                <a:latin typeface="Times New Roman"/>
                <a:cs typeface="Times New Roman"/>
              </a:rPr>
              <a:t>s</a:t>
            </a:r>
            <a:r>
              <a:rPr lang="en-US" dirty="0" err="1">
                <a:solidFill>
                  <a:srgbClr val="0000FF"/>
                </a:solidFill>
                <a:latin typeface="Times New Roman"/>
                <a:cs typeface="Times New Roman"/>
              </a:rPr>
              <a:t>,</a:t>
            </a:r>
            <a:r>
              <a:rPr lang="en-US" i="1" dirty="0" err="1">
                <a:solidFill>
                  <a:srgbClr val="0000FF"/>
                </a:solidFill>
                <a:latin typeface="Times New Roman"/>
                <a:cs typeface="Times New Roman"/>
              </a:rPr>
              <a:t>t</a:t>
            </a:r>
            <a:r>
              <a:rPr lang="en-US" dirty="0" smtClean="0">
                <a:solidFill>
                  <a:srgbClr val="0000FF"/>
                </a:solidFill>
                <a:latin typeface="Times New Roman"/>
                <a:cs typeface="Times New Roman"/>
              </a:rPr>
              <a:t>)=􏰐</a:t>
            </a:r>
            <a:r>
              <a:rPr lang="en-US" i="1" dirty="0" smtClean="0">
                <a:solidFill>
                  <a:srgbClr val="0000FF"/>
                </a:solidFill>
                <a:latin typeface="Times New Roman"/>
                <a:cs typeface="Times New Roman"/>
              </a:rPr>
              <a:t>r </a:t>
            </a:r>
            <a:r>
              <a:rPr lang="en-US" dirty="0" smtClean="0">
                <a:solidFill>
                  <a:srgbClr val="0000FF"/>
                </a:solidFill>
                <a:latin typeface="Times New Roman"/>
                <a:cs typeface="Times New Roman"/>
              </a:rPr>
              <a:t>means </a:t>
            </a:r>
            <a:endParaRPr lang="en-US" dirty="0">
              <a:solidFill>
                <a:srgbClr val="0000FF"/>
              </a:solidFill>
              <a:latin typeface="Times New Roman"/>
              <a:cs typeface="Times New Roman"/>
            </a:endParaRPr>
          </a:p>
          <a:p>
            <a:r>
              <a:rPr lang="en-US" dirty="0">
                <a:solidFill>
                  <a:srgbClr val="0000FF"/>
                </a:solidFill>
                <a:latin typeface="Times New Roman"/>
                <a:cs typeface="Times New Roman"/>
              </a:rPr>
              <a:t>that the adequacy of testing the </a:t>
            </a:r>
            <a:r>
              <a:rPr lang="en-US" dirty="0" smtClean="0">
                <a:solidFill>
                  <a:srgbClr val="0000FF"/>
                </a:solidFill>
                <a:latin typeface="Times New Roman"/>
                <a:cs typeface="Times New Roman"/>
              </a:rPr>
              <a:t>program </a:t>
            </a:r>
            <a:r>
              <a:rPr lang="en-US" i="1" dirty="0">
                <a:solidFill>
                  <a:srgbClr val="0000FF"/>
                </a:solidFill>
                <a:latin typeface="Times New Roman"/>
                <a:cs typeface="Times New Roman"/>
              </a:rPr>
              <a:t>p </a:t>
            </a:r>
            <a:r>
              <a:rPr lang="en-US" dirty="0">
                <a:solidFill>
                  <a:srgbClr val="0000FF"/>
                </a:solidFill>
                <a:latin typeface="Times New Roman"/>
                <a:cs typeface="Times New Roman"/>
              </a:rPr>
              <a:t>by the test set </a:t>
            </a:r>
            <a:r>
              <a:rPr lang="en-US" i="1" dirty="0">
                <a:solidFill>
                  <a:srgbClr val="0000FF"/>
                </a:solidFill>
                <a:latin typeface="Times New Roman"/>
                <a:cs typeface="Times New Roman"/>
              </a:rPr>
              <a:t>t </a:t>
            </a:r>
            <a:r>
              <a:rPr lang="en-US" dirty="0">
                <a:solidFill>
                  <a:srgbClr val="0000FF"/>
                </a:solidFill>
                <a:latin typeface="Times New Roman"/>
                <a:cs typeface="Times New Roman"/>
              </a:rPr>
              <a:t>with respect to the specification </a:t>
            </a:r>
            <a:r>
              <a:rPr lang="en-US" i="1" dirty="0">
                <a:solidFill>
                  <a:srgbClr val="0000FF"/>
                </a:solidFill>
                <a:latin typeface="Times New Roman"/>
                <a:cs typeface="Times New Roman"/>
              </a:rPr>
              <a:t>s </a:t>
            </a:r>
            <a:r>
              <a:rPr lang="en-US" dirty="0">
                <a:solidFill>
                  <a:srgbClr val="0000FF"/>
                </a:solidFill>
                <a:latin typeface="Times New Roman"/>
                <a:cs typeface="Times New Roman"/>
              </a:rPr>
              <a:t>is of degree </a:t>
            </a:r>
            <a:r>
              <a:rPr lang="en-US" i="1" dirty="0">
                <a:solidFill>
                  <a:srgbClr val="0000FF"/>
                </a:solidFill>
                <a:latin typeface="Times New Roman"/>
                <a:cs typeface="Times New Roman"/>
              </a:rPr>
              <a:t>r </a:t>
            </a:r>
            <a:r>
              <a:rPr lang="en-US" dirty="0" smtClean="0">
                <a:solidFill>
                  <a:srgbClr val="0000FF"/>
                </a:solidFill>
                <a:latin typeface="Times New Roman"/>
                <a:cs typeface="Times New Roman"/>
              </a:rPr>
              <a:t>according </a:t>
            </a:r>
            <a:r>
              <a:rPr lang="en-US" dirty="0">
                <a:solidFill>
                  <a:srgbClr val="0000FF"/>
                </a:solidFill>
                <a:latin typeface="Times New Roman"/>
                <a:cs typeface="Times New Roman"/>
              </a:rPr>
              <a:t>to the criterion </a:t>
            </a:r>
            <a:r>
              <a:rPr lang="en-US" i="1" dirty="0">
                <a:solidFill>
                  <a:srgbClr val="0000FF"/>
                </a:solidFill>
                <a:latin typeface="Times New Roman"/>
                <a:cs typeface="Times New Roman"/>
              </a:rPr>
              <a:t>C</a:t>
            </a:r>
            <a:r>
              <a:rPr lang="en-US" dirty="0">
                <a:solidFill>
                  <a:srgbClr val="0000FF"/>
                </a:solidFill>
                <a:latin typeface="Times New Roman"/>
                <a:cs typeface="Times New Roman"/>
              </a:rPr>
              <a:t>. The greater the real number </a:t>
            </a:r>
            <a:r>
              <a:rPr lang="en-US" i="1" dirty="0">
                <a:solidFill>
                  <a:srgbClr val="0000FF"/>
                </a:solidFill>
                <a:latin typeface="Times New Roman"/>
                <a:cs typeface="Times New Roman"/>
              </a:rPr>
              <a:t>r</a:t>
            </a:r>
            <a:r>
              <a:rPr lang="en-US" dirty="0">
                <a:solidFill>
                  <a:srgbClr val="0000FF"/>
                </a:solidFill>
                <a:latin typeface="Times New Roman"/>
                <a:cs typeface="Times New Roman"/>
              </a:rPr>
              <a:t>, the more adequate the testing. </a:t>
            </a:r>
          </a:p>
        </p:txBody>
      </p:sp>
      <p:sp>
        <p:nvSpPr>
          <p:cNvPr id="9" name="TextBox 8"/>
          <p:cNvSpPr txBox="1"/>
          <p:nvPr/>
        </p:nvSpPr>
        <p:spPr>
          <a:xfrm>
            <a:off x="395536" y="3717032"/>
            <a:ext cx="8352928"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lvl="1"/>
            <a:r>
              <a:rPr lang="en-US" dirty="0">
                <a:solidFill>
                  <a:srgbClr val="0000FF"/>
                </a:solidFill>
                <a:latin typeface="Times New Roman"/>
                <a:cs typeface="Times New Roman"/>
              </a:rPr>
              <a:t>A test data adequacy criterion </a:t>
            </a:r>
            <a:r>
              <a:rPr lang="en-US" i="1" dirty="0">
                <a:solidFill>
                  <a:srgbClr val="0000FF"/>
                </a:solidFill>
                <a:latin typeface="Times New Roman"/>
                <a:cs typeface="Times New Roman"/>
              </a:rPr>
              <a:t>C </a:t>
            </a:r>
            <a:r>
              <a:rPr lang="en-US" dirty="0">
                <a:solidFill>
                  <a:srgbClr val="0000FF"/>
                </a:solidFill>
                <a:latin typeface="Times New Roman"/>
                <a:cs typeface="Times New Roman"/>
              </a:rPr>
              <a:t>is a function </a:t>
            </a:r>
            <a:r>
              <a:rPr lang="en-US" i="1" dirty="0">
                <a:solidFill>
                  <a:srgbClr val="0000FF"/>
                </a:solidFill>
                <a:latin typeface="Times New Roman"/>
                <a:cs typeface="Times New Roman"/>
              </a:rPr>
              <a:t>C</a:t>
            </a:r>
            <a:r>
              <a:rPr lang="en-US" dirty="0">
                <a:solidFill>
                  <a:srgbClr val="0000FF"/>
                </a:solidFill>
                <a:latin typeface="Times New Roman"/>
                <a:cs typeface="Times New Roman"/>
              </a:rPr>
              <a:t>: </a:t>
            </a:r>
            <a:r>
              <a:rPr lang="en-US" i="1" dirty="0">
                <a:solidFill>
                  <a:srgbClr val="0000FF"/>
                </a:solidFill>
                <a:latin typeface="Times New Roman"/>
                <a:cs typeface="Times New Roman"/>
              </a:rPr>
              <a:t>P </a:t>
            </a:r>
            <a:r>
              <a:rPr lang="en-US" dirty="0">
                <a:solidFill>
                  <a:srgbClr val="0000FF"/>
                </a:solidFill>
                <a:latin typeface="Times New Roman"/>
                <a:cs typeface="Times New Roman"/>
              </a:rPr>
              <a:t>􏰏</a:t>
            </a:r>
            <a:r>
              <a:rPr lang="en-US" dirty="0">
                <a:solidFill>
                  <a:srgbClr val="0000FF"/>
                </a:solidFill>
                <a:cs typeface="Times New Roman"/>
              </a:rPr>
              <a:t>x</a:t>
            </a:r>
            <a:r>
              <a:rPr lang="en-US" dirty="0">
                <a:solidFill>
                  <a:srgbClr val="0000FF"/>
                </a:solidFill>
                <a:latin typeface="Times New Roman"/>
                <a:cs typeface="Times New Roman"/>
              </a:rPr>
              <a:t> </a:t>
            </a:r>
            <a:r>
              <a:rPr lang="en-US" i="1" dirty="0">
                <a:solidFill>
                  <a:srgbClr val="0000FF"/>
                </a:solidFill>
                <a:latin typeface="Times New Roman"/>
                <a:cs typeface="Times New Roman"/>
              </a:rPr>
              <a:t>S </a:t>
            </a:r>
            <a:r>
              <a:rPr lang="en-US" dirty="0" smtClean="0">
                <a:solidFill>
                  <a:srgbClr val="0000FF"/>
                </a:solidFill>
                <a:latin typeface="Times New Roman"/>
                <a:cs typeface="Times New Roman"/>
              </a:rPr>
              <a:t>􏰏</a:t>
            </a:r>
            <a:r>
              <a:rPr lang="en-US" dirty="0">
                <a:solidFill>
                  <a:srgbClr val="0000FF"/>
                </a:solidFill>
                <a:latin typeface="Times New Roman"/>
                <a:cs typeface="Times New Roman"/>
                <a:sym typeface="Wingdings"/>
              </a:rPr>
              <a:t></a:t>
            </a:r>
            <a:r>
              <a:rPr lang="en-US" dirty="0" smtClean="0">
                <a:solidFill>
                  <a:srgbClr val="0000FF"/>
                </a:solidFill>
                <a:latin typeface="Times New Roman"/>
                <a:cs typeface="Times New Roman"/>
              </a:rPr>
              <a:t> </a:t>
            </a:r>
            <a:r>
              <a:rPr lang="en-US" b="1" dirty="0" smtClean="0">
                <a:solidFill>
                  <a:srgbClr val="0000FF"/>
                </a:solidFill>
                <a:latin typeface="Edwardian Script ITC"/>
                <a:cs typeface="Edwardian Script ITC"/>
              </a:rPr>
              <a:t>P</a:t>
            </a:r>
            <a:r>
              <a:rPr lang="en-US" dirty="0" smtClean="0">
                <a:solidFill>
                  <a:srgbClr val="0000FF"/>
                </a:solidFill>
                <a:latin typeface="Times New Roman"/>
                <a:cs typeface="Times New Roman"/>
              </a:rPr>
              <a:t>(</a:t>
            </a:r>
            <a:r>
              <a:rPr lang="en-US" i="1" dirty="0" smtClean="0">
                <a:solidFill>
                  <a:srgbClr val="0000FF"/>
                </a:solidFill>
                <a:latin typeface="Times New Roman"/>
                <a:cs typeface="Times New Roman"/>
              </a:rPr>
              <a:t>T)</a:t>
            </a:r>
            <a:r>
              <a:rPr lang="en-US" dirty="0" smtClean="0">
                <a:solidFill>
                  <a:srgbClr val="0000FF"/>
                </a:solidFill>
                <a:latin typeface="Times New Roman"/>
                <a:cs typeface="Times New Roman"/>
              </a:rPr>
              <a:t>.  </a:t>
            </a:r>
            <a:r>
              <a:rPr lang="en-US" i="1" dirty="0" smtClean="0">
                <a:solidFill>
                  <a:srgbClr val="0000FF"/>
                </a:solidFill>
                <a:latin typeface="Times New Roman"/>
                <a:cs typeface="Times New Roman"/>
              </a:rPr>
              <a:t>t </a:t>
            </a:r>
            <a:r>
              <a:rPr lang="en-US" dirty="0" smtClean="0">
                <a:solidFill>
                  <a:srgbClr val="0000FF"/>
                </a:solidFill>
                <a:latin typeface="Times New Roman"/>
                <a:cs typeface="Times New Roman"/>
              </a:rPr>
              <a:t>  </a:t>
            </a:r>
            <a:r>
              <a:rPr lang="en-US" i="1" dirty="0" smtClean="0">
                <a:solidFill>
                  <a:srgbClr val="0000FF"/>
                </a:solidFill>
                <a:latin typeface="Times New Roman"/>
                <a:cs typeface="Times New Roman"/>
              </a:rPr>
              <a:t>C</a:t>
            </a:r>
            <a:r>
              <a:rPr lang="en-US" dirty="0">
                <a:solidFill>
                  <a:srgbClr val="0000FF"/>
                </a:solidFill>
                <a:latin typeface="Times New Roman"/>
                <a:cs typeface="Times New Roman"/>
              </a:rPr>
              <a:t>(</a:t>
            </a:r>
            <a:r>
              <a:rPr lang="en-US" i="1" dirty="0">
                <a:solidFill>
                  <a:srgbClr val="0000FF"/>
                </a:solidFill>
                <a:latin typeface="Times New Roman"/>
                <a:cs typeface="Times New Roman"/>
              </a:rPr>
              <a:t>p</a:t>
            </a:r>
            <a:r>
              <a:rPr lang="en-US" dirty="0">
                <a:solidFill>
                  <a:srgbClr val="0000FF"/>
                </a:solidFill>
                <a:latin typeface="Times New Roman"/>
                <a:cs typeface="Times New Roman"/>
              </a:rPr>
              <a:t>, </a:t>
            </a:r>
            <a:r>
              <a:rPr lang="en-US" i="1" dirty="0" smtClean="0">
                <a:solidFill>
                  <a:srgbClr val="0000FF"/>
                </a:solidFill>
                <a:latin typeface="Times New Roman"/>
                <a:cs typeface="Times New Roman"/>
              </a:rPr>
              <a:t>s</a:t>
            </a:r>
            <a:r>
              <a:rPr lang="en-US" dirty="0" smtClean="0">
                <a:solidFill>
                  <a:srgbClr val="0000FF"/>
                </a:solidFill>
                <a:latin typeface="Times New Roman"/>
                <a:cs typeface="Times New Roman"/>
              </a:rPr>
              <a:t>)  means </a:t>
            </a:r>
            <a:r>
              <a:rPr lang="en-US" dirty="0">
                <a:solidFill>
                  <a:srgbClr val="0000FF"/>
                </a:solidFill>
                <a:latin typeface="Times New Roman"/>
                <a:cs typeface="Times New Roman"/>
              </a:rPr>
              <a:t>that </a:t>
            </a:r>
            <a:r>
              <a:rPr lang="en-US" i="1" dirty="0">
                <a:solidFill>
                  <a:srgbClr val="0000FF"/>
                </a:solidFill>
                <a:latin typeface="Times New Roman"/>
                <a:cs typeface="Times New Roman"/>
              </a:rPr>
              <a:t>t </a:t>
            </a:r>
            <a:r>
              <a:rPr lang="en-US" dirty="0">
                <a:solidFill>
                  <a:srgbClr val="0000FF"/>
                </a:solidFill>
                <a:latin typeface="Times New Roman"/>
                <a:cs typeface="Times New Roman"/>
              </a:rPr>
              <a:t>is </a:t>
            </a:r>
            <a:r>
              <a:rPr lang="en-US" dirty="0" smtClean="0">
                <a:solidFill>
                  <a:srgbClr val="0000FF"/>
                </a:solidFill>
                <a:latin typeface="Times New Roman"/>
                <a:cs typeface="Times New Roman"/>
              </a:rPr>
              <a:t>an adequate test set for testing </a:t>
            </a:r>
            <a:r>
              <a:rPr lang="en-US" dirty="0">
                <a:solidFill>
                  <a:srgbClr val="0000FF"/>
                </a:solidFill>
                <a:latin typeface="Times New Roman"/>
                <a:cs typeface="Times New Roman"/>
              </a:rPr>
              <a:t>program </a:t>
            </a:r>
            <a:r>
              <a:rPr lang="en-US" i="1" dirty="0">
                <a:solidFill>
                  <a:srgbClr val="0000FF"/>
                </a:solidFill>
                <a:latin typeface="Times New Roman"/>
                <a:cs typeface="Times New Roman"/>
              </a:rPr>
              <a:t>p </a:t>
            </a:r>
            <a:r>
              <a:rPr lang="en-US" dirty="0">
                <a:solidFill>
                  <a:srgbClr val="0000FF"/>
                </a:solidFill>
                <a:latin typeface="Times New Roman"/>
                <a:cs typeface="Times New Roman"/>
              </a:rPr>
              <a:t>against specification </a:t>
            </a:r>
            <a:r>
              <a:rPr lang="en-US" i="1" dirty="0">
                <a:solidFill>
                  <a:srgbClr val="0000FF"/>
                </a:solidFill>
                <a:latin typeface="Times New Roman"/>
                <a:cs typeface="Times New Roman"/>
              </a:rPr>
              <a:t>s </a:t>
            </a:r>
            <a:r>
              <a:rPr lang="en-US" dirty="0">
                <a:solidFill>
                  <a:srgbClr val="0000FF"/>
                </a:solidFill>
                <a:latin typeface="Times New Roman"/>
                <a:cs typeface="Times New Roman"/>
              </a:rPr>
              <a:t>according to the criterion </a:t>
            </a:r>
            <a:r>
              <a:rPr lang="en-US" i="1" dirty="0">
                <a:solidFill>
                  <a:srgbClr val="0000FF"/>
                </a:solidFill>
                <a:latin typeface="Times New Roman"/>
                <a:cs typeface="Times New Roman"/>
              </a:rPr>
              <a:t>C</a:t>
            </a:r>
            <a:r>
              <a:rPr lang="en-US" dirty="0">
                <a:solidFill>
                  <a:srgbClr val="0000FF"/>
                </a:solidFill>
                <a:latin typeface="Times New Roman"/>
                <a:cs typeface="Times New Roman"/>
              </a:rPr>
              <a:t>, otherwise </a:t>
            </a:r>
            <a:r>
              <a:rPr lang="en-US" i="1" dirty="0">
                <a:solidFill>
                  <a:srgbClr val="0000FF"/>
                </a:solidFill>
                <a:latin typeface="Times New Roman"/>
                <a:cs typeface="Times New Roman"/>
              </a:rPr>
              <a:t>t </a:t>
            </a:r>
            <a:r>
              <a:rPr lang="en-US" dirty="0">
                <a:solidFill>
                  <a:srgbClr val="0000FF"/>
                </a:solidFill>
                <a:latin typeface="Times New Roman"/>
                <a:cs typeface="Times New Roman"/>
              </a:rPr>
              <a:t>is inadequate. </a:t>
            </a:r>
          </a:p>
        </p:txBody>
      </p:sp>
      <p:graphicFrame>
        <p:nvGraphicFramePr>
          <p:cNvPr id="10" name="Object 9"/>
          <p:cNvGraphicFramePr>
            <a:graphicFrameLocks noChangeAspect="1"/>
          </p:cNvGraphicFramePr>
          <p:nvPr>
            <p:extLst>
              <p:ext uri="{D42A27DB-BD31-4B8C-83A1-F6EECF244321}">
                <p14:modId xmlns:p14="http://schemas.microsoft.com/office/powerpoint/2010/main" val="90619519"/>
              </p:ext>
            </p:extLst>
          </p:nvPr>
        </p:nvGraphicFramePr>
        <p:xfrm>
          <a:off x="6444208" y="3865364"/>
          <a:ext cx="139700" cy="139700"/>
        </p:xfrm>
        <a:graphic>
          <a:graphicData uri="http://schemas.openxmlformats.org/presentationml/2006/ole">
            <mc:AlternateContent xmlns:mc="http://schemas.openxmlformats.org/markup-compatibility/2006">
              <mc:Choice xmlns:v="urn:schemas-microsoft-com:vml" Requires="v">
                <p:oleObj spid="_x0000_s1050" name="Equation" r:id="rId4" imgW="139700" imgH="139700" progId="Equation.3">
                  <p:embed/>
                </p:oleObj>
              </mc:Choice>
              <mc:Fallback>
                <p:oleObj name="Equation" r:id="rId4" imgW="139700" imgH="139700" progId="Equation.3">
                  <p:embed/>
                  <p:pic>
                    <p:nvPicPr>
                      <p:cNvPr id="0" name=""/>
                      <p:cNvPicPr/>
                      <p:nvPr/>
                    </p:nvPicPr>
                    <p:blipFill>
                      <a:blip r:embed="rId5"/>
                      <a:stretch>
                        <a:fillRect/>
                      </a:stretch>
                    </p:blipFill>
                    <p:spPr>
                      <a:xfrm>
                        <a:off x="6444208" y="3865364"/>
                        <a:ext cx="139700" cy="139700"/>
                      </a:xfrm>
                      <a:prstGeom prst="rect">
                        <a:avLst/>
                      </a:prstGeom>
                    </p:spPr>
                  </p:pic>
                </p:oleObj>
              </mc:Fallback>
            </mc:AlternateContent>
          </a:graphicData>
        </a:graphic>
      </p:graphicFrame>
      <p:sp>
        <p:nvSpPr>
          <p:cNvPr id="11" name="TextBox 10"/>
          <p:cNvSpPr txBox="1"/>
          <p:nvPr/>
        </p:nvSpPr>
        <p:spPr>
          <a:xfrm>
            <a:off x="5580112" y="2924944"/>
            <a:ext cx="3024336" cy="369332"/>
          </a:xfrm>
          <a:prstGeom prst="rect">
            <a:avLst/>
          </a:prstGeom>
          <a:noFill/>
        </p:spPr>
        <p:txBody>
          <a:bodyPr wrap="square" rtlCol="0">
            <a:spAutoFit/>
          </a:bodyPr>
          <a:lstStyle/>
          <a:p>
            <a:r>
              <a:rPr lang="en-GB" i="1" dirty="0" smtClean="0">
                <a:solidFill>
                  <a:srgbClr val="FF0000"/>
                </a:solidFill>
              </a:rPr>
              <a:t>Mathematically equivalent</a:t>
            </a:r>
            <a:endParaRPr lang="en-GB" i="1" dirty="0">
              <a:solidFill>
                <a:srgbClr val="FF0000"/>
              </a:solidFill>
            </a:endParaRPr>
          </a:p>
        </p:txBody>
      </p:sp>
      <p:cxnSp>
        <p:nvCxnSpPr>
          <p:cNvPr id="13" name="Straight Arrow Connector 12"/>
          <p:cNvCxnSpPr/>
          <p:nvPr/>
        </p:nvCxnSpPr>
        <p:spPr>
          <a:xfrm>
            <a:off x="7452320" y="3284984"/>
            <a:ext cx="0" cy="4320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1"/>
          </p:cNvCxnSpPr>
          <p:nvPr/>
        </p:nvCxnSpPr>
        <p:spPr>
          <a:xfrm flipH="1" flipV="1">
            <a:off x="4860032" y="2852936"/>
            <a:ext cx="720080" cy="25667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2499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12776"/>
            <a:ext cx="8461127" cy="648072"/>
          </a:xfrm>
        </p:spPr>
        <p:txBody>
          <a:bodyPr>
            <a:noAutofit/>
          </a:bodyPr>
          <a:lstStyle/>
          <a:p>
            <a:pPr algn="ctr"/>
            <a:r>
              <a:rPr lang="en-GB" sz="4400" dirty="0" smtClean="0"/>
              <a:t>Question</a:t>
            </a:r>
            <a:endParaRPr lang="en-GB" sz="4400" dirty="0"/>
          </a:p>
        </p:txBody>
      </p:sp>
      <p:sp>
        <p:nvSpPr>
          <p:cNvPr id="3" name="Content Placeholder 2"/>
          <p:cNvSpPr>
            <a:spLocks noGrp="1"/>
          </p:cNvSpPr>
          <p:nvPr>
            <p:ph idx="1"/>
          </p:nvPr>
        </p:nvSpPr>
        <p:spPr>
          <a:xfrm>
            <a:off x="971600" y="2276872"/>
            <a:ext cx="7128792" cy="2664296"/>
          </a:xfrm>
        </p:spPr>
        <p:txBody>
          <a:bodyPr/>
          <a:lstStyle/>
          <a:p>
            <a:pPr marL="0" indent="0">
              <a:buNone/>
            </a:pPr>
            <a:r>
              <a:rPr lang="en-GB" sz="3200" dirty="0" smtClean="0"/>
              <a:t>Are </a:t>
            </a:r>
            <a:r>
              <a:rPr lang="en-GB" sz="3200" i="1" dirty="0" smtClean="0">
                <a:solidFill>
                  <a:srgbClr val="0000FF"/>
                </a:solidFill>
              </a:rPr>
              <a:t>test adequacy criteria </a:t>
            </a:r>
            <a:r>
              <a:rPr lang="en-GB" sz="3200" dirty="0"/>
              <a:t>used in practice </a:t>
            </a:r>
            <a:r>
              <a:rPr lang="en-GB" sz="3200" dirty="0" smtClean="0"/>
              <a:t>actually convergence </a:t>
            </a:r>
            <a:r>
              <a:rPr lang="en-GB" sz="3200" dirty="0"/>
              <a:t>criteria of the inductive </a:t>
            </a:r>
            <a:r>
              <a:rPr lang="en-GB" sz="3200" dirty="0" smtClean="0"/>
              <a:t>inference underlying testing? </a:t>
            </a:r>
          </a:p>
        </p:txBody>
      </p:sp>
    </p:spTree>
    <p:extLst>
      <p:ext uri="{BB962C8B-B14F-4D97-AF65-F5344CB8AC3E}">
        <p14:creationId xmlns:p14="http://schemas.microsoft.com/office/powerpoint/2010/main" val="42835538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Examples of Adequacy </a:t>
            </a:r>
            <a:r>
              <a:rPr lang="en-GB" sz="3600" dirty="0"/>
              <a:t>C</a:t>
            </a:r>
            <a:r>
              <a:rPr lang="en-GB" sz="3600" dirty="0" smtClean="0"/>
              <a:t>riteria</a:t>
            </a:r>
            <a:endParaRPr lang="en-GB" sz="3600" dirty="0"/>
          </a:p>
        </p:txBody>
      </p:sp>
      <p:pic>
        <p:nvPicPr>
          <p:cNvPr id="4" name="Content Placeholder 3"/>
          <p:cNvPicPr>
            <a:picLocks noGrp="1" noChangeAspect="1"/>
          </p:cNvPicPr>
          <p:nvPr>
            <p:ph idx="1"/>
          </p:nvPr>
        </p:nvPicPr>
        <p:blipFill rotWithShape="1">
          <a:blip r:embed="rId3"/>
          <a:srcRect l="-36" r="192"/>
          <a:stretch/>
        </p:blipFill>
        <p:spPr>
          <a:xfrm>
            <a:off x="83272" y="980728"/>
            <a:ext cx="6720976" cy="5544616"/>
          </a:xfrm>
        </p:spPr>
      </p:pic>
      <p:sp>
        <p:nvSpPr>
          <p:cNvPr id="5" name="TextBox 4"/>
          <p:cNvSpPr txBox="1"/>
          <p:nvPr/>
        </p:nvSpPr>
        <p:spPr>
          <a:xfrm>
            <a:off x="5724128" y="908720"/>
            <a:ext cx="2880319"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dirty="0" smtClean="0">
                <a:solidFill>
                  <a:srgbClr val="0000FF"/>
                </a:solidFill>
              </a:rPr>
              <a:t>[Zhu, Hall &amp; May, ACM Computing Survey, 1997]</a:t>
            </a:r>
            <a:endParaRPr lang="en-GB" dirty="0">
              <a:solidFill>
                <a:srgbClr val="0000FF"/>
              </a:solidFill>
            </a:endParaRPr>
          </a:p>
        </p:txBody>
      </p:sp>
      <p:sp>
        <p:nvSpPr>
          <p:cNvPr id="6" name="TextBox 5"/>
          <p:cNvSpPr txBox="1"/>
          <p:nvPr/>
        </p:nvSpPr>
        <p:spPr>
          <a:xfrm>
            <a:off x="6876256" y="1844824"/>
            <a:ext cx="2016224" cy="2031325"/>
          </a:xfrm>
          <a:prstGeom prst="rect">
            <a:avLst/>
          </a:prstGeom>
          <a:noFill/>
        </p:spPr>
        <p:txBody>
          <a:bodyPr wrap="square" rtlCol="0">
            <a:spAutoFit/>
          </a:bodyPr>
          <a:lstStyle/>
          <a:p>
            <a:r>
              <a:rPr lang="en-GB" dirty="0" smtClean="0">
                <a:solidFill>
                  <a:srgbClr val="0000FF"/>
                </a:solidFill>
              </a:rPr>
              <a:t>Each criterion is regarded as an approximation of </a:t>
            </a:r>
            <a:r>
              <a:rPr lang="en-GB" dirty="0" err="1" smtClean="0">
                <a:solidFill>
                  <a:srgbClr val="0000FF"/>
                </a:solidFill>
              </a:rPr>
              <a:t>Goodenough</a:t>
            </a:r>
            <a:r>
              <a:rPr lang="en-GB" dirty="0" smtClean="0">
                <a:solidFill>
                  <a:srgbClr val="0000FF"/>
                </a:solidFill>
              </a:rPr>
              <a:t> &amp; </a:t>
            </a:r>
            <a:r>
              <a:rPr lang="en-GB" dirty="0" err="1" smtClean="0">
                <a:solidFill>
                  <a:srgbClr val="0000FF"/>
                </a:solidFill>
              </a:rPr>
              <a:t>Gerhart’s</a:t>
            </a:r>
            <a:r>
              <a:rPr lang="en-GB" dirty="0" smtClean="0">
                <a:solidFill>
                  <a:srgbClr val="0000FF"/>
                </a:solidFill>
              </a:rPr>
              <a:t> ideal test adequacy criterion. </a:t>
            </a:r>
            <a:endParaRPr lang="en-GB" dirty="0">
              <a:solidFill>
                <a:srgbClr val="0000FF"/>
              </a:solidFill>
            </a:endParaRPr>
          </a:p>
        </p:txBody>
      </p:sp>
      <p:sp>
        <p:nvSpPr>
          <p:cNvPr id="7" name="TextBox 6"/>
          <p:cNvSpPr txBox="1"/>
          <p:nvPr/>
        </p:nvSpPr>
        <p:spPr>
          <a:xfrm>
            <a:off x="6876256" y="4365104"/>
            <a:ext cx="2088232" cy="2031325"/>
          </a:xfrm>
          <a:prstGeom prst="rect">
            <a:avLst/>
          </a:prstGeom>
          <a:noFill/>
        </p:spPr>
        <p:txBody>
          <a:bodyPr wrap="square" rtlCol="0">
            <a:spAutoFit/>
          </a:bodyPr>
          <a:lstStyle/>
          <a:p>
            <a:r>
              <a:rPr lang="en-GB" dirty="0" smtClean="0">
                <a:solidFill>
                  <a:srgbClr val="0000FF"/>
                </a:solidFill>
              </a:rPr>
              <a:t>It is not clear how these test adequacy criteria relates to inductive inference underneath testing process!</a:t>
            </a:r>
            <a:endParaRPr lang="en-GB" dirty="0">
              <a:solidFill>
                <a:srgbClr val="0000FF"/>
              </a:solidFill>
            </a:endParaRPr>
          </a:p>
        </p:txBody>
      </p:sp>
    </p:spTree>
    <p:extLst>
      <p:ext uri="{BB962C8B-B14F-4D97-AF65-F5344CB8AC3E}">
        <p14:creationId xmlns:p14="http://schemas.microsoft.com/office/powerpoint/2010/main" val="42561873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GB" dirty="0" err="1" smtClean="0"/>
              <a:t>Weyuker’s</a:t>
            </a:r>
            <a:r>
              <a:rPr lang="en-GB" dirty="0" smtClean="0"/>
              <a:t> Axioms of Adequacy Criteria (1986)</a:t>
            </a:r>
            <a:endParaRPr lang="en-GB" dirty="0"/>
          </a:p>
        </p:txBody>
      </p:sp>
      <p:sp>
        <p:nvSpPr>
          <p:cNvPr id="3" name="Content Placeholder 2"/>
          <p:cNvSpPr>
            <a:spLocks noGrp="1"/>
          </p:cNvSpPr>
          <p:nvPr>
            <p:ph idx="1"/>
          </p:nvPr>
        </p:nvSpPr>
        <p:spPr>
          <a:xfrm>
            <a:off x="395537" y="908720"/>
            <a:ext cx="8461126" cy="5544616"/>
          </a:xfrm>
        </p:spPr>
        <p:txBody>
          <a:bodyPr/>
          <a:lstStyle/>
          <a:p>
            <a:pPr marL="263525" indent="-263525">
              <a:spcBef>
                <a:spcPts val="600"/>
              </a:spcBef>
            </a:pPr>
            <a:r>
              <a:rPr lang="en-US" sz="2000" dirty="0" smtClean="0">
                <a:latin typeface="Times New Roman"/>
                <a:cs typeface="Times New Roman"/>
              </a:rPr>
              <a:t>Finite Applicability: </a:t>
            </a:r>
            <a:r>
              <a:rPr lang="en-US" sz="2000" i="1" dirty="0" smtClean="0">
                <a:latin typeface="Times New Roman"/>
                <a:cs typeface="Times New Roman"/>
              </a:rPr>
              <a:t>For </a:t>
            </a:r>
            <a:r>
              <a:rPr lang="en-US" sz="2000" i="1" dirty="0">
                <a:latin typeface="Times New Roman"/>
                <a:cs typeface="Times New Roman"/>
              </a:rPr>
              <a:t>every program, there exists a finite adequate test set. </a:t>
            </a:r>
            <a:endParaRPr lang="en-US" sz="2000" i="1" dirty="0" smtClean="0">
              <a:latin typeface="Times New Roman"/>
              <a:cs typeface="Times New Roman"/>
            </a:endParaRPr>
          </a:p>
          <a:p>
            <a:pPr marL="263525" indent="-263525">
              <a:spcBef>
                <a:spcPts val="600"/>
              </a:spcBef>
            </a:pPr>
            <a:r>
              <a:rPr lang="en-US" sz="2000" dirty="0" smtClean="0">
                <a:latin typeface="Times New Roman"/>
                <a:cs typeface="Times New Roman"/>
              </a:rPr>
              <a:t>Non-exhaustive Applicability: </a:t>
            </a:r>
            <a:r>
              <a:rPr lang="en-US" sz="2000" i="1" dirty="0">
                <a:latin typeface="Times New Roman"/>
                <a:cs typeface="Times New Roman"/>
              </a:rPr>
              <a:t>There is a program p and a test set t such that p is adequately tested by t and t is not an exhaustive test set. </a:t>
            </a:r>
            <a:endParaRPr lang="en-US" sz="2000" dirty="0">
              <a:latin typeface="Times New Roman"/>
              <a:cs typeface="Times New Roman"/>
            </a:endParaRPr>
          </a:p>
          <a:p>
            <a:pPr marL="263525" indent="-263525">
              <a:spcBef>
                <a:spcPts val="600"/>
              </a:spcBef>
            </a:pPr>
            <a:r>
              <a:rPr lang="en-US" sz="2000" dirty="0" smtClean="0">
                <a:latin typeface="Times New Roman"/>
                <a:cs typeface="Times New Roman"/>
              </a:rPr>
              <a:t>Monotonicity: </a:t>
            </a:r>
            <a:r>
              <a:rPr lang="en-US" sz="2000" i="1" dirty="0">
                <a:latin typeface="Times New Roman"/>
                <a:cs typeface="Times New Roman"/>
              </a:rPr>
              <a:t>If t is </a:t>
            </a:r>
            <a:r>
              <a:rPr lang="en-US" sz="2000" i="1" dirty="0" smtClean="0">
                <a:latin typeface="Times New Roman"/>
                <a:cs typeface="Times New Roman"/>
              </a:rPr>
              <a:t>adequate </a:t>
            </a:r>
            <a:r>
              <a:rPr lang="en-US" sz="2000" i="1" dirty="0">
                <a:latin typeface="Times New Roman"/>
                <a:cs typeface="Times New Roman"/>
              </a:rPr>
              <a:t>for p and t </a:t>
            </a:r>
            <a:r>
              <a:rPr lang="en-US" sz="2000" dirty="0">
                <a:latin typeface="Times New Roman"/>
                <a:cs typeface="Times New Roman"/>
              </a:rPr>
              <a:t>􏰦 </a:t>
            </a:r>
            <a:r>
              <a:rPr lang="en-US" sz="2000" i="1" dirty="0">
                <a:latin typeface="Times New Roman"/>
                <a:cs typeface="Times New Roman"/>
              </a:rPr>
              <a:t>t</a:t>
            </a:r>
            <a:r>
              <a:rPr lang="en-US" sz="2000" dirty="0">
                <a:latin typeface="Times New Roman"/>
                <a:cs typeface="Times New Roman"/>
              </a:rPr>
              <a:t>􏰑</a:t>
            </a:r>
            <a:r>
              <a:rPr lang="en-US" sz="2000" i="1" dirty="0">
                <a:latin typeface="Times New Roman"/>
                <a:cs typeface="Times New Roman"/>
              </a:rPr>
              <a:t>, then t</a:t>
            </a:r>
            <a:r>
              <a:rPr lang="en-US" sz="2000" dirty="0">
                <a:latin typeface="Times New Roman"/>
                <a:cs typeface="Times New Roman"/>
              </a:rPr>
              <a:t>􏰑 </a:t>
            </a:r>
            <a:r>
              <a:rPr lang="en-US" sz="2000" i="1" dirty="0">
                <a:latin typeface="Times New Roman"/>
                <a:cs typeface="Times New Roman"/>
              </a:rPr>
              <a:t>is </a:t>
            </a:r>
            <a:r>
              <a:rPr lang="en-US" sz="2000" i="1" dirty="0" smtClean="0">
                <a:latin typeface="Times New Roman"/>
                <a:cs typeface="Times New Roman"/>
              </a:rPr>
              <a:t>adequate </a:t>
            </a:r>
            <a:r>
              <a:rPr lang="en-US" sz="2000" i="1" dirty="0">
                <a:latin typeface="Times New Roman"/>
                <a:cs typeface="Times New Roman"/>
              </a:rPr>
              <a:t>for p. </a:t>
            </a:r>
            <a:endParaRPr lang="en-US" sz="2000" dirty="0">
              <a:latin typeface="Times New Roman"/>
              <a:cs typeface="Times New Roman"/>
            </a:endParaRPr>
          </a:p>
          <a:p>
            <a:pPr marL="263525" indent="-263525">
              <a:spcBef>
                <a:spcPts val="600"/>
              </a:spcBef>
            </a:pPr>
            <a:r>
              <a:rPr lang="en-US" sz="2000" dirty="0" smtClean="0">
                <a:latin typeface="Times New Roman"/>
                <a:cs typeface="Times New Roman"/>
              </a:rPr>
              <a:t>Inadequate </a:t>
            </a:r>
            <a:r>
              <a:rPr lang="en-US" sz="2000" dirty="0">
                <a:latin typeface="Times New Roman"/>
                <a:cs typeface="Times New Roman"/>
              </a:rPr>
              <a:t>Empty </a:t>
            </a:r>
            <a:r>
              <a:rPr lang="en-US" sz="2000" dirty="0" smtClean="0">
                <a:latin typeface="Times New Roman"/>
                <a:cs typeface="Times New Roman"/>
              </a:rPr>
              <a:t>Set</a:t>
            </a:r>
            <a:r>
              <a:rPr lang="en-US" sz="2000" dirty="0">
                <a:latin typeface="Times New Roman"/>
                <a:cs typeface="Times New Roman"/>
              </a:rPr>
              <a:t>:</a:t>
            </a:r>
            <a:r>
              <a:rPr lang="en-US" sz="2000" dirty="0" smtClean="0">
                <a:latin typeface="Times New Roman"/>
                <a:cs typeface="Times New Roman"/>
              </a:rPr>
              <a:t> </a:t>
            </a:r>
            <a:r>
              <a:rPr lang="en-US" sz="2000" i="1" dirty="0" smtClean="0">
                <a:latin typeface="Times New Roman"/>
                <a:cs typeface="Times New Roman"/>
              </a:rPr>
              <a:t>The </a:t>
            </a:r>
            <a:r>
              <a:rPr lang="en-US" sz="2000" i="1" dirty="0">
                <a:latin typeface="Times New Roman"/>
                <a:cs typeface="Times New Roman"/>
              </a:rPr>
              <a:t>empty set is not adequate for any program. </a:t>
            </a:r>
            <a:endParaRPr lang="en-US" sz="2000" dirty="0">
              <a:latin typeface="Times New Roman"/>
              <a:cs typeface="Times New Roman"/>
            </a:endParaRPr>
          </a:p>
          <a:p>
            <a:pPr marL="263525" indent="-263525">
              <a:spcBef>
                <a:spcPts val="600"/>
              </a:spcBef>
            </a:pPr>
            <a:r>
              <a:rPr lang="en-US" sz="2000" dirty="0" smtClean="0">
                <a:latin typeface="Times New Roman"/>
                <a:cs typeface="Times New Roman"/>
              </a:rPr>
              <a:t>Anti</a:t>
            </a:r>
            <a:r>
              <a:rPr lang="en-US" sz="2000" dirty="0">
                <a:latin typeface="Times New Roman"/>
                <a:cs typeface="Times New Roman"/>
              </a:rPr>
              <a:t>-</a:t>
            </a:r>
            <a:r>
              <a:rPr lang="en-US" sz="2000" dirty="0" smtClean="0">
                <a:latin typeface="Times New Roman"/>
                <a:cs typeface="Times New Roman"/>
              </a:rPr>
              <a:t>extensionality: </a:t>
            </a:r>
            <a:r>
              <a:rPr lang="en-US" sz="2000" i="1" dirty="0">
                <a:latin typeface="Times New Roman"/>
                <a:cs typeface="Times New Roman"/>
              </a:rPr>
              <a:t>There are </a:t>
            </a:r>
            <a:r>
              <a:rPr lang="en-US" sz="2000" i="1" dirty="0" smtClean="0">
                <a:latin typeface="Times New Roman"/>
                <a:cs typeface="Times New Roman"/>
              </a:rPr>
              <a:t>semantically equivalent programs </a:t>
            </a:r>
            <a:r>
              <a:rPr lang="en-US" sz="2000" i="1" dirty="0">
                <a:latin typeface="Times New Roman"/>
                <a:cs typeface="Times New Roman"/>
              </a:rPr>
              <a:t>p and q such </a:t>
            </a:r>
            <a:r>
              <a:rPr lang="en-US" sz="2000" i="1" dirty="0" smtClean="0">
                <a:latin typeface="Times New Roman"/>
                <a:cs typeface="Times New Roman"/>
              </a:rPr>
              <a:t>that there is a test </a:t>
            </a:r>
            <a:r>
              <a:rPr lang="en-US" sz="2000" i="1" dirty="0">
                <a:latin typeface="Times New Roman"/>
                <a:cs typeface="Times New Roman"/>
              </a:rPr>
              <a:t>set t </a:t>
            </a:r>
            <a:r>
              <a:rPr lang="en-US" sz="2000" i="1" dirty="0" smtClean="0">
                <a:latin typeface="Times New Roman"/>
                <a:cs typeface="Times New Roman"/>
              </a:rPr>
              <a:t>that is </a:t>
            </a:r>
            <a:r>
              <a:rPr lang="en-US" sz="2000" i="1" dirty="0">
                <a:latin typeface="Times New Roman"/>
                <a:cs typeface="Times New Roman"/>
              </a:rPr>
              <a:t>adequate for p, </a:t>
            </a:r>
            <a:r>
              <a:rPr lang="en-US" sz="2000" i="1" dirty="0" smtClean="0">
                <a:latin typeface="Times New Roman"/>
                <a:cs typeface="Times New Roman"/>
              </a:rPr>
              <a:t>but </a:t>
            </a:r>
            <a:r>
              <a:rPr lang="en-US" sz="2000" i="1" dirty="0">
                <a:latin typeface="Times New Roman"/>
                <a:cs typeface="Times New Roman"/>
              </a:rPr>
              <a:t>not adequate for q</a:t>
            </a:r>
            <a:r>
              <a:rPr lang="en-US" sz="2000" i="1" dirty="0" smtClean="0">
                <a:latin typeface="Times New Roman"/>
                <a:cs typeface="Times New Roman"/>
              </a:rPr>
              <a:t>.</a:t>
            </a:r>
          </a:p>
          <a:p>
            <a:pPr marL="263525" indent="-263525">
              <a:spcBef>
                <a:spcPts val="600"/>
              </a:spcBef>
            </a:pPr>
            <a:r>
              <a:rPr lang="en-US" sz="2000" dirty="0" smtClean="0">
                <a:latin typeface="Times New Roman"/>
                <a:cs typeface="Times New Roman"/>
              </a:rPr>
              <a:t>General </a:t>
            </a:r>
            <a:r>
              <a:rPr lang="en-US" sz="2000" dirty="0">
                <a:latin typeface="Times New Roman"/>
                <a:cs typeface="Times New Roman"/>
              </a:rPr>
              <a:t>Multiple </a:t>
            </a:r>
            <a:r>
              <a:rPr lang="en-US" sz="2000" dirty="0" smtClean="0">
                <a:latin typeface="Times New Roman"/>
                <a:cs typeface="Times New Roman"/>
              </a:rPr>
              <a:t>Change: </a:t>
            </a:r>
            <a:r>
              <a:rPr lang="en-US" sz="2000" i="1" dirty="0">
                <a:latin typeface="Times New Roman"/>
                <a:cs typeface="Times New Roman"/>
              </a:rPr>
              <a:t>There are programs p and q which are of the same shape and a test set t such that t is adequate for p, but not adequate for q. </a:t>
            </a:r>
          </a:p>
          <a:p>
            <a:pPr marL="263525" indent="-263525">
              <a:spcBef>
                <a:spcPts val="600"/>
              </a:spcBef>
            </a:pPr>
            <a:r>
              <a:rPr lang="en-US" sz="2000" dirty="0" smtClean="0">
                <a:latin typeface="Times New Roman"/>
                <a:cs typeface="Times New Roman"/>
              </a:rPr>
              <a:t>Anti</a:t>
            </a:r>
            <a:r>
              <a:rPr lang="en-US" sz="2000" dirty="0">
                <a:latin typeface="Times New Roman"/>
                <a:cs typeface="Times New Roman"/>
              </a:rPr>
              <a:t>-</a:t>
            </a:r>
            <a:r>
              <a:rPr lang="en-US" sz="2000" dirty="0" smtClean="0">
                <a:latin typeface="Times New Roman"/>
                <a:cs typeface="Times New Roman"/>
              </a:rPr>
              <a:t>decomposition: </a:t>
            </a:r>
            <a:r>
              <a:rPr lang="en-US" sz="2000" i="1" dirty="0">
                <a:latin typeface="Times New Roman"/>
                <a:cs typeface="Times New Roman"/>
              </a:rPr>
              <a:t>There exist a program p, its component q and a test set t such that t is adequate for p, but t' is not adequate for q, where t' is the set of vectors of values that variables can assume on entrance to q for some x in t</a:t>
            </a:r>
            <a:r>
              <a:rPr lang="en-US" sz="2000" i="1" dirty="0" smtClean="0">
                <a:latin typeface="Times New Roman"/>
                <a:cs typeface="Times New Roman"/>
              </a:rPr>
              <a:t>.</a:t>
            </a:r>
            <a:endParaRPr lang="en-GB" sz="2000" i="1" dirty="0" smtClean="0">
              <a:latin typeface="Times New Roman"/>
              <a:cs typeface="Times New Roman"/>
            </a:endParaRPr>
          </a:p>
          <a:p>
            <a:pPr marL="263525" indent="-263525">
              <a:spcBef>
                <a:spcPts val="600"/>
              </a:spcBef>
            </a:pPr>
            <a:r>
              <a:rPr lang="en-GB" sz="2000" dirty="0" smtClean="0">
                <a:latin typeface="Times New Roman"/>
                <a:cs typeface="Times New Roman"/>
              </a:rPr>
              <a:t>Anti</a:t>
            </a:r>
            <a:r>
              <a:rPr lang="en-GB" sz="2000" dirty="0">
                <a:latin typeface="Times New Roman"/>
                <a:cs typeface="Times New Roman"/>
              </a:rPr>
              <a:t>-</a:t>
            </a:r>
            <a:r>
              <a:rPr lang="en-GB" sz="2000" dirty="0" smtClean="0">
                <a:latin typeface="Times New Roman"/>
                <a:cs typeface="Times New Roman"/>
              </a:rPr>
              <a:t>composition: </a:t>
            </a:r>
            <a:r>
              <a:rPr lang="en-GB" sz="2000" i="1" dirty="0">
                <a:latin typeface="Times New Roman"/>
                <a:cs typeface="Times New Roman"/>
              </a:rPr>
              <a:t>There exist programs p and q and a test set t such that t is adequate for p and p(t) is adequate for q, but t is not adequate for (</a:t>
            </a:r>
            <a:r>
              <a:rPr lang="en-GB" sz="2000" i="1" dirty="0" err="1">
                <a:latin typeface="Times New Roman"/>
                <a:cs typeface="Times New Roman"/>
              </a:rPr>
              <a:t>p;q</a:t>
            </a:r>
            <a:r>
              <a:rPr lang="en-GB" sz="2000" i="1" dirty="0">
                <a:latin typeface="Times New Roman"/>
                <a:cs typeface="Times New Roman"/>
              </a:rPr>
              <a:t>), where (</a:t>
            </a:r>
            <a:r>
              <a:rPr lang="en-GB" sz="2000" i="1" dirty="0" err="1">
                <a:latin typeface="Times New Roman"/>
                <a:cs typeface="Times New Roman"/>
              </a:rPr>
              <a:t>p;q</a:t>
            </a:r>
            <a:r>
              <a:rPr lang="en-GB" sz="2000" i="1" dirty="0">
                <a:latin typeface="Times New Roman"/>
                <a:cs typeface="Times New Roman"/>
              </a:rPr>
              <a:t>) is the sequential composition of p to q. </a:t>
            </a:r>
            <a:endParaRPr lang="en-US" sz="2000" i="1" dirty="0" smtClean="0">
              <a:latin typeface="Times New Roman"/>
              <a:cs typeface="Times New Roman"/>
            </a:endParaRPr>
          </a:p>
        </p:txBody>
      </p:sp>
    </p:spTree>
    <p:extLst>
      <p:ext uri="{BB962C8B-B14F-4D97-AF65-F5344CB8AC3E}">
        <p14:creationId xmlns:p14="http://schemas.microsoft.com/office/powerpoint/2010/main" val="36464517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Weyuker’s</a:t>
            </a:r>
            <a:r>
              <a:rPr lang="en-GB" dirty="0" smtClean="0"/>
              <a:t> Additional Axioms (1988)</a:t>
            </a:r>
            <a:endParaRPr lang="en-GB" dirty="0"/>
          </a:p>
        </p:txBody>
      </p:sp>
      <p:sp>
        <p:nvSpPr>
          <p:cNvPr id="3" name="Content Placeholder 2"/>
          <p:cNvSpPr>
            <a:spLocks noGrp="1"/>
          </p:cNvSpPr>
          <p:nvPr>
            <p:ph idx="1"/>
          </p:nvPr>
        </p:nvSpPr>
        <p:spPr>
          <a:xfrm>
            <a:off x="395536" y="908720"/>
            <a:ext cx="8461126" cy="5544616"/>
          </a:xfrm>
        </p:spPr>
        <p:txBody>
          <a:bodyPr/>
          <a:lstStyle/>
          <a:p>
            <a:pPr marL="263525" indent="-263525">
              <a:spcBef>
                <a:spcPts val="900"/>
              </a:spcBef>
            </a:pPr>
            <a:r>
              <a:rPr lang="en-GB" dirty="0">
                <a:latin typeface="Times New Roman"/>
                <a:cs typeface="Times New Roman"/>
              </a:rPr>
              <a:t>Renaming Property: </a:t>
            </a:r>
            <a:r>
              <a:rPr lang="en-GB" i="1" dirty="0">
                <a:latin typeface="Times New Roman"/>
                <a:cs typeface="Times New Roman"/>
              </a:rPr>
              <a:t>Let p be obtained by systematically renaming some variables in q. Then t is adequate for p if and only if t is adequate for q.</a:t>
            </a:r>
          </a:p>
          <a:p>
            <a:pPr marL="263525" indent="-263525">
              <a:spcBef>
                <a:spcPts val="900"/>
              </a:spcBef>
            </a:pPr>
            <a:r>
              <a:rPr lang="en-GB" dirty="0">
                <a:latin typeface="Times New Roman"/>
                <a:cs typeface="Times New Roman"/>
              </a:rPr>
              <a:t>Complexity property: </a:t>
            </a:r>
            <a:r>
              <a:rPr lang="en-GB" i="1" dirty="0">
                <a:latin typeface="Times New Roman"/>
                <a:cs typeface="Times New Roman"/>
              </a:rPr>
              <a:t>For every n, there is a program p, such that p can be adequately tested by a size n test set, but not by any size n-1 test set. </a:t>
            </a:r>
          </a:p>
          <a:p>
            <a:pPr marL="263525" indent="-263525">
              <a:spcBef>
                <a:spcPts val="900"/>
              </a:spcBef>
            </a:pPr>
            <a:r>
              <a:rPr lang="en-GB" dirty="0">
                <a:latin typeface="Times New Roman"/>
                <a:cs typeface="Times New Roman"/>
              </a:rPr>
              <a:t>Statement Coverage </a:t>
            </a:r>
            <a:r>
              <a:rPr lang="en-GB" dirty="0" smtClean="0">
                <a:latin typeface="Times New Roman"/>
                <a:cs typeface="Times New Roman"/>
              </a:rPr>
              <a:t>Property: </a:t>
            </a:r>
            <a:r>
              <a:rPr lang="en-GB" i="1" dirty="0">
                <a:latin typeface="Times New Roman"/>
                <a:cs typeface="Times New Roman"/>
              </a:rPr>
              <a:t>If t is adequate for p, then, every feasible statement of p will be executed when p is tested on t.</a:t>
            </a:r>
          </a:p>
        </p:txBody>
      </p:sp>
      <p:sp>
        <p:nvSpPr>
          <p:cNvPr id="7" name="TextBox 6"/>
          <p:cNvSpPr txBox="1"/>
          <p:nvPr/>
        </p:nvSpPr>
        <p:spPr>
          <a:xfrm>
            <a:off x="539552" y="4653136"/>
            <a:ext cx="7992888" cy="1200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400" dirty="0" err="1">
                <a:solidFill>
                  <a:srgbClr val="0000FF"/>
                </a:solidFill>
              </a:rPr>
              <a:t>Weyuker</a:t>
            </a:r>
            <a:r>
              <a:rPr lang="en-GB" sz="2400" dirty="0">
                <a:solidFill>
                  <a:srgbClr val="0000FF"/>
                </a:solidFill>
              </a:rPr>
              <a:t>, E. J. The evaluation of program-based software test data adequacy criteria, Communications of the ACM,</a:t>
            </a:r>
            <a:r>
              <a:rPr lang="en-GB" sz="2400" b="1" i="1" dirty="0">
                <a:solidFill>
                  <a:srgbClr val="0000FF"/>
                </a:solidFill>
              </a:rPr>
              <a:t> </a:t>
            </a:r>
            <a:r>
              <a:rPr lang="en-GB" sz="2400" dirty="0">
                <a:solidFill>
                  <a:srgbClr val="0000FF"/>
                </a:solidFill>
              </a:rPr>
              <a:t>31(6), 668-675, 1988</a:t>
            </a:r>
            <a:r>
              <a:rPr lang="en-GB" sz="2400" dirty="0" smtClean="0">
                <a:solidFill>
                  <a:srgbClr val="0000FF"/>
                </a:solidFill>
              </a:rPr>
              <a:t>.</a:t>
            </a:r>
            <a:endParaRPr lang="en-GB" sz="2400" dirty="0">
              <a:solidFill>
                <a:srgbClr val="0000FF"/>
              </a:solidFill>
            </a:endParaRPr>
          </a:p>
        </p:txBody>
      </p:sp>
    </p:spTree>
    <p:extLst>
      <p:ext uri="{BB962C8B-B14F-4D97-AF65-F5344CB8AC3E}">
        <p14:creationId xmlns:p14="http://schemas.microsoft.com/office/powerpoint/2010/main" val="42718036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Weyuker’s</a:t>
            </a:r>
            <a:r>
              <a:rPr lang="en-GB" dirty="0" smtClean="0"/>
              <a:t> Assessment of Adequacy Criteria</a:t>
            </a:r>
            <a:endParaRPr lang="en-GB" dirty="0"/>
          </a:p>
        </p:txBody>
      </p:sp>
      <p:pic>
        <p:nvPicPr>
          <p:cNvPr id="4" name="Content Placeholder 3"/>
          <p:cNvPicPr>
            <a:picLocks noGrp="1" noChangeAspect="1"/>
          </p:cNvPicPr>
          <p:nvPr>
            <p:ph idx="1"/>
          </p:nvPr>
        </p:nvPicPr>
        <p:blipFill rotWithShape="1">
          <a:blip r:embed="rId3"/>
          <a:srcRect t="247" b="370"/>
          <a:stretch/>
        </p:blipFill>
        <p:spPr>
          <a:xfrm>
            <a:off x="323528" y="908720"/>
            <a:ext cx="8461126" cy="4265469"/>
          </a:xfrm>
          <a:prstGeom prst="rect">
            <a:avLst/>
          </a:prstGeom>
        </p:spPr>
      </p:pic>
      <p:sp>
        <p:nvSpPr>
          <p:cNvPr id="5" name="TextBox 4"/>
          <p:cNvSpPr txBox="1"/>
          <p:nvPr/>
        </p:nvSpPr>
        <p:spPr>
          <a:xfrm>
            <a:off x="323528" y="5373216"/>
            <a:ext cx="8424936" cy="1200329"/>
          </a:xfrm>
          <a:prstGeom prst="rect">
            <a:avLst/>
          </a:prstGeom>
          <a:noFill/>
        </p:spPr>
        <p:txBody>
          <a:bodyPr wrap="square" rtlCol="0">
            <a:spAutoFit/>
          </a:bodyPr>
          <a:lstStyle/>
          <a:p>
            <a:pPr marL="285750" indent="-285750">
              <a:buFont typeface="Wingdings" charset="2"/>
              <a:buChar char="Ø"/>
            </a:pPr>
            <a:r>
              <a:rPr lang="en-GB" dirty="0">
                <a:solidFill>
                  <a:srgbClr val="0000FF"/>
                </a:solidFill>
              </a:rPr>
              <a:t>Baker, </a:t>
            </a:r>
            <a:r>
              <a:rPr lang="en-GB" dirty="0" err="1">
                <a:solidFill>
                  <a:srgbClr val="0000FF"/>
                </a:solidFill>
              </a:rPr>
              <a:t>Howatt</a:t>
            </a:r>
            <a:r>
              <a:rPr lang="en-GB" dirty="0">
                <a:solidFill>
                  <a:srgbClr val="0000FF"/>
                </a:solidFill>
              </a:rPr>
              <a:t> and </a:t>
            </a:r>
            <a:r>
              <a:rPr lang="en-GB" dirty="0" err="1">
                <a:solidFill>
                  <a:srgbClr val="0000FF"/>
                </a:solidFill>
              </a:rPr>
              <a:t>Bieman</a:t>
            </a:r>
            <a:r>
              <a:rPr lang="en-GB" dirty="0">
                <a:solidFill>
                  <a:srgbClr val="0000FF"/>
                </a:solidFill>
              </a:rPr>
              <a:t> (1986) proposed five properties as requirements of control flow based adequacy </a:t>
            </a:r>
            <a:r>
              <a:rPr lang="en-GB" dirty="0" smtClean="0">
                <a:solidFill>
                  <a:srgbClr val="0000FF"/>
                </a:solidFill>
              </a:rPr>
              <a:t>criteria</a:t>
            </a:r>
          </a:p>
          <a:p>
            <a:pPr marL="285750" indent="-285750">
              <a:buFont typeface="Wingdings" charset="2"/>
              <a:buChar char="Ø"/>
            </a:pPr>
            <a:r>
              <a:rPr lang="en-GB" dirty="0" smtClean="0">
                <a:solidFill>
                  <a:srgbClr val="0000FF"/>
                </a:solidFill>
              </a:rPr>
              <a:t>Zhu (1995) revised Baker </a:t>
            </a:r>
            <a:r>
              <a:rPr lang="en-GB" i="1" dirty="0" smtClean="0">
                <a:solidFill>
                  <a:srgbClr val="0000FF"/>
                </a:solidFill>
              </a:rPr>
              <a:t>et </a:t>
            </a:r>
            <a:r>
              <a:rPr lang="en-GB" i="1" dirty="0" err="1" smtClean="0">
                <a:solidFill>
                  <a:srgbClr val="0000FF"/>
                </a:solidFill>
              </a:rPr>
              <a:t>al</a:t>
            </a:r>
            <a:r>
              <a:rPr lang="en-GB" dirty="0" err="1" smtClean="0">
                <a:solidFill>
                  <a:srgbClr val="0000FF"/>
                </a:solidFill>
              </a:rPr>
              <a:t>’s</a:t>
            </a:r>
            <a:r>
              <a:rPr lang="en-GB" dirty="0" smtClean="0">
                <a:solidFill>
                  <a:srgbClr val="0000FF"/>
                </a:solidFill>
              </a:rPr>
              <a:t> required properties and combined with </a:t>
            </a:r>
            <a:r>
              <a:rPr lang="en-GB" dirty="0" err="1" smtClean="0">
                <a:solidFill>
                  <a:srgbClr val="0000FF"/>
                </a:solidFill>
              </a:rPr>
              <a:t>Weyuker’s</a:t>
            </a:r>
            <a:r>
              <a:rPr lang="en-GB" dirty="0" smtClean="0">
                <a:solidFill>
                  <a:srgbClr val="0000FF"/>
                </a:solidFill>
              </a:rPr>
              <a:t> axiom, assessed 11 control-flow test adequacy criteria</a:t>
            </a:r>
            <a:endParaRPr lang="en-GB" dirty="0">
              <a:solidFill>
                <a:srgbClr val="0000FF"/>
              </a:solidFill>
            </a:endParaRPr>
          </a:p>
        </p:txBody>
      </p:sp>
    </p:spTree>
    <p:extLst>
      <p:ext uri="{BB962C8B-B14F-4D97-AF65-F5344CB8AC3E}">
        <p14:creationId xmlns:p14="http://schemas.microsoft.com/office/powerpoint/2010/main" val="41816504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normAutofit fontScale="90000"/>
          </a:bodyPr>
          <a:lstStyle/>
          <a:p>
            <a:r>
              <a:rPr lang="en-GB" dirty="0" smtClean="0"/>
              <a:t>Axioms of Adequacy Measurement [</a:t>
            </a:r>
            <a:r>
              <a:rPr lang="en-GB" dirty="0" err="1" smtClean="0"/>
              <a:t>Zhu&amp;Hall</a:t>
            </a:r>
            <a:r>
              <a:rPr lang="en-GB" dirty="0" smtClean="0"/>
              <a:t> 1993 ]</a:t>
            </a:r>
            <a:endParaRPr lang="en-GB" dirty="0"/>
          </a:p>
        </p:txBody>
      </p:sp>
      <p:sp>
        <p:nvSpPr>
          <p:cNvPr id="3" name="Content Placeholder 2"/>
          <p:cNvSpPr>
            <a:spLocks noGrp="1"/>
          </p:cNvSpPr>
          <p:nvPr>
            <p:ph idx="1"/>
          </p:nvPr>
        </p:nvSpPr>
        <p:spPr>
          <a:xfrm>
            <a:off x="395536" y="908720"/>
            <a:ext cx="8568951" cy="5544616"/>
          </a:xfrm>
        </p:spPr>
        <p:txBody>
          <a:bodyPr/>
          <a:lstStyle/>
          <a:p>
            <a:pPr>
              <a:spcBef>
                <a:spcPts val="600"/>
              </a:spcBef>
            </a:pPr>
            <a:r>
              <a:rPr lang="en-US" b="1" dirty="0">
                <a:latin typeface="Times New Roman"/>
                <a:cs typeface="Times New Roman"/>
              </a:rPr>
              <a:t>Inadequacy of an empty </a:t>
            </a:r>
            <a:r>
              <a:rPr lang="en-US" b="1" dirty="0" smtClean="0">
                <a:latin typeface="Times New Roman"/>
                <a:cs typeface="Times New Roman"/>
              </a:rPr>
              <a:t>test: </a:t>
            </a:r>
            <a:r>
              <a:rPr lang="en-US" dirty="0" smtClean="0">
                <a:latin typeface="Times New Roman"/>
                <a:cs typeface="Times New Roman"/>
              </a:rPr>
              <a:t>The </a:t>
            </a:r>
            <a:r>
              <a:rPr lang="en-US" dirty="0">
                <a:latin typeface="Times New Roman"/>
                <a:cs typeface="Times New Roman"/>
              </a:rPr>
              <a:t>empty set is inadequate as a test set for all software. </a:t>
            </a:r>
          </a:p>
          <a:p>
            <a:pPr>
              <a:spcBef>
                <a:spcPts val="600"/>
              </a:spcBef>
            </a:pPr>
            <a:r>
              <a:rPr lang="en-US" b="1" dirty="0">
                <a:latin typeface="Times New Roman"/>
                <a:cs typeface="Times New Roman"/>
              </a:rPr>
              <a:t>Adequacy of exhaustive </a:t>
            </a:r>
            <a:r>
              <a:rPr lang="en-US" b="1" dirty="0" smtClean="0">
                <a:latin typeface="Times New Roman"/>
                <a:cs typeface="Times New Roman"/>
              </a:rPr>
              <a:t>testing: </a:t>
            </a:r>
            <a:r>
              <a:rPr lang="en-US" dirty="0" smtClean="0">
                <a:latin typeface="Times New Roman"/>
                <a:cs typeface="Times New Roman"/>
              </a:rPr>
              <a:t>The </a:t>
            </a:r>
            <a:r>
              <a:rPr lang="en-US" dirty="0">
                <a:latin typeface="Times New Roman"/>
                <a:cs typeface="Times New Roman"/>
              </a:rPr>
              <a:t>exhaustive test set is adequate for all software. </a:t>
            </a:r>
          </a:p>
          <a:p>
            <a:pPr>
              <a:spcBef>
                <a:spcPts val="600"/>
              </a:spcBef>
            </a:pPr>
            <a:r>
              <a:rPr lang="en-US" b="1" dirty="0" smtClean="0">
                <a:latin typeface="Times New Roman"/>
                <a:cs typeface="Times New Roman"/>
              </a:rPr>
              <a:t>Monotonicity: </a:t>
            </a:r>
            <a:r>
              <a:rPr lang="en-US" dirty="0" smtClean="0">
                <a:latin typeface="Times New Roman"/>
                <a:cs typeface="Times New Roman"/>
              </a:rPr>
              <a:t>The </a:t>
            </a:r>
            <a:r>
              <a:rPr lang="en-US" dirty="0">
                <a:latin typeface="Times New Roman"/>
                <a:cs typeface="Times New Roman"/>
              </a:rPr>
              <a:t>more test cases are used, the more adequate the test. </a:t>
            </a:r>
          </a:p>
          <a:p>
            <a:pPr>
              <a:spcBef>
                <a:spcPts val="600"/>
              </a:spcBef>
            </a:pPr>
            <a:r>
              <a:rPr lang="en-US" b="1" dirty="0">
                <a:latin typeface="Times New Roman"/>
                <a:cs typeface="Times New Roman"/>
              </a:rPr>
              <a:t>Law of diminishing </a:t>
            </a:r>
            <a:r>
              <a:rPr lang="en-US" b="1" dirty="0" smtClean="0">
                <a:latin typeface="Times New Roman"/>
                <a:cs typeface="Times New Roman"/>
              </a:rPr>
              <a:t>returns: </a:t>
            </a:r>
            <a:r>
              <a:rPr lang="en-US" dirty="0" smtClean="0">
                <a:latin typeface="Times New Roman"/>
                <a:cs typeface="Times New Roman"/>
              </a:rPr>
              <a:t>The </a:t>
            </a:r>
            <a:r>
              <a:rPr lang="en-US" dirty="0">
                <a:latin typeface="Times New Roman"/>
                <a:cs typeface="Times New Roman"/>
              </a:rPr>
              <a:t>more a program has been tested, the less a test set can further contribute to test adequacy in the context. </a:t>
            </a:r>
            <a:endParaRPr lang="en-US" dirty="0" smtClean="0">
              <a:latin typeface="Times New Roman"/>
              <a:cs typeface="Times New Roman"/>
            </a:endParaRPr>
          </a:p>
          <a:p>
            <a:pPr>
              <a:spcBef>
                <a:spcPts val="600"/>
              </a:spcBef>
            </a:pPr>
            <a:r>
              <a:rPr lang="en-US" b="1" dirty="0" smtClean="0">
                <a:latin typeface="Times New Roman"/>
                <a:cs typeface="Times New Roman"/>
              </a:rPr>
              <a:t>Convergence: </a:t>
            </a:r>
            <a:r>
              <a:rPr lang="en-US" dirty="0" smtClean="0">
                <a:latin typeface="Times New Roman"/>
                <a:cs typeface="Times New Roman"/>
              </a:rPr>
              <a:t>For </a:t>
            </a:r>
            <a:r>
              <a:rPr lang="en-US" dirty="0">
                <a:latin typeface="Times New Roman"/>
                <a:cs typeface="Times New Roman"/>
              </a:rPr>
              <a:t>all sequences of test sets </a:t>
            </a:r>
            <a:r>
              <a:rPr lang="en-US" i="1" dirty="0" smtClean="0">
                <a:latin typeface="Times New Roman"/>
                <a:cs typeface="Times New Roman"/>
              </a:rPr>
              <a:t>t</a:t>
            </a:r>
            <a:r>
              <a:rPr lang="en-US" baseline="-25000" dirty="0" smtClean="0">
                <a:latin typeface="Times New Roman"/>
                <a:cs typeface="Times New Roman"/>
              </a:rPr>
              <a:t>1</a:t>
            </a:r>
            <a:r>
              <a:rPr lang="en-US" i="1" dirty="0" smtClean="0">
                <a:latin typeface="Times New Roman"/>
                <a:cs typeface="Times New Roman"/>
              </a:rPr>
              <a:t>, </a:t>
            </a:r>
            <a:r>
              <a:rPr lang="en-US" i="1" dirty="0">
                <a:latin typeface="Times New Roman"/>
                <a:cs typeface="Times New Roman"/>
              </a:rPr>
              <a:t>t</a:t>
            </a:r>
            <a:r>
              <a:rPr lang="en-US" baseline="-25000" dirty="0">
                <a:latin typeface="Times New Roman"/>
                <a:cs typeface="Times New Roman"/>
              </a:rPr>
              <a:t>2</a:t>
            </a:r>
            <a:r>
              <a:rPr lang="en-US" dirty="0" smtClean="0">
                <a:latin typeface="Times New Roman"/>
                <a:cs typeface="Times New Roman"/>
              </a:rPr>
              <a:t>, .</a:t>
            </a:r>
            <a:r>
              <a:rPr lang="en-US" dirty="0">
                <a:latin typeface="Times New Roman"/>
                <a:cs typeface="Times New Roman"/>
              </a:rPr>
              <a:t>..</a:t>
            </a:r>
            <a:r>
              <a:rPr lang="en-US" dirty="0" smtClean="0">
                <a:latin typeface="Times New Roman"/>
                <a:cs typeface="Times New Roman"/>
              </a:rPr>
              <a:t>, </a:t>
            </a:r>
            <a:r>
              <a:rPr lang="en-US" i="1" dirty="0" err="1" smtClean="0">
                <a:latin typeface="Times New Roman"/>
                <a:cs typeface="Times New Roman"/>
              </a:rPr>
              <a:t>t</a:t>
            </a:r>
            <a:r>
              <a:rPr lang="en-US" i="1" baseline="-25000" dirty="0" err="1" smtClean="0">
                <a:latin typeface="Times New Roman"/>
                <a:cs typeface="Times New Roman"/>
              </a:rPr>
              <a:t>n</a:t>
            </a:r>
            <a:r>
              <a:rPr lang="en-US" dirty="0" smtClean="0">
                <a:latin typeface="Times New Roman"/>
                <a:cs typeface="Times New Roman"/>
              </a:rPr>
              <a:t>,</a:t>
            </a:r>
            <a:r>
              <a:rPr lang="en-US" dirty="0">
                <a:latin typeface="Times New Roman"/>
                <a:cs typeface="Times New Roman"/>
              </a:rPr>
              <a:t> </a:t>
            </a:r>
            <a:r>
              <a:rPr lang="en-US" dirty="0" smtClean="0">
                <a:latin typeface="Times New Roman"/>
                <a:cs typeface="Times New Roman"/>
              </a:rPr>
              <a:t>.</a:t>
            </a:r>
            <a:r>
              <a:rPr lang="en-US" dirty="0">
                <a:latin typeface="Times New Roman"/>
                <a:cs typeface="Times New Roman"/>
              </a:rPr>
              <a:t>.</a:t>
            </a:r>
            <a:r>
              <a:rPr lang="en-US" dirty="0" smtClean="0">
                <a:latin typeface="Times New Roman"/>
                <a:cs typeface="Times New Roman"/>
              </a:rPr>
              <a:t>. , </a:t>
            </a:r>
            <a:endParaRPr lang="en-US" dirty="0">
              <a:latin typeface="Times New Roman"/>
              <a:cs typeface="Times New Roman"/>
            </a:endParaRPr>
          </a:p>
          <a:p>
            <a:pPr>
              <a:spcBef>
                <a:spcPts val="600"/>
              </a:spcBef>
            </a:pPr>
            <a:endParaRPr lang="en-US" dirty="0">
              <a:latin typeface="Times New Roman"/>
              <a:cs typeface="Times New Roman"/>
            </a:endParaRPr>
          </a:p>
          <a:p>
            <a:pPr>
              <a:spcBef>
                <a:spcPts val="600"/>
              </a:spcBef>
            </a:pPr>
            <a:r>
              <a:rPr lang="en-US" b="1" dirty="0">
                <a:latin typeface="Times New Roman"/>
                <a:cs typeface="Times New Roman"/>
              </a:rPr>
              <a:t>Finite </a:t>
            </a:r>
            <a:r>
              <a:rPr lang="en-US" b="1" dirty="0" smtClean="0">
                <a:latin typeface="Times New Roman"/>
                <a:cs typeface="Times New Roman"/>
              </a:rPr>
              <a:t>applicability: </a:t>
            </a:r>
            <a:r>
              <a:rPr lang="en-US" dirty="0" smtClean="0">
                <a:latin typeface="Times New Roman"/>
                <a:cs typeface="Times New Roman"/>
              </a:rPr>
              <a:t>An </a:t>
            </a:r>
            <a:r>
              <a:rPr lang="en-US" dirty="0">
                <a:latin typeface="Times New Roman"/>
                <a:cs typeface="Times New Roman"/>
              </a:rPr>
              <a:t>adequacy criterion is finitely applicable if, for all degrees of adequacy less than 1, there always exists a finite set of test cases that achieves the required adequacy degree. </a:t>
            </a:r>
          </a:p>
          <a:p>
            <a:pPr>
              <a:spcBef>
                <a:spcPts val="600"/>
              </a:spcBef>
            </a:pPr>
            <a:endParaRPr lang="en-GB" dirty="0">
              <a:latin typeface="Times New Roman"/>
              <a:cs typeface="Times New Roman"/>
            </a:endParaRPr>
          </a:p>
        </p:txBody>
      </p:sp>
      <p:pic>
        <p:nvPicPr>
          <p:cNvPr id="4" name="Picture 3"/>
          <p:cNvPicPr>
            <a:picLocks noChangeAspect="1"/>
          </p:cNvPicPr>
          <p:nvPr/>
        </p:nvPicPr>
        <p:blipFill>
          <a:blip r:embed="rId3"/>
          <a:stretch>
            <a:fillRect/>
          </a:stretch>
        </p:blipFill>
        <p:spPr>
          <a:xfrm>
            <a:off x="1331640" y="5013176"/>
            <a:ext cx="6174686" cy="504056"/>
          </a:xfrm>
          <a:prstGeom prst="rect">
            <a:avLst/>
          </a:prstGeom>
        </p:spPr>
      </p:pic>
    </p:spTree>
    <p:extLst>
      <p:ext uri="{BB962C8B-B14F-4D97-AF65-F5344CB8AC3E}">
        <p14:creationId xmlns:p14="http://schemas.microsoft.com/office/powerpoint/2010/main" val="467086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59" y="1412776"/>
            <a:ext cx="7992889" cy="648072"/>
          </a:xfrm>
        </p:spPr>
        <p:txBody>
          <a:bodyPr>
            <a:noAutofit/>
          </a:bodyPr>
          <a:lstStyle/>
          <a:p>
            <a:pPr algn="ctr"/>
            <a:r>
              <a:rPr lang="en-GB" sz="4400" dirty="0" smtClean="0"/>
              <a:t>Question</a:t>
            </a:r>
            <a:endParaRPr lang="en-GB" sz="4400" dirty="0"/>
          </a:p>
        </p:txBody>
      </p:sp>
      <p:sp>
        <p:nvSpPr>
          <p:cNvPr id="3" name="Content Placeholder 2"/>
          <p:cNvSpPr>
            <a:spLocks noGrp="1"/>
          </p:cNvSpPr>
          <p:nvPr>
            <p:ph idx="1"/>
          </p:nvPr>
        </p:nvSpPr>
        <p:spPr>
          <a:xfrm>
            <a:off x="611560" y="2276872"/>
            <a:ext cx="7992888" cy="2664296"/>
          </a:xfrm>
        </p:spPr>
        <p:txBody>
          <a:bodyPr/>
          <a:lstStyle/>
          <a:p>
            <a:pPr marL="0" indent="0">
              <a:buNone/>
            </a:pPr>
            <a:r>
              <a:rPr lang="en-GB" sz="3200" dirty="0" smtClean="0"/>
              <a:t>Have the </a:t>
            </a:r>
            <a:r>
              <a:rPr lang="en-GB" sz="3200" i="1" dirty="0" smtClean="0">
                <a:solidFill>
                  <a:srgbClr val="0000FF"/>
                </a:solidFill>
              </a:rPr>
              <a:t>axiom systems</a:t>
            </a:r>
            <a:r>
              <a:rPr lang="en-GB" sz="3200" dirty="0" smtClean="0"/>
              <a:t> of</a:t>
            </a:r>
            <a:r>
              <a:rPr lang="en-GB" sz="3200" dirty="0"/>
              <a:t> test adequacy criteria </a:t>
            </a:r>
            <a:r>
              <a:rPr lang="en-GB" sz="3200" dirty="0" smtClean="0"/>
              <a:t>captured the nature of adequacy criteria as convergence criteria of the inductive inference underlying testing? </a:t>
            </a:r>
          </a:p>
        </p:txBody>
      </p:sp>
    </p:spTree>
    <p:extLst>
      <p:ext uri="{BB962C8B-B14F-4D97-AF65-F5344CB8AC3E}">
        <p14:creationId xmlns:p14="http://schemas.microsoft.com/office/powerpoint/2010/main" val="12667728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23529" y="1412776"/>
            <a:ext cx="8533134" cy="5112567"/>
          </a:xfrm>
        </p:spPr>
        <p:txBody>
          <a:bodyPr/>
          <a:lstStyle/>
          <a:p>
            <a:pPr>
              <a:buFont typeface="Wingdings" charset="2"/>
              <a:buChar char="v"/>
            </a:pPr>
            <a:r>
              <a:rPr lang="en-US" dirty="0">
                <a:solidFill>
                  <a:srgbClr val="36424A"/>
                </a:solidFill>
              </a:rPr>
              <a:t>P</a:t>
            </a:r>
            <a:r>
              <a:rPr lang="en-US" dirty="0" smtClean="0">
                <a:solidFill>
                  <a:srgbClr val="36424A"/>
                </a:solidFill>
              </a:rPr>
              <a:t>ersonal critical review of the research on application of inductive inference/machine learning theories to software testing, especially the adequacy problem</a:t>
            </a:r>
          </a:p>
          <a:p>
            <a:pPr>
              <a:buFont typeface="Wingdings" charset="2"/>
              <a:buChar char="v"/>
            </a:pPr>
            <a:r>
              <a:rPr lang="en-US" dirty="0" smtClean="0">
                <a:solidFill>
                  <a:srgbClr val="36424A"/>
                </a:solidFill>
              </a:rPr>
              <a:t>Pointing out the open problems from a theoretical perspective</a:t>
            </a:r>
          </a:p>
        </p:txBody>
      </p:sp>
      <p:sp>
        <p:nvSpPr>
          <p:cNvPr id="2" name="Title 1"/>
          <p:cNvSpPr>
            <a:spLocks noGrp="1"/>
          </p:cNvSpPr>
          <p:nvPr>
            <p:ph type="ctrTitle"/>
          </p:nvPr>
        </p:nvSpPr>
        <p:spPr/>
        <p:txBody>
          <a:bodyPr>
            <a:normAutofit/>
          </a:bodyPr>
          <a:lstStyle/>
          <a:p>
            <a:pPr algn="ctr"/>
            <a:r>
              <a:rPr lang="en-US" sz="4000" dirty="0" smtClean="0"/>
              <a:t>Abstract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normAutofit/>
          </a:bodyPr>
          <a:lstStyle/>
          <a:p>
            <a:r>
              <a:rPr lang="en-GB" sz="3200" dirty="0" smtClean="0"/>
              <a:t>Analysis of </a:t>
            </a:r>
            <a:r>
              <a:rPr lang="en-GB" sz="3200" dirty="0" err="1" smtClean="0"/>
              <a:t>Weyuker’s</a:t>
            </a:r>
            <a:r>
              <a:rPr lang="en-GB" sz="3200" dirty="0" smtClean="0"/>
              <a:t> Axioms [Zhu, 1996] </a:t>
            </a:r>
            <a:endParaRPr lang="en-GB" sz="3200" dirty="0"/>
          </a:p>
        </p:txBody>
      </p:sp>
      <p:pic>
        <p:nvPicPr>
          <p:cNvPr id="4" name="Content Placeholder 3"/>
          <p:cNvPicPr>
            <a:picLocks noGrp="1" noChangeAspect="1"/>
          </p:cNvPicPr>
          <p:nvPr>
            <p:ph idx="1"/>
          </p:nvPr>
        </p:nvPicPr>
        <p:blipFill rotWithShape="1">
          <a:blip r:embed="rId3"/>
          <a:srcRect t="1366" b="-1371"/>
          <a:stretch/>
        </p:blipFill>
        <p:spPr>
          <a:xfrm>
            <a:off x="323528" y="1052736"/>
            <a:ext cx="8461126" cy="1557615"/>
          </a:xfrm>
          <a:prstGeom prst="rect">
            <a:avLst/>
          </a:prstGeom>
          <a:solidFill>
            <a:srgbClr val="FFFFFF">
              <a:shade val="85000"/>
            </a:srgbClr>
          </a:solidFill>
          <a:ln w="19050" cap="sq" cmpd="sng">
            <a:solidFill>
              <a:srgbClr val="0000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323528" y="3501008"/>
            <a:ext cx="8379931" cy="2016224"/>
          </a:xfrm>
          <a:prstGeom prst="rect">
            <a:avLst/>
          </a:prstGeom>
          <a:solidFill>
            <a:srgbClr val="FFFFFF">
              <a:shade val="85000"/>
            </a:srgbClr>
          </a:solidFill>
          <a:ln w="19050" cap="sq" cmpd="sng">
            <a:solidFill>
              <a:srgbClr val="0000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51520" y="2708920"/>
            <a:ext cx="8496944" cy="646331"/>
          </a:xfrm>
          <a:prstGeom prst="rect">
            <a:avLst/>
          </a:prstGeom>
          <a:noFill/>
        </p:spPr>
        <p:txBody>
          <a:bodyPr wrap="square" rtlCol="0">
            <a:spAutoFit/>
          </a:bodyPr>
          <a:lstStyle/>
          <a:p>
            <a:r>
              <a:rPr lang="en-GB" dirty="0" smtClean="0">
                <a:solidFill>
                  <a:srgbClr val="0000FF"/>
                </a:solidFill>
              </a:rPr>
              <a:t>This is just a re-definition of </a:t>
            </a:r>
            <a:r>
              <a:rPr lang="en-GB" dirty="0" err="1" smtClean="0">
                <a:solidFill>
                  <a:srgbClr val="0000FF"/>
                </a:solidFill>
              </a:rPr>
              <a:t>Weyuker’s</a:t>
            </a:r>
            <a:r>
              <a:rPr lang="en-GB" dirty="0" smtClean="0">
                <a:solidFill>
                  <a:srgbClr val="0000FF"/>
                </a:solidFill>
              </a:rPr>
              <a:t> inference adequacy without referring to the specification, because </a:t>
            </a:r>
            <a:r>
              <a:rPr lang="en-GB" dirty="0" err="1" smtClean="0">
                <a:solidFill>
                  <a:srgbClr val="0000FF"/>
                </a:solidFill>
              </a:rPr>
              <a:t>Weyuker’s</a:t>
            </a:r>
            <a:r>
              <a:rPr lang="en-GB" dirty="0" smtClean="0">
                <a:solidFill>
                  <a:srgbClr val="0000FF"/>
                </a:solidFill>
              </a:rPr>
              <a:t> axioms are for program-based adequacy criteria </a:t>
            </a:r>
            <a:endParaRPr lang="en-GB" dirty="0">
              <a:solidFill>
                <a:srgbClr val="0000FF"/>
              </a:solidFill>
            </a:endParaRPr>
          </a:p>
        </p:txBody>
      </p:sp>
      <p:sp>
        <p:nvSpPr>
          <p:cNvPr id="7" name="TextBox 6"/>
          <p:cNvSpPr txBox="1"/>
          <p:nvPr/>
        </p:nvSpPr>
        <p:spPr>
          <a:xfrm>
            <a:off x="323528" y="5661248"/>
            <a:ext cx="8496944" cy="923330"/>
          </a:xfrm>
          <a:prstGeom prst="rect">
            <a:avLst/>
          </a:prstGeom>
          <a:noFill/>
        </p:spPr>
        <p:txBody>
          <a:bodyPr wrap="square" rtlCol="0">
            <a:spAutoFit/>
          </a:bodyPr>
          <a:lstStyle/>
          <a:p>
            <a:r>
              <a:rPr lang="en-GB" dirty="0" smtClean="0">
                <a:solidFill>
                  <a:srgbClr val="0000FF"/>
                </a:solidFill>
              </a:rPr>
              <a:t>This means the notion of inference adequacy is </a:t>
            </a:r>
            <a:r>
              <a:rPr lang="en-GB" b="1" i="1" dirty="0" smtClean="0">
                <a:solidFill>
                  <a:srgbClr val="0000FF"/>
                </a:solidFill>
              </a:rPr>
              <a:t>consistent</a:t>
            </a:r>
            <a:r>
              <a:rPr lang="en-GB" dirty="0" smtClean="0">
                <a:solidFill>
                  <a:srgbClr val="0000FF"/>
                </a:solidFill>
              </a:rPr>
              <a:t> with the key axioms of test adequacy for certain types of inductive inference /machine learning algorithms</a:t>
            </a:r>
            <a:endParaRPr lang="en-GB" dirty="0">
              <a:solidFill>
                <a:srgbClr val="0000FF"/>
              </a:solidFill>
            </a:endParaRPr>
          </a:p>
        </p:txBody>
      </p:sp>
    </p:spTree>
    <p:extLst>
      <p:ext uri="{BB962C8B-B14F-4D97-AF65-F5344CB8AC3E}">
        <p14:creationId xmlns:p14="http://schemas.microsoft.com/office/powerpoint/2010/main" val="32836347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Learnability </a:t>
            </a:r>
            <a:r>
              <a:rPr lang="en-GB" sz="3600" dirty="0" err="1" smtClean="0"/>
              <a:t>vs</a:t>
            </a:r>
            <a:r>
              <a:rPr lang="en-GB" sz="3600" dirty="0" smtClean="0"/>
              <a:t> Testability</a:t>
            </a:r>
            <a:endParaRPr lang="en-GB" sz="3600" dirty="0"/>
          </a:p>
        </p:txBody>
      </p:sp>
      <p:pic>
        <p:nvPicPr>
          <p:cNvPr id="4" name="Content Placeholder 3"/>
          <p:cNvPicPr>
            <a:picLocks noGrp="1" noChangeAspect="1"/>
          </p:cNvPicPr>
          <p:nvPr>
            <p:ph idx="1"/>
          </p:nvPr>
        </p:nvPicPr>
        <p:blipFill rotWithShape="1">
          <a:blip r:embed="rId3"/>
          <a:srcRect t="-126" b="-826"/>
          <a:stretch/>
        </p:blipFill>
        <p:spPr>
          <a:xfrm>
            <a:off x="395536" y="1052736"/>
            <a:ext cx="8461126" cy="2683891"/>
          </a:xfrm>
          <a:ln>
            <a:solidFill>
              <a:srgbClr val="0000FF"/>
            </a:solidFill>
          </a:ln>
        </p:spPr>
      </p:pic>
      <p:sp>
        <p:nvSpPr>
          <p:cNvPr id="5" name="TextBox 4"/>
          <p:cNvSpPr txBox="1"/>
          <p:nvPr/>
        </p:nvSpPr>
        <p:spPr>
          <a:xfrm>
            <a:off x="395536" y="4077072"/>
            <a:ext cx="8424936" cy="1461939"/>
          </a:xfrm>
          <a:prstGeom prst="rect">
            <a:avLst/>
          </a:prstGeom>
          <a:noFill/>
        </p:spPr>
        <p:txBody>
          <a:bodyPr wrap="square" rtlCol="0">
            <a:spAutoFit/>
          </a:bodyPr>
          <a:lstStyle/>
          <a:p>
            <a:pPr>
              <a:spcBef>
                <a:spcPts val="600"/>
              </a:spcBef>
            </a:pPr>
            <a:r>
              <a:rPr lang="en-GB" sz="2400" dirty="0" smtClean="0">
                <a:solidFill>
                  <a:srgbClr val="0000FF"/>
                </a:solidFill>
              </a:rPr>
              <a:t>Practical implication:</a:t>
            </a:r>
          </a:p>
          <a:p>
            <a:pPr>
              <a:spcBef>
                <a:spcPts val="600"/>
              </a:spcBef>
            </a:pPr>
            <a:r>
              <a:rPr lang="en-GB" sz="2000" dirty="0" smtClean="0">
                <a:solidFill>
                  <a:srgbClr val="0000FF"/>
                </a:solidFill>
              </a:rPr>
              <a:t>We do not need a written specification to test a program is correct with respect to the specification. We only need the specification is learnable and testing as an inductive inference process converges on the test set. </a:t>
            </a:r>
            <a:endParaRPr lang="en-GB" sz="2000" dirty="0">
              <a:solidFill>
                <a:srgbClr val="0000FF"/>
              </a:solidFill>
            </a:endParaRPr>
          </a:p>
        </p:txBody>
      </p:sp>
    </p:spTree>
    <p:extLst>
      <p:ext uri="{BB962C8B-B14F-4D97-AF65-F5344CB8AC3E}">
        <p14:creationId xmlns:p14="http://schemas.microsoft.com/office/powerpoint/2010/main" val="38404219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How to Test </a:t>
            </a:r>
            <a:r>
              <a:rPr lang="en-GB" sz="3200" dirty="0"/>
              <a:t>L</a:t>
            </a:r>
            <a:r>
              <a:rPr lang="en-GB" sz="3200" dirty="0" smtClean="0"/>
              <a:t>ike </a:t>
            </a:r>
            <a:r>
              <a:rPr lang="en-GB" sz="3200" dirty="0"/>
              <a:t>I</a:t>
            </a:r>
            <a:r>
              <a:rPr lang="en-GB" sz="3200" dirty="0" smtClean="0"/>
              <a:t>nductive </a:t>
            </a:r>
            <a:r>
              <a:rPr lang="en-GB" sz="3200" dirty="0"/>
              <a:t>I</a:t>
            </a:r>
            <a:r>
              <a:rPr lang="en-GB" sz="3200" dirty="0" smtClean="0"/>
              <a:t>nference</a:t>
            </a:r>
            <a:endParaRPr lang="en-GB" sz="3200" dirty="0"/>
          </a:p>
        </p:txBody>
      </p:sp>
      <p:pic>
        <p:nvPicPr>
          <p:cNvPr id="4" name="Content Placeholder 3"/>
          <p:cNvPicPr>
            <a:picLocks noGrp="1" noChangeAspect="1"/>
          </p:cNvPicPr>
          <p:nvPr>
            <p:ph idx="1"/>
          </p:nvPr>
        </p:nvPicPr>
        <p:blipFill rotWithShape="1">
          <a:blip r:embed="rId3"/>
          <a:srcRect t="-769" b="-1187"/>
          <a:stretch/>
        </p:blipFill>
        <p:spPr>
          <a:xfrm>
            <a:off x="395536" y="980728"/>
            <a:ext cx="8461126" cy="1617524"/>
          </a:xfrm>
          <a:ln>
            <a:solidFill>
              <a:srgbClr val="0000FF"/>
            </a:solidFill>
          </a:ln>
        </p:spPr>
      </p:pic>
      <p:pic>
        <p:nvPicPr>
          <p:cNvPr id="5" name="Picture 4"/>
          <p:cNvPicPr>
            <a:picLocks noChangeAspect="1"/>
          </p:cNvPicPr>
          <p:nvPr/>
        </p:nvPicPr>
        <p:blipFill>
          <a:blip r:embed="rId4"/>
          <a:stretch>
            <a:fillRect/>
          </a:stretch>
        </p:blipFill>
        <p:spPr>
          <a:xfrm>
            <a:off x="395536" y="4221088"/>
            <a:ext cx="8448939" cy="1584176"/>
          </a:xfrm>
          <a:prstGeom prst="rect">
            <a:avLst/>
          </a:prstGeom>
          <a:ln>
            <a:solidFill>
              <a:srgbClr val="0000FF"/>
            </a:solidFill>
          </a:ln>
        </p:spPr>
      </p:pic>
      <p:sp>
        <p:nvSpPr>
          <p:cNvPr id="6" name="TextBox 5"/>
          <p:cNvSpPr txBox="1"/>
          <p:nvPr/>
        </p:nvSpPr>
        <p:spPr>
          <a:xfrm>
            <a:off x="323528" y="2708920"/>
            <a:ext cx="8424936" cy="1200329"/>
          </a:xfrm>
          <a:prstGeom prst="rect">
            <a:avLst/>
          </a:prstGeom>
          <a:noFill/>
        </p:spPr>
        <p:txBody>
          <a:bodyPr wrap="square" rtlCol="0">
            <a:spAutoFit/>
          </a:bodyPr>
          <a:lstStyle/>
          <a:p>
            <a:r>
              <a:rPr lang="en-GB" dirty="0" smtClean="0">
                <a:solidFill>
                  <a:srgbClr val="0000FF"/>
                </a:solidFill>
              </a:rPr>
              <a:t>If we know both the program and its specifications are learnable, then we do not need to actually learn the program and specification. We only need to test if the program is correct on a test set on which the program and specification can be learned. </a:t>
            </a:r>
            <a:endParaRPr lang="en-GB" dirty="0">
              <a:solidFill>
                <a:srgbClr val="0000FF"/>
              </a:solidFill>
            </a:endParaRPr>
          </a:p>
        </p:txBody>
      </p:sp>
    </p:spTree>
    <p:extLst>
      <p:ext uri="{BB962C8B-B14F-4D97-AF65-F5344CB8AC3E}">
        <p14:creationId xmlns:p14="http://schemas.microsoft.com/office/powerpoint/2010/main" val="13041460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461127" cy="648072"/>
          </a:xfrm>
        </p:spPr>
        <p:txBody>
          <a:bodyPr>
            <a:noAutofit/>
          </a:bodyPr>
          <a:lstStyle/>
          <a:p>
            <a:pPr algn="ctr"/>
            <a:r>
              <a:rPr lang="en-GB" sz="4400" dirty="0" smtClean="0"/>
              <a:t>Questions</a:t>
            </a:r>
            <a:endParaRPr lang="en-GB" sz="4400" dirty="0"/>
          </a:p>
        </p:txBody>
      </p:sp>
      <p:sp>
        <p:nvSpPr>
          <p:cNvPr id="3" name="Content Placeholder 2"/>
          <p:cNvSpPr>
            <a:spLocks noGrp="1"/>
          </p:cNvSpPr>
          <p:nvPr>
            <p:ph idx="1"/>
          </p:nvPr>
        </p:nvSpPr>
        <p:spPr>
          <a:xfrm>
            <a:off x="395536" y="1988840"/>
            <a:ext cx="8461126" cy="3312368"/>
          </a:xfrm>
        </p:spPr>
        <p:txBody>
          <a:bodyPr/>
          <a:lstStyle/>
          <a:p>
            <a:pPr marL="442913" indent="-442913">
              <a:buFont typeface="Wingdings" charset="2"/>
              <a:buChar char="Ø"/>
            </a:pPr>
            <a:r>
              <a:rPr lang="en-GB" sz="3200" dirty="0" smtClean="0"/>
              <a:t>Is the synthesis of programs from test cases </a:t>
            </a:r>
          </a:p>
          <a:p>
            <a:pPr marL="898525" lvl="1" indent="-455613"/>
            <a:r>
              <a:rPr lang="en-GB" sz="2800" dirty="0" smtClean="0">
                <a:solidFill>
                  <a:srgbClr val="0000FF"/>
                </a:solidFill>
              </a:rPr>
              <a:t>theoretically feasible?  </a:t>
            </a:r>
          </a:p>
          <a:p>
            <a:pPr marL="898525" lvl="1" indent="-455613"/>
            <a:r>
              <a:rPr lang="en-GB" sz="2800" dirty="0" smtClean="0"/>
              <a:t>practically cost effective? </a:t>
            </a:r>
          </a:p>
        </p:txBody>
      </p:sp>
    </p:spTree>
    <p:extLst>
      <p:ext uri="{BB962C8B-B14F-4D97-AF65-F5344CB8AC3E}">
        <p14:creationId xmlns:p14="http://schemas.microsoft.com/office/powerpoint/2010/main" val="4874496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Identification in </a:t>
            </a:r>
            <a:r>
              <a:rPr lang="en-GB" sz="3600" dirty="0"/>
              <a:t>T</a:t>
            </a:r>
            <a:r>
              <a:rPr lang="en-GB" sz="3600" dirty="0" smtClean="0"/>
              <a:t>he Limit</a:t>
            </a:r>
            <a:endParaRPr lang="en-GB" sz="3600" dirty="0"/>
          </a:p>
        </p:txBody>
      </p:sp>
      <p:sp>
        <p:nvSpPr>
          <p:cNvPr id="3" name="Content Placeholder 2"/>
          <p:cNvSpPr>
            <a:spLocks noGrp="1"/>
          </p:cNvSpPr>
          <p:nvPr>
            <p:ph idx="1"/>
          </p:nvPr>
        </p:nvSpPr>
        <p:spPr>
          <a:xfrm>
            <a:off x="323528" y="908720"/>
            <a:ext cx="8568952" cy="5544616"/>
          </a:xfrm>
        </p:spPr>
        <p:txBody>
          <a:bodyPr/>
          <a:lstStyle/>
          <a:p>
            <a:pPr>
              <a:spcBef>
                <a:spcPts val="600"/>
              </a:spcBef>
              <a:buFont typeface="Wingdings" charset="2"/>
              <a:buChar char="Ø"/>
            </a:pPr>
            <a:r>
              <a:rPr lang="en-US" b="1" i="1" dirty="0" smtClean="0">
                <a:latin typeface="Times New Roman"/>
                <a:cs typeface="Times New Roman"/>
              </a:rPr>
              <a:t>M </a:t>
            </a:r>
            <a:r>
              <a:rPr lang="en-US" dirty="0" smtClean="0">
                <a:latin typeface="Times New Roman"/>
                <a:cs typeface="Times New Roman"/>
              </a:rPr>
              <a:t>: an </a:t>
            </a:r>
            <a:r>
              <a:rPr lang="en-US" dirty="0">
                <a:latin typeface="Times New Roman"/>
                <a:cs typeface="Times New Roman"/>
              </a:rPr>
              <a:t>inductive inference </a:t>
            </a:r>
            <a:r>
              <a:rPr lang="en-US" dirty="0" smtClean="0">
                <a:latin typeface="Times New Roman"/>
                <a:cs typeface="Times New Roman"/>
              </a:rPr>
              <a:t>device</a:t>
            </a:r>
          </a:p>
          <a:p>
            <a:pPr marL="358775" indent="-358775">
              <a:spcBef>
                <a:spcPts val="600"/>
              </a:spcBef>
              <a:buFont typeface="Wingdings" charset="2"/>
              <a:buChar char="Ø"/>
            </a:pPr>
            <a:r>
              <a:rPr lang="en-US" b="1" i="1" dirty="0" smtClean="0">
                <a:latin typeface="Times New Roman"/>
                <a:cs typeface="Times New Roman"/>
              </a:rPr>
              <a:t>A</a:t>
            </a:r>
            <a:r>
              <a:rPr lang="en-US" dirty="0" smtClean="0">
                <a:latin typeface="Times New Roman"/>
                <a:cs typeface="Times New Roman"/>
              </a:rPr>
              <a:t>=</a:t>
            </a:r>
            <a:r>
              <a:rPr lang="en-US" i="1" dirty="0" smtClean="0">
                <a:latin typeface="Times New Roman"/>
                <a:cs typeface="Times New Roman"/>
              </a:rPr>
              <a:t>a</a:t>
            </a:r>
            <a:r>
              <a:rPr lang="en-US" baseline="-25000" dirty="0" smtClean="0">
                <a:latin typeface="Times New Roman"/>
                <a:cs typeface="Times New Roman"/>
              </a:rPr>
              <a:t>1</a:t>
            </a:r>
            <a:r>
              <a:rPr lang="en-US" dirty="0" smtClean="0">
                <a:latin typeface="Times New Roman"/>
                <a:cs typeface="Times New Roman"/>
              </a:rPr>
              <a:t>, </a:t>
            </a:r>
            <a:r>
              <a:rPr lang="en-US" i="1" dirty="0">
                <a:latin typeface="Times New Roman"/>
                <a:cs typeface="Times New Roman"/>
              </a:rPr>
              <a:t>a</a:t>
            </a:r>
            <a:r>
              <a:rPr lang="en-US" baseline="-25000" dirty="0">
                <a:latin typeface="Times New Roman"/>
                <a:cs typeface="Times New Roman"/>
              </a:rPr>
              <a:t>2</a:t>
            </a:r>
            <a:r>
              <a:rPr lang="en-US" i="1" dirty="0">
                <a:latin typeface="Times New Roman"/>
                <a:cs typeface="Times New Roman"/>
              </a:rPr>
              <a:t>,.</a:t>
            </a:r>
            <a:r>
              <a:rPr lang="en-US" dirty="0">
                <a:latin typeface="Times New Roman"/>
                <a:cs typeface="Times New Roman"/>
              </a:rPr>
              <a:t>.,</a:t>
            </a:r>
            <a:r>
              <a:rPr lang="en-US" i="1" dirty="0">
                <a:latin typeface="Times New Roman"/>
                <a:cs typeface="Times New Roman"/>
              </a:rPr>
              <a:t>a</a:t>
            </a:r>
            <a:r>
              <a:rPr lang="en-US" i="1" baseline="-25000" dirty="0">
                <a:latin typeface="Times New Roman"/>
                <a:cs typeface="Times New Roman"/>
              </a:rPr>
              <a:t>n</a:t>
            </a:r>
            <a:r>
              <a:rPr lang="en-US" i="1" dirty="0">
                <a:latin typeface="Times New Roman"/>
                <a:cs typeface="Times New Roman"/>
              </a:rPr>
              <a:t>,</a:t>
            </a:r>
            <a:r>
              <a:rPr lang="en-US" dirty="0">
                <a:latin typeface="Times New Roman"/>
                <a:cs typeface="Times New Roman"/>
              </a:rPr>
              <a:t>... :</a:t>
            </a:r>
            <a:r>
              <a:rPr lang="en-US" dirty="0" smtClean="0">
                <a:latin typeface="Times New Roman"/>
                <a:cs typeface="Times New Roman"/>
              </a:rPr>
              <a:t> </a:t>
            </a:r>
            <a:r>
              <a:rPr lang="en-US" dirty="0">
                <a:latin typeface="Times New Roman"/>
                <a:cs typeface="Times New Roman"/>
              </a:rPr>
              <a:t>an infinite sequence of instances of a given </a:t>
            </a:r>
            <a:r>
              <a:rPr lang="en-US" dirty="0" smtClean="0">
                <a:latin typeface="Times New Roman"/>
                <a:cs typeface="Times New Roman"/>
              </a:rPr>
              <a:t>rule </a:t>
            </a:r>
            <a:r>
              <a:rPr lang="en-US" i="1" dirty="0" smtClean="0">
                <a:latin typeface="Times New Roman"/>
                <a:cs typeface="Times New Roman"/>
              </a:rPr>
              <a:t>f</a:t>
            </a:r>
            <a:endParaRPr lang="en-US" b="1" i="1" dirty="0" smtClean="0">
              <a:latin typeface="Times New Roman"/>
              <a:cs typeface="Times New Roman"/>
            </a:endParaRPr>
          </a:p>
          <a:p>
            <a:pPr marL="358775" indent="-358775">
              <a:spcBef>
                <a:spcPts val="600"/>
              </a:spcBef>
              <a:buFont typeface="Wingdings" charset="2"/>
              <a:buChar char="Ø"/>
            </a:pPr>
            <a:r>
              <a:rPr lang="en-US" i="1" dirty="0" err="1" smtClean="0">
                <a:latin typeface="Times New Roman"/>
                <a:cs typeface="Times New Roman"/>
              </a:rPr>
              <a:t>f</a:t>
            </a:r>
            <a:r>
              <a:rPr lang="en-US" i="1" baseline="-25000" dirty="0" err="1" smtClean="0">
                <a:latin typeface="Times New Roman"/>
                <a:cs typeface="Times New Roman"/>
              </a:rPr>
              <a:t>n</a:t>
            </a:r>
            <a:r>
              <a:rPr lang="en-US" b="1" i="1" dirty="0">
                <a:latin typeface="Times New Roman"/>
                <a:cs typeface="Times New Roman"/>
              </a:rPr>
              <a:t>=M</a:t>
            </a:r>
            <a:r>
              <a:rPr lang="en-US" dirty="0">
                <a:latin typeface="Times New Roman"/>
                <a:cs typeface="Times New Roman"/>
              </a:rPr>
              <a:t>(</a:t>
            </a:r>
            <a:r>
              <a:rPr lang="en-US" dirty="0" smtClean="0">
                <a:latin typeface="Times New Roman"/>
                <a:cs typeface="Times New Roman"/>
              </a:rPr>
              <a:t>{</a:t>
            </a:r>
            <a:r>
              <a:rPr lang="en-US" i="1" dirty="0">
                <a:latin typeface="Times New Roman"/>
                <a:cs typeface="Times New Roman"/>
              </a:rPr>
              <a:t>a</a:t>
            </a:r>
            <a:r>
              <a:rPr lang="en-US" baseline="-25000" dirty="0">
                <a:latin typeface="Times New Roman"/>
                <a:cs typeface="Times New Roman"/>
              </a:rPr>
              <a:t>1</a:t>
            </a:r>
            <a:r>
              <a:rPr lang="en-US" dirty="0">
                <a:latin typeface="Times New Roman"/>
                <a:cs typeface="Times New Roman"/>
              </a:rPr>
              <a:t>, </a:t>
            </a:r>
            <a:r>
              <a:rPr lang="en-US" i="1" dirty="0">
                <a:latin typeface="Times New Roman"/>
                <a:cs typeface="Times New Roman"/>
              </a:rPr>
              <a:t>a</a:t>
            </a:r>
            <a:r>
              <a:rPr lang="en-US" baseline="-25000" dirty="0">
                <a:latin typeface="Times New Roman"/>
                <a:cs typeface="Times New Roman"/>
              </a:rPr>
              <a:t>2</a:t>
            </a:r>
            <a:r>
              <a:rPr lang="en-US" i="1" dirty="0">
                <a:latin typeface="Times New Roman"/>
                <a:cs typeface="Times New Roman"/>
              </a:rPr>
              <a:t>,.</a:t>
            </a:r>
            <a:r>
              <a:rPr lang="en-US" dirty="0">
                <a:latin typeface="Times New Roman"/>
                <a:cs typeface="Times New Roman"/>
              </a:rPr>
              <a:t>.,</a:t>
            </a:r>
            <a:r>
              <a:rPr lang="en-US" i="1" dirty="0" smtClean="0">
                <a:latin typeface="Times New Roman"/>
                <a:cs typeface="Times New Roman"/>
              </a:rPr>
              <a:t>a</a:t>
            </a:r>
            <a:r>
              <a:rPr lang="en-US" i="1" baseline="-25000" dirty="0">
                <a:latin typeface="Times New Roman"/>
                <a:cs typeface="Times New Roman"/>
              </a:rPr>
              <a:t>n</a:t>
            </a:r>
            <a:r>
              <a:rPr lang="en-US" dirty="0" smtClean="0">
                <a:latin typeface="Times New Roman"/>
                <a:cs typeface="Times New Roman"/>
              </a:rPr>
              <a:t>})</a:t>
            </a:r>
          </a:p>
          <a:p>
            <a:pPr marL="0" indent="0">
              <a:spcBef>
                <a:spcPts val="600"/>
              </a:spcBef>
              <a:buNone/>
            </a:pPr>
            <a:r>
              <a:rPr lang="en-US" dirty="0" smtClean="0">
                <a:latin typeface="Times New Roman"/>
                <a:cs typeface="Times New Roman"/>
              </a:rPr>
              <a:t>If </a:t>
            </a:r>
            <a:r>
              <a:rPr lang="en-US" dirty="0">
                <a:latin typeface="Times New Roman"/>
                <a:cs typeface="Times New Roman"/>
              </a:rPr>
              <a:t>there is a natural number </a:t>
            </a:r>
            <a:r>
              <a:rPr lang="en-US" i="1" dirty="0">
                <a:latin typeface="Times New Roman"/>
                <a:cs typeface="Times New Roman"/>
              </a:rPr>
              <a:t>K</a:t>
            </a:r>
            <a:r>
              <a:rPr lang="en-US" b="1" i="1" dirty="0">
                <a:latin typeface="Times New Roman"/>
                <a:cs typeface="Times New Roman"/>
              </a:rPr>
              <a:t> </a:t>
            </a:r>
            <a:r>
              <a:rPr lang="en-US" dirty="0">
                <a:latin typeface="Times New Roman"/>
                <a:cs typeface="Times New Roman"/>
              </a:rPr>
              <a:t>such that for all </a:t>
            </a:r>
            <a:r>
              <a:rPr lang="en-US" i="1" dirty="0">
                <a:latin typeface="Times New Roman"/>
                <a:cs typeface="Times New Roman"/>
              </a:rPr>
              <a:t>n, m </a:t>
            </a:r>
            <a:r>
              <a:rPr lang="en-US" i="1" dirty="0" smtClean="0">
                <a:latin typeface="Times New Roman"/>
                <a:cs typeface="Times New Roman"/>
              </a:rPr>
              <a:t>&gt;= </a:t>
            </a:r>
            <a:r>
              <a:rPr lang="en-US" i="1" dirty="0">
                <a:latin typeface="Times New Roman"/>
                <a:cs typeface="Times New Roman"/>
              </a:rPr>
              <a:t>K</a:t>
            </a:r>
            <a:r>
              <a:rPr lang="en-US" b="1" i="1" dirty="0" smtClean="0">
                <a:latin typeface="Times New Roman"/>
                <a:cs typeface="Times New Roman"/>
              </a:rPr>
              <a:t>, </a:t>
            </a:r>
            <a:r>
              <a:rPr lang="en-US" i="1" dirty="0" err="1" smtClean="0">
                <a:latin typeface="Times New Roman"/>
                <a:cs typeface="Times New Roman"/>
              </a:rPr>
              <a:t>f</a:t>
            </a:r>
            <a:r>
              <a:rPr lang="en-US" i="1" baseline="-25000" dirty="0" err="1">
                <a:latin typeface="Times New Roman"/>
                <a:cs typeface="Times New Roman"/>
              </a:rPr>
              <a:t>m</a:t>
            </a:r>
            <a:r>
              <a:rPr lang="en-US" i="1" dirty="0" smtClean="0">
                <a:latin typeface="Times New Roman"/>
                <a:cs typeface="Times New Roman"/>
              </a:rPr>
              <a:t> </a:t>
            </a:r>
            <a:r>
              <a:rPr lang="en-US" i="1" dirty="0">
                <a:latin typeface="Times New Roman"/>
                <a:cs typeface="Times New Roman"/>
              </a:rPr>
              <a:t>=</a:t>
            </a:r>
            <a:r>
              <a:rPr lang="en-US" i="1" dirty="0" err="1">
                <a:latin typeface="Times New Roman"/>
                <a:cs typeface="Times New Roman"/>
              </a:rPr>
              <a:t>f</a:t>
            </a:r>
            <a:r>
              <a:rPr lang="en-US" i="1" baseline="-25000" dirty="0" err="1">
                <a:latin typeface="Times New Roman"/>
                <a:cs typeface="Times New Roman"/>
              </a:rPr>
              <a:t>n</a:t>
            </a:r>
            <a:r>
              <a:rPr lang="en-US" dirty="0">
                <a:latin typeface="Times New Roman"/>
                <a:cs typeface="Times New Roman"/>
              </a:rPr>
              <a:t>, </a:t>
            </a:r>
            <a:r>
              <a:rPr lang="en-US" dirty="0" smtClean="0">
                <a:latin typeface="Times New Roman"/>
                <a:cs typeface="Times New Roman"/>
              </a:rPr>
              <a:t>then</a:t>
            </a:r>
          </a:p>
          <a:p>
            <a:pPr marL="611188" lvl="1" indent="-342900">
              <a:spcBef>
                <a:spcPts val="600"/>
              </a:spcBef>
            </a:pPr>
            <a:r>
              <a:rPr lang="en-US" sz="2400" b="1" i="1" dirty="0" smtClean="0">
                <a:latin typeface="Times New Roman"/>
                <a:cs typeface="Times New Roman"/>
              </a:rPr>
              <a:t>M </a:t>
            </a:r>
            <a:r>
              <a:rPr lang="en-US" sz="2400" dirty="0">
                <a:latin typeface="Times New Roman"/>
                <a:cs typeface="Times New Roman"/>
              </a:rPr>
              <a:t>converges to </a:t>
            </a:r>
            <a:r>
              <a:rPr lang="en-US" sz="2400" i="1" dirty="0" err="1" smtClean="0">
                <a:latin typeface="Times New Roman"/>
                <a:cs typeface="Times New Roman"/>
              </a:rPr>
              <a:t>f</a:t>
            </a:r>
            <a:r>
              <a:rPr lang="en-US" sz="2400" i="1" baseline="-25000" dirty="0" err="1" smtClean="0">
                <a:latin typeface="Times New Roman"/>
                <a:cs typeface="Times New Roman"/>
              </a:rPr>
              <a:t>K</a:t>
            </a:r>
            <a:r>
              <a:rPr lang="en-US" sz="2400" b="1" i="1" dirty="0" smtClean="0">
                <a:latin typeface="Times New Roman"/>
                <a:cs typeface="Times New Roman"/>
              </a:rPr>
              <a:t> </a:t>
            </a:r>
            <a:r>
              <a:rPr lang="en-US" sz="2400" dirty="0">
                <a:latin typeface="Times New Roman"/>
                <a:cs typeface="Times New Roman"/>
              </a:rPr>
              <a:t>on </a:t>
            </a:r>
            <a:r>
              <a:rPr lang="en-US" sz="2400" b="1" i="1" dirty="0" smtClean="0">
                <a:latin typeface="Times New Roman"/>
                <a:cs typeface="Times New Roman"/>
              </a:rPr>
              <a:t>a</a:t>
            </a:r>
            <a:r>
              <a:rPr lang="en-US" sz="2400" dirty="0" smtClean="0">
                <a:latin typeface="Times New Roman"/>
                <a:cs typeface="Times New Roman"/>
              </a:rPr>
              <a:t>, and </a:t>
            </a:r>
          </a:p>
          <a:p>
            <a:pPr marL="611188" lvl="1" indent="-342900">
              <a:spcBef>
                <a:spcPts val="600"/>
              </a:spcBef>
            </a:pPr>
            <a:r>
              <a:rPr lang="en-US" sz="2400" b="1" i="1" dirty="0" smtClean="0">
                <a:latin typeface="Times New Roman"/>
                <a:cs typeface="Times New Roman"/>
              </a:rPr>
              <a:t>M </a:t>
            </a:r>
            <a:r>
              <a:rPr lang="en-US" sz="2400" dirty="0" err="1">
                <a:latin typeface="Times New Roman"/>
                <a:cs typeface="Times New Roman"/>
              </a:rPr>
              <a:t>behaviourally</a:t>
            </a:r>
            <a:r>
              <a:rPr lang="en-US" sz="2400" dirty="0">
                <a:latin typeface="Times New Roman"/>
                <a:cs typeface="Times New Roman"/>
              </a:rPr>
              <a:t> </a:t>
            </a:r>
            <a:r>
              <a:rPr lang="en-US" sz="2400" dirty="0" smtClean="0">
                <a:latin typeface="Times New Roman"/>
                <a:cs typeface="Times New Roman"/>
              </a:rPr>
              <a:t>identifies </a:t>
            </a:r>
            <a:r>
              <a:rPr lang="en-US" sz="2400" i="1" dirty="0">
                <a:latin typeface="Times New Roman"/>
                <a:cs typeface="Times New Roman"/>
              </a:rPr>
              <a:t>f</a:t>
            </a:r>
            <a:r>
              <a:rPr lang="en-US" sz="2400" dirty="0">
                <a:latin typeface="Times New Roman"/>
                <a:cs typeface="Times New Roman"/>
              </a:rPr>
              <a:t> correctly in the limit, or simply, </a:t>
            </a:r>
            <a:r>
              <a:rPr lang="en-US" sz="2400" i="1" dirty="0">
                <a:latin typeface="Times New Roman"/>
                <a:cs typeface="Times New Roman"/>
              </a:rPr>
              <a:t>f</a:t>
            </a:r>
            <a:r>
              <a:rPr lang="en-US" sz="2400" dirty="0">
                <a:latin typeface="Times New Roman"/>
                <a:cs typeface="Times New Roman"/>
              </a:rPr>
              <a:t> is </a:t>
            </a:r>
            <a:r>
              <a:rPr lang="en-US" sz="2400" dirty="0" err="1">
                <a:latin typeface="Times New Roman"/>
                <a:cs typeface="Times New Roman"/>
              </a:rPr>
              <a:t>behaviourally</a:t>
            </a:r>
            <a:r>
              <a:rPr lang="en-US" sz="2400" dirty="0">
                <a:latin typeface="Times New Roman"/>
                <a:cs typeface="Times New Roman"/>
              </a:rPr>
              <a:t> learnable by </a:t>
            </a:r>
            <a:r>
              <a:rPr lang="en-US" sz="2400" b="1" i="1" dirty="0" smtClean="0">
                <a:latin typeface="Times New Roman"/>
                <a:cs typeface="Times New Roman"/>
              </a:rPr>
              <a:t>M</a:t>
            </a:r>
            <a:r>
              <a:rPr lang="en-US" sz="2400" i="1" dirty="0" smtClean="0">
                <a:latin typeface="Times New Roman"/>
                <a:cs typeface="Times New Roman"/>
              </a:rPr>
              <a:t> </a:t>
            </a:r>
          </a:p>
          <a:p>
            <a:pPr marL="0" indent="0">
              <a:spcBef>
                <a:spcPts val="600"/>
              </a:spcBef>
              <a:buNone/>
            </a:pPr>
            <a:r>
              <a:rPr lang="en-US" dirty="0" smtClean="0">
                <a:latin typeface="Times New Roman"/>
                <a:cs typeface="Times New Roman"/>
              </a:rPr>
              <a:t>If </a:t>
            </a:r>
            <a:r>
              <a:rPr lang="en-US" i="1" dirty="0" err="1" smtClean="0">
                <a:latin typeface="Times New Roman"/>
                <a:cs typeface="Times New Roman"/>
              </a:rPr>
              <a:t>f</a:t>
            </a:r>
            <a:r>
              <a:rPr lang="en-US" i="1" baseline="-25000" dirty="0" err="1" smtClean="0">
                <a:latin typeface="Times New Roman"/>
                <a:cs typeface="Times New Roman"/>
              </a:rPr>
              <a:t>K</a:t>
            </a:r>
            <a:r>
              <a:rPr lang="en-US" b="1" i="1" dirty="0" smtClean="0">
                <a:latin typeface="Times New Roman"/>
                <a:cs typeface="Times New Roman"/>
              </a:rPr>
              <a:t> </a:t>
            </a:r>
            <a:r>
              <a:rPr lang="en-US" i="1" dirty="0" smtClean="0">
                <a:latin typeface="Times New Roman"/>
                <a:cs typeface="Times New Roman"/>
              </a:rPr>
              <a:t>= </a:t>
            </a:r>
            <a:r>
              <a:rPr lang="en-US" i="1" dirty="0">
                <a:latin typeface="Times New Roman"/>
                <a:cs typeface="Times New Roman"/>
              </a:rPr>
              <a:t>f</a:t>
            </a:r>
            <a:r>
              <a:rPr lang="en-US" dirty="0" smtClean="0">
                <a:latin typeface="Times New Roman"/>
                <a:cs typeface="Times New Roman"/>
              </a:rPr>
              <a:t>,</a:t>
            </a:r>
            <a:r>
              <a:rPr lang="en-US" b="1" i="1" dirty="0" smtClean="0">
                <a:latin typeface="Times New Roman"/>
                <a:cs typeface="Times New Roman"/>
              </a:rPr>
              <a:t> </a:t>
            </a:r>
            <a:r>
              <a:rPr lang="en-US" dirty="0" smtClean="0">
                <a:latin typeface="Times New Roman"/>
                <a:cs typeface="Times New Roman"/>
              </a:rPr>
              <a:t>then </a:t>
            </a:r>
          </a:p>
          <a:p>
            <a:pPr marL="611188" lvl="1" indent="-342900">
              <a:spcBef>
                <a:spcPts val="600"/>
              </a:spcBef>
            </a:pPr>
            <a:r>
              <a:rPr lang="en-US" sz="2400" b="1" i="1" dirty="0" smtClean="0">
                <a:latin typeface="Times New Roman"/>
                <a:cs typeface="Times New Roman"/>
              </a:rPr>
              <a:t>M </a:t>
            </a:r>
            <a:r>
              <a:rPr lang="en-US" sz="2400" dirty="0">
                <a:latin typeface="Times New Roman"/>
                <a:cs typeface="Times New Roman"/>
              </a:rPr>
              <a:t>explanatorily </a:t>
            </a:r>
            <a:r>
              <a:rPr lang="en-US" sz="2400" dirty="0" smtClean="0">
                <a:latin typeface="Times New Roman"/>
                <a:cs typeface="Times New Roman"/>
              </a:rPr>
              <a:t>identifies </a:t>
            </a:r>
            <a:r>
              <a:rPr lang="en-US" sz="2400" dirty="0">
                <a:latin typeface="Times New Roman"/>
                <a:cs typeface="Times New Roman"/>
              </a:rPr>
              <a:t>f correctly in the </a:t>
            </a:r>
            <a:r>
              <a:rPr lang="en-US" sz="2400" dirty="0" smtClean="0">
                <a:latin typeface="Times New Roman"/>
                <a:cs typeface="Times New Roman"/>
              </a:rPr>
              <a:t>limit </a:t>
            </a:r>
          </a:p>
          <a:p>
            <a:pPr marL="0" indent="0">
              <a:spcBef>
                <a:spcPts val="600"/>
              </a:spcBef>
              <a:buNone/>
            </a:pPr>
            <a:r>
              <a:rPr lang="en-US" dirty="0" smtClean="0">
                <a:latin typeface="Times New Roman"/>
                <a:cs typeface="Times New Roman"/>
              </a:rPr>
              <a:t>Let </a:t>
            </a:r>
            <a:r>
              <a:rPr lang="en-US" i="1" dirty="0" smtClean="0">
                <a:latin typeface="Times New Roman"/>
                <a:cs typeface="Times New Roman"/>
              </a:rPr>
              <a:t>P</a:t>
            </a:r>
            <a:r>
              <a:rPr lang="en-US" dirty="0" smtClean="0">
                <a:latin typeface="Times New Roman"/>
                <a:cs typeface="Times New Roman"/>
              </a:rPr>
              <a:t> be a set of rules. </a:t>
            </a:r>
            <a:r>
              <a:rPr lang="en-US" dirty="0">
                <a:latin typeface="Times New Roman"/>
                <a:cs typeface="Times New Roman"/>
              </a:rPr>
              <a:t>I</a:t>
            </a:r>
            <a:r>
              <a:rPr lang="en-US" dirty="0" smtClean="0">
                <a:latin typeface="Times New Roman"/>
                <a:cs typeface="Times New Roman"/>
              </a:rPr>
              <a:t>f </a:t>
            </a:r>
            <a:r>
              <a:rPr lang="en-US" dirty="0">
                <a:latin typeface="Times New Roman"/>
                <a:cs typeface="Times New Roman"/>
              </a:rPr>
              <a:t>for all </a:t>
            </a:r>
            <a:r>
              <a:rPr lang="en-US" i="1" dirty="0">
                <a:latin typeface="Times New Roman"/>
                <a:cs typeface="Times New Roman"/>
              </a:rPr>
              <a:t>f in P</a:t>
            </a:r>
            <a:r>
              <a:rPr lang="en-US" dirty="0">
                <a:latin typeface="Times New Roman"/>
                <a:cs typeface="Times New Roman"/>
              </a:rPr>
              <a:t>, </a:t>
            </a:r>
            <a:r>
              <a:rPr lang="en-US" i="1" dirty="0">
                <a:latin typeface="Times New Roman"/>
                <a:cs typeface="Times New Roman"/>
              </a:rPr>
              <a:t>f</a:t>
            </a:r>
            <a:r>
              <a:rPr lang="en-US" b="1" i="1" dirty="0">
                <a:latin typeface="Times New Roman"/>
                <a:cs typeface="Times New Roman"/>
              </a:rPr>
              <a:t> </a:t>
            </a:r>
            <a:r>
              <a:rPr lang="en-US" dirty="0">
                <a:latin typeface="Times New Roman"/>
                <a:cs typeface="Times New Roman"/>
              </a:rPr>
              <a:t>is </a:t>
            </a:r>
            <a:r>
              <a:rPr lang="en-US" dirty="0" err="1">
                <a:latin typeface="Times New Roman"/>
                <a:cs typeface="Times New Roman"/>
              </a:rPr>
              <a:t>behaviourally</a:t>
            </a:r>
            <a:r>
              <a:rPr lang="en-US" dirty="0">
                <a:latin typeface="Times New Roman"/>
                <a:cs typeface="Times New Roman"/>
              </a:rPr>
              <a:t> (or explanatorily) learnable by </a:t>
            </a:r>
            <a:r>
              <a:rPr lang="en-US" b="1" i="1" dirty="0" smtClean="0">
                <a:latin typeface="Times New Roman"/>
                <a:cs typeface="Times New Roman"/>
              </a:rPr>
              <a:t>M</a:t>
            </a:r>
            <a:r>
              <a:rPr lang="en-US" dirty="0" smtClean="0">
                <a:latin typeface="Times New Roman"/>
                <a:cs typeface="Times New Roman"/>
              </a:rPr>
              <a:t>, then </a:t>
            </a:r>
          </a:p>
          <a:p>
            <a:pPr marL="611188" lvl="1" indent="-342900">
              <a:spcBef>
                <a:spcPts val="600"/>
              </a:spcBef>
            </a:pPr>
            <a:r>
              <a:rPr lang="en-US" sz="2400" i="1" dirty="0" smtClean="0">
                <a:latin typeface="Times New Roman"/>
                <a:cs typeface="Times New Roman"/>
              </a:rPr>
              <a:t>P</a:t>
            </a:r>
            <a:r>
              <a:rPr lang="en-US" sz="2400" dirty="0" smtClean="0">
                <a:latin typeface="Times New Roman"/>
                <a:cs typeface="Times New Roman"/>
              </a:rPr>
              <a:t> </a:t>
            </a:r>
            <a:r>
              <a:rPr lang="en-US" sz="2400" dirty="0">
                <a:latin typeface="Times New Roman"/>
                <a:cs typeface="Times New Roman"/>
              </a:rPr>
              <a:t>is said to be </a:t>
            </a:r>
            <a:r>
              <a:rPr lang="en-US" sz="2400" b="1" i="1" dirty="0" err="1">
                <a:latin typeface="Times New Roman"/>
                <a:cs typeface="Times New Roman"/>
              </a:rPr>
              <a:t>behaviourally</a:t>
            </a:r>
            <a:r>
              <a:rPr lang="en-US" sz="2400" b="1" i="1" dirty="0">
                <a:latin typeface="Times New Roman"/>
                <a:cs typeface="Times New Roman"/>
              </a:rPr>
              <a:t> </a:t>
            </a:r>
            <a:r>
              <a:rPr lang="en-US" sz="2400" dirty="0">
                <a:latin typeface="Times New Roman"/>
                <a:cs typeface="Times New Roman"/>
              </a:rPr>
              <a:t>(or </a:t>
            </a:r>
            <a:r>
              <a:rPr lang="en-US" sz="2400" b="1" i="1" dirty="0">
                <a:latin typeface="Times New Roman"/>
                <a:cs typeface="Times New Roman"/>
              </a:rPr>
              <a:t>explanatorily) learnable </a:t>
            </a:r>
            <a:r>
              <a:rPr lang="en-US" sz="2400" dirty="0">
                <a:latin typeface="Times New Roman"/>
                <a:cs typeface="Times New Roman"/>
              </a:rPr>
              <a:t>by </a:t>
            </a:r>
            <a:r>
              <a:rPr lang="en-US" sz="2400" b="1" i="1" dirty="0" smtClean="0">
                <a:latin typeface="Times New Roman"/>
                <a:cs typeface="Times New Roman"/>
              </a:rPr>
              <a:t>M </a:t>
            </a:r>
            <a:endParaRPr lang="en-GB" sz="2400" dirty="0">
              <a:latin typeface="Times New Roman"/>
              <a:cs typeface="Times New Roman"/>
            </a:endParaRPr>
          </a:p>
        </p:txBody>
      </p:sp>
    </p:spTree>
    <p:extLst>
      <p:ext uri="{BB962C8B-B14F-4D97-AF65-F5344CB8AC3E}">
        <p14:creationId xmlns:p14="http://schemas.microsoft.com/office/powerpoint/2010/main" val="22682050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3600" dirty="0" err="1" smtClean="0"/>
              <a:t>What</a:t>
            </a:r>
            <a:r>
              <a:rPr lang="fi-FI" sz="3600" dirty="0" smtClean="0"/>
              <a:t> is </a:t>
            </a:r>
            <a:r>
              <a:rPr lang="fi-FI" sz="3600" dirty="0" err="1" smtClean="0"/>
              <a:t>learnable</a:t>
            </a:r>
            <a:r>
              <a:rPr lang="fi-FI" sz="3600" dirty="0" smtClean="0"/>
              <a:t>? </a:t>
            </a:r>
            <a:endParaRPr lang="en-GB" sz="3600" dirty="0"/>
          </a:p>
        </p:txBody>
      </p:sp>
      <p:sp>
        <p:nvSpPr>
          <p:cNvPr id="3" name="Content Placeholder 2"/>
          <p:cNvSpPr>
            <a:spLocks noGrp="1"/>
          </p:cNvSpPr>
          <p:nvPr>
            <p:ph idx="1"/>
          </p:nvPr>
        </p:nvSpPr>
        <p:spPr/>
        <p:txBody>
          <a:bodyPr/>
          <a:lstStyle/>
          <a:p>
            <a:pPr>
              <a:spcBef>
                <a:spcPts val="0"/>
              </a:spcBef>
            </a:pPr>
            <a:r>
              <a:rPr lang="en-GB" sz="2800" dirty="0" smtClean="0"/>
              <a:t>Learnable (in EX): </a:t>
            </a:r>
          </a:p>
          <a:p>
            <a:pPr lvl="1">
              <a:spcBef>
                <a:spcPts val="0"/>
              </a:spcBef>
            </a:pPr>
            <a:r>
              <a:rPr lang="en-GB" sz="2400" dirty="0" smtClean="0"/>
              <a:t>One variable polynomial functions </a:t>
            </a:r>
          </a:p>
          <a:p>
            <a:pPr>
              <a:spcBef>
                <a:spcPts val="0"/>
              </a:spcBef>
            </a:pPr>
            <a:r>
              <a:rPr lang="en-GB" sz="2800" dirty="0" smtClean="0"/>
              <a:t>Not learnable in BC: </a:t>
            </a:r>
          </a:p>
          <a:p>
            <a:pPr lvl="1">
              <a:spcBef>
                <a:spcPts val="0"/>
              </a:spcBef>
            </a:pPr>
            <a:r>
              <a:rPr lang="en-GB" sz="2400" dirty="0" smtClean="0"/>
              <a:t>Total computable functions (but learnable in BC*) </a:t>
            </a:r>
          </a:p>
          <a:p>
            <a:pPr>
              <a:spcBef>
                <a:spcPts val="0"/>
              </a:spcBef>
            </a:pPr>
            <a:r>
              <a:rPr lang="en-US" sz="2800" dirty="0" smtClean="0"/>
              <a:t>Not learnable in polynomial time: (</a:t>
            </a:r>
            <a:r>
              <a:rPr lang="en-US" sz="2800" dirty="0" err="1" smtClean="0"/>
              <a:t>Angluin</a:t>
            </a:r>
            <a:r>
              <a:rPr lang="en-US" sz="2800" dirty="0" smtClean="0"/>
              <a:t> 1990) </a:t>
            </a:r>
          </a:p>
          <a:p>
            <a:pPr marL="622300" lvl="1" indent="-358775">
              <a:spcBef>
                <a:spcPts val="0"/>
              </a:spcBef>
            </a:pPr>
            <a:r>
              <a:rPr lang="en-US" sz="2400" dirty="0" smtClean="0"/>
              <a:t>Boolean formulae in disjunctive </a:t>
            </a:r>
            <a:r>
              <a:rPr lang="en-US" sz="2400" dirty="0"/>
              <a:t>(</a:t>
            </a:r>
            <a:r>
              <a:rPr lang="en-US" sz="2400" dirty="0" smtClean="0"/>
              <a:t>conjunctive) normal forms</a:t>
            </a:r>
          </a:p>
          <a:p>
            <a:pPr lvl="1">
              <a:spcBef>
                <a:spcPts val="0"/>
              </a:spcBef>
            </a:pPr>
            <a:r>
              <a:rPr lang="en-US" sz="2400" dirty="0" smtClean="0"/>
              <a:t> regular languages</a:t>
            </a:r>
          </a:p>
          <a:p>
            <a:pPr lvl="1">
              <a:spcBef>
                <a:spcPts val="0"/>
              </a:spcBef>
            </a:pPr>
            <a:r>
              <a:rPr lang="en-US" sz="2400" dirty="0" smtClean="0"/>
              <a:t> context-free languages </a:t>
            </a:r>
          </a:p>
          <a:p>
            <a:pPr>
              <a:spcBef>
                <a:spcPts val="0"/>
              </a:spcBef>
            </a:pPr>
            <a:r>
              <a:rPr lang="en-US" sz="2800" dirty="0" smtClean="0"/>
              <a:t>Case and Smith 1978, 1983,</a:t>
            </a:r>
          </a:p>
          <a:p>
            <a:pPr marL="0" indent="0">
              <a:spcBef>
                <a:spcPts val="0"/>
              </a:spcBef>
              <a:buNone/>
            </a:pPr>
            <a:endParaRPr lang="en-US" sz="2800" dirty="0" smtClean="0"/>
          </a:p>
        </p:txBody>
      </p:sp>
      <p:pic>
        <p:nvPicPr>
          <p:cNvPr id="4" name="Picture 3"/>
          <p:cNvPicPr>
            <a:picLocks noChangeAspect="1"/>
          </p:cNvPicPr>
          <p:nvPr/>
        </p:nvPicPr>
        <p:blipFill>
          <a:blip r:embed="rId3"/>
          <a:stretch>
            <a:fillRect/>
          </a:stretch>
        </p:blipFill>
        <p:spPr>
          <a:xfrm>
            <a:off x="1115616" y="4941168"/>
            <a:ext cx="6277838" cy="1244972"/>
          </a:xfrm>
          <a:prstGeom prst="rect">
            <a:avLst/>
          </a:prstGeom>
        </p:spPr>
      </p:pic>
      <p:sp>
        <p:nvSpPr>
          <p:cNvPr id="5" name="TextBox 4"/>
          <p:cNvSpPr txBox="1"/>
          <p:nvPr/>
        </p:nvSpPr>
        <p:spPr>
          <a:xfrm>
            <a:off x="4932040" y="3933056"/>
            <a:ext cx="1872208" cy="400110"/>
          </a:xfrm>
          <a:prstGeom prst="rect">
            <a:avLst/>
          </a:prstGeom>
          <a:noFill/>
        </p:spPr>
        <p:txBody>
          <a:bodyPr wrap="square" rtlCol="0">
            <a:spAutoFit/>
          </a:bodyPr>
          <a:lstStyle/>
          <a:p>
            <a:r>
              <a:rPr lang="en-GB" sz="2000" dirty="0" smtClean="0">
                <a:solidFill>
                  <a:srgbClr val="0000FF"/>
                </a:solidFill>
              </a:rPr>
              <a:t>Allow </a:t>
            </a:r>
            <a:r>
              <a:rPr lang="en-GB" sz="2000" i="1" dirty="0" smtClean="0">
                <a:solidFill>
                  <a:srgbClr val="0000FF"/>
                </a:solidFill>
              </a:rPr>
              <a:t>n</a:t>
            </a:r>
            <a:r>
              <a:rPr lang="en-GB" sz="2000" dirty="0" smtClean="0">
                <a:solidFill>
                  <a:srgbClr val="0000FF"/>
                </a:solidFill>
              </a:rPr>
              <a:t> errors</a:t>
            </a:r>
          </a:p>
        </p:txBody>
      </p:sp>
      <p:cxnSp>
        <p:nvCxnSpPr>
          <p:cNvPr id="7" name="Straight Arrow Connector 6"/>
          <p:cNvCxnSpPr/>
          <p:nvPr/>
        </p:nvCxnSpPr>
        <p:spPr>
          <a:xfrm flipH="1">
            <a:off x="4788024" y="4293096"/>
            <a:ext cx="576064" cy="720080"/>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04248" y="3789040"/>
            <a:ext cx="2160240" cy="707886"/>
          </a:xfrm>
          <a:prstGeom prst="rect">
            <a:avLst/>
          </a:prstGeom>
          <a:noFill/>
        </p:spPr>
        <p:txBody>
          <a:bodyPr wrap="square" rtlCol="0">
            <a:spAutoFit/>
          </a:bodyPr>
          <a:lstStyle/>
          <a:p>
            <a:r>
              <a:rPr lang="en-GB" sz="2000" dirty="0" smtClean="0">
                <a:solidFill>
                  <a:srgbClr val="0000FF"/>
                </a:solidFill>
              </a:rPr>
              <a:t>Allow any finite number of errors</a:t>
            </a:r>
          </a:p>
        </p:txBody>
      </p:sp>
      <p:cxnSp>
        <p:nvCxnSpPr>
          <p:cNvPr id="9" name="Straight Arrow Connector 8"/>
          <p:cNvCxnSpPr/>
          <p:nvPr/>
        </p:nvCxnSpPr>
        <p:spPr>
          <a:xfrm flipH="1">
            <a:off x="7164288" y="4509120"/>
            <a:ext cx="216024" cy="504056"/>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50249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12776"/>
            <a:ext cx="8461126" cy="1944216"/>
          </a:xfrm>
        </p:spPr>
        <p:txBody>
          <a:bodyPr/>
          <a:lstStyle/>
          <a:p>
            <a:pPr marL="442913" indent="-442913">
              <a:buFont typeface="Wingdings" charset="2"/>
              <a:buChar char="Ø"/>
            </a:pPr>
            <a:r>
              <a:rPr lang="en-GB" sz="3200" dirty="0" smtClean="0"/>
              <a:t>Question: Is the synthesis of programs from test cases </a:t>
            </a:r>
            <a:r>
              <a:rPr lang="en-GB" sz="2800" dirty="0" smtClean="0"/>
              <a:t>theoretically feasible?  </a:t>
            </a:r>
          </a:p>
          <a:p>
            <a:pPr marL="442913" indent="-442913">
              <a:buFont typeface="Wingdings" charset="2"/>
              <a:buChar char="Ø"/>
            </a:pPr>
            <a:r>
              <a:rPr lang="en-GB" sz="3200" dirty="0"/>
              <a:t>Answer: </a:t>
            </a:r>
            <a:r>
              <a:rPr lang="en-GB" sz="3200" dirty="0" smtClean="0">
                <a:solidFill>
                  <a:srgbClr val="FF0000"/>
                </a:solidFill>
              </a:rPr>
              <a:t>NO, not in the most general sense! </a:t>
            </a:r>
            <a:endParaRPr lang="en-GB" sz="3200" dirty="0">
              <a:solidFill>
                <a:srgbClr val="FF0000"/>
              </a:solidFill>
            </a:endParaRPr>
          </a:p>
        </p:txBody>
      </p:sp>
      <p:sp>
        <p:nvSpPr>
          <p:cNvPr id="4" name="Title 1"/>
          <p:cNvSpPr txBox="1">
            <a:spLocks/>
          </p:cNvSpPr>
          <p:nvPr/>
        </p:nvSpPr>
        <p:spPr>
          <a:xfrm>
            <a:off x="395536" y="3068960"/>
            <a:ext cx="8461127" cy="648072"/>
          </a:xfrm>
          <a:prstGeom prst="rect">
            <a:avLst/>
          </a:prstGeom>
        </p:spPr>
        <p:txBody>
          <a:bodyPr vert="horz" lIns="0" tIns="45720" rIns="91440" bIns="45720" rtlCol="0" anchor="ctr">
            <a:noAutofit/>
          </a:bodyPr>
          <a:lstStyle>
            <a:lvl1pPr algn="l" rtl="0" eaLnBrk="1" fontAlgn="base" hangingPunct="1">
              <a:spcBef>
                <a:spcPct val="0"/>
              </a:spcBef>
              <a:spcAft>
                <a:spcPct val="0"/>
              </a:spcAft>
              <a:defRPr sz="2800" b="1" kern="1200" cap="none">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pitchFamily="124" charset="-128"/>
              </a:defRPr>
            </a:lvl2pPr>
            <a:lvl3pPr algn="l" rtl="0" eaLnBrk="1" fontAlgn="base" hangingPunct="1">
              <a:spcBef>
                <a:spcPct val="0"/>
              </a:spcBef>
              <a:spcAft>
                <a:spcPct val="0"/>
              </a:spcAft>
              <a:defRPr sz="2000" b="1">
                <a:solidFill>
                  <a:schemeClr val="tx1"/>
                </a:solidFill>
                <a:latin typeface="Arial" charset="0"/>
                <a:ea typeface="ＭＳ Ｐゴシック" pitchFamily="124" charset="-128"/>
              </a:defRPr>
            </a:lvl3pPr>
            <a:lvl4pPr algn="l" rtl="0" eaLnBrk="1" fontAlgn="base" hangingPunct="1">
              <a:spcBef>
                <a:spcPct val="0"/>
              </a:spcBef>
              <a:spcAft>
                <a:spcPct val="0"/>
              </a:spcAft>
              <a:defRPr sz="2000" b="1">
                <a:solidFill>
                  <a:schemeClr val="tx1"/>
                </a:solidFill>
                <a:latin typeface="Arial" charset="0"/>
                <a:ea typeface="ＭＳ Ｐゴシック" pitchFamily="124" charset="-128"/>
              </a:defRPr>
            </a:lvl4pPr>
            <a:lvl5pPr algn="l" rtl="0" eaLnBrk="1" fontAlgn="base" hangingPunct="1">
              <a:spcBef>
                <a:spcPct val="0"/>
              </a:spcBef>
              <a:spcAft>
                <a:spcPct val="0"/>
              </a:spcAft>
              <a:defRPr sz="2000" b="1">
                <a:solidFill>
                  <a:schemeClr val="tx1"/>
                </a:solidFill>
                <a:latin typeface="Arial" charset="0"/>
                <a:ea typeface="ＭＳ Ｐゴシック" pitchFamily="124" charset="-128"/>
              </a:defRPr>
            </a:lvl5pPr>
            <a:lvl6pPr marL="457200" algn="l" rtl="0" eaLnBrk="1" fontAlgn="base" hangingPunct="1">
              <a:spcBef>
                <a:spcPct val="0"/>
              </a:spcBef>
              <a:spcAft>
                <a:spcPct val="0"/>
              </a:spcAft>
              <a:defRPr sz="2000" b="1">
                <a:solidFill>
                  <a:schemeClr val="tx1"/>
                </a:solidFill>
                <a:latin typeface="Arial" charset="0"/>
                <a:ea typeface="ＭＳ Ｐゴシック" pitchFamily="124" charset="-128"/>
              </a:defRPr>
            </a:lvl6pPr>
            <a:lvl7pPr marL="914400" algn="l" rtl="0" eaLnBrk="1" fontAlgn="base" hangingPunct="1">
              <a:spcBef>
                <a:spcPct val="0"/>
              </a:spcBef>
              <a:spcAft>
                <a:spcPct val="0"/>
              </a:spcAft>
              <a:defRPr sz="2000" b="1">
                <a:solidFill>
                  <a:schemeClr val="tx1"/>
                </a:solidFill>
                <a:latin typeface="Arial" charset="0"/>
                <a:ea typeface="ＭＳ Ｐゴシック" pitchFamily="124" charset="-128"/>
              </a:defRPr>
            </a:lvl7pPr>
            <a:lvl8pPr marL="1371600" algn="l" rtl="0" eaLnBrk="1" fontAlgn="base" hangingPunct="1">
              <a:spcBef>
                <a:spcPct val="0"/>
              </a:spcBef>
              <a:spcAft>
                <a:spcPct val="0"/>
              </a:spcAft>
              <a:defRPr sz="2000" b="1">
                <a:solidFill>
                  <a:schemeClr val="tx1"/>
                </a:solidFill>
                <a:latin typeface="Arial" charset="0"/>
                <a:ea typeface="ＭＳ Ｐゴシック" pitchFamily="124" charset="-128"/>
              </a:defRPr>
            </a:lvl8pPr>
            <a:lvl9pPr marL="1828800" algn="l" rtl="0" eaLnBrk="1" fontAlgn="base" hangingPunct="1">
              <a:spcBef>
                <a:spcPct val="0"/>
              </a:spcBef>
              <a:spcAft>
                <a:spcPct val="0"/>
              </a:spcAft>
              <a:defRPr sz="2000" b="1">
                <a:solidFill>
                  <a:schemeClr val="tx1"/>
                </a:solidFill>
                <a:latin typeface="Arial" charset="0"/>
                <a:ea typeface="ＭＳ Ｐゴシック" pitchFamily="124" charset="-128"/>
              </a:defRPr>
            </a:lvl9pPr>
          </a:lstStyle>
          <a:p>
            <a:pPr algn="ctr"/>
            <a:endParaRPr lang="en-GB" sz="4400" dirty="0" smtClean="0"/>
          </a:p>
        </p:txBody>
      </p:sp>
      <p:sp>
        <p:nvSpPr>
          <p:cNvPr id="5" name="Content Placeholder 2"/>
          <p:cNvSpPr txBox="1">
            <a:spLocks/>
          </p:cNvSpPr>
          <p:nvPr/>
        </p:nvSpPr>
        <p:spPr bwMode="auto">
          <a:xfrm>
            <a:off x="395536" y="4293096"/>
            <a:ext cx="8461126" cy="1728192"/>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180975" indent="-180975" algn="l" rtl="0" eaLnBrk="1" fontAlgn="base" hangingPunct="1">
              <a:spcBef>
                <a:spcPts val="1500"/>
              </a:spcBef>
              <a:spcAft>
                <a:spcPct val="0"/>
              </a:spcAft>
              <a:buFont typeface="Wingdings" charset="2"/>
              <a:buChar char="v"/>
              <a:defRPr sz="2400" b="0" kern="1200">
                <a:solidFill>
                  <a:schemeClr val="bg2"/>
                </a:solidFill>
                <a:latin typeface="+mn-lt"/>
                <a:ea typeface="+mn-ea"/>
                <a:cs typeface="+mn-cs"/>
              </a:defRPr>
            </a:lvl1pPr>
            <a:lvl2pPr marL="449263" indent="-177800" algn="l" rtl="0" eaLnBrk="1" fontAlgn="base" hangingPunct="1">
              <a:spcBef>
                <a:spcPts val="300"/>
              </a:spcBef>
              <a:spcAft>
                <a:spcPct val="0"/>
              </a:spcAft>
              <a:buFont typeface="Wingdings" charset="2"/>
              <a:buChar char="²"/>
              <a:defRPr sz="2000" kern="1200">
                <a:solidFill>
                  <a:schemeClr val="bg2"/>
                </a:solidFill>
                <a:latin typeface="+mn-lt"/>
                <a:ea typeface="+mn-ea"/>
                <a:cs typeface="+mn-cs"/>
              </a:defRPr>
            </a:lvl2pPr>
            <a:lvl3pPr marL="715963" indent="-182563" algn="l" rtl="0" eaLnBrk="1" fontAlgn="base" hangingPunct="1">
              <a:spcBef>
                <a:spcPts val="300"/>
              </a:spcBef>
              <a:spcAft>
                <a:spcPct val="0"/>
              </a:spcAft>
              <a:buFont typeface="Courier New"/>
              <a:buChar char="o"/>
              <a:defRPr sz="2000" kern="1200">
                <a:solidFill>
                  <a:schemeClr val="bg2"/>
                </a:solidFill>
                <a:latin typeface="+mn-lt"/>
                <a:ea typeface="+mn-ea"/>
                <a:cs typeface="+mn-cs"/>
              </a:defRPr>
            </a:lvl3pPr>
            <a:lvl4pPr marL="982663" indent="-177800" algn="l" rtl="0" eaLnBrk="1" fontAlgn="base" hangingPunct="1">
              <a:spcBef>
                <a:spcPts val="300"/>
              </a:spcBef>
              <a:spcAft>
                <a:spcPct val="0"/>
              </a:spcAft>
              <a:buFont typeface="Wingdings" charset="2"/>
              <a:buChar char="§"/>
              <a:defRPr sz="1800" kern="1200">
                <a:solidFill>
                  <a:schemeClr val="bg2"/>
                </a:solidFill>
                <a:latin typeface="+mn-lt"/>
                <a:ea typeface="+mn-ea"/>
                <a:cs typeface="+mn-cs"/>
              </a:defRPr>
            </a:lvl4pPr>
            <a:lvl5pPr marL="1258888" indent="-180975" algn="l" rtl="0" eaLnBrk="1" fontAlgn="base" hangingPunct="1">
              <a:spcBef>
                <a:spcPts val="300"/>
              </a:spcBef>
              <a:spcAft>
                <a:spcPct val="0"/>
              </a:spcAft>
              <a:buFont typeface="Arial"/>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2913" indent="-442913">
              <a:buFont typeface="Wingdings" charset="2"/>
              <a:buChar char="Ø"/>
            </a:pPr>
            <a:r>
              <a:rPr lang="en-GB" sz="3200" dirty="0" smtClean="0"/>
              <a:t>Can the synthesis of programs from test cases </a:t>
            </a:r>
            <a:r>
              <a:rPr lang="en-GB" sz="3200" dirty="0" smtClean="0">
                <a:solidFill>
                  <a:srgbClr val="0000FF"/>
                </a:solidFill>
              </a:rPr>
              <a:t>practically cost effective </a:t>
            </a:r>
            <a:r>
              <a:rPr lang="en-GB" sz="3200" dirty="0" smtClean="0">
                <a:solidFill>
                  <a:srgbClr val="FF0000"/>
                </a:solidFill>
              </a:rPr>
              <a:t>only</a:t>
            </a:r>
            <a:r>
              <a:rPr lang="en-GB" sz="3200" dirty="0" smtClean="0">
                <a:solidFill>
                  <a:srgbClr val="0000FF"/>
                </a:solidFill>
              </a:rPr>
              <a:t> </a:t>
            </a:r>
            <a:r>
              <a:rPr lang="en-GB" sz="3200" dirty="0" smtClean="0">
                <a:solidFill>
                  <a:srgbClr val="FF0000"/>
                </a:solidFill>
              </a:rPr>
              <a:t>on a limited sub-domain/context</a:t>
            </a:r>
            <a:r>
              <a:rPr lang="en-GB" sz="3200" dirty="0" smtClean="0"/>
              <a:t>? </a:t>
            </a:r>
            <a:endParaRPr lang="en-GB" sz="3200" dirty="0"/>
          </a:p>
        </p:txBody>
      </p:sp>
      <p:sp>
        <p:nvSpPr>
          <p:cNvPr id="6" name="Title 1"/>
          <p:cNvSpPr>
            <a:spLocks noGrp="1"/>
          </p:cNvSpPr>
          <p:nvPr>
            <p:ph type="title"/>
          </p:nvPr>
        </p:nvSpPr>
        <p:spPr>
          <a:xfrm>
            <a:off x="395536" y="3573016"/>
            <a:ext cx="8461127" cy="648072"/>
          </a:xfrm>
        </p:spPr>
        <p:txBody>
          <a:bodyPr>
            <a:noAutofit/>
          </a:bodyPr>
          <a:lstStyle/>
          <a:p>
            <a:pPr algn="ctr"/>
            <a:r>
              <a:rPr lang="en-GB" sz="4400" dirty="0" smtClean="0"/>
              <a:t>Question</a:t>
            </a:r>
            <a:endParaRPr lang="en-GB" sz="4400" dirty="0"/>
          </a:p>
        </p:txBody>
      </p:sp>
      <p:sp>
        <p:nvSpPr>
          <p:cNvPr id="7" name="Title 1"/>
          <p:cNvSpPr txBox="1">
            <a:spLocks/>
          </p:cNvSpPr>
          <p:nvPr/>
        </p:nvSpPr>
        <p:spPr>
          <a:xfrm>
            <a:off x="251520" y="692696"/>
            <a:ext cx="8461127" cy="648072"/>
          </a:xfrm>
          <a:prstGeom prst="rect">
            <a:avLst/>
          </a:prstGeom>
        </p:spPr>
        <p:txBody>
          <a:bodyPr vert="horz" lIns="0" tIns="45720" rIns="91440" bIns="45720" rtlCol="0" anchor="ctr">
            <a:noAutofit/>
          </a:bodyPr>
          <a:lstStyle>
            <a:lvl1pPr algn="l" rtl="0" eaLnBrk="1" fontAlgn="base" hangingPunct="1">
              <a:spcBef>
                <a:spcPct val="0"/>
              </a:spcBef>
              <a:spcAft>
                <a:spcPct val="0"/>
              </a:spcAft>
              <a:defRPr sz="2800" b="1" kern="1200" cap="none">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pitchFamily="124" charset="-128"/>
              </a:defRPr>
            </a:lvl2pPr>
            <a:lvl3pPr algn="l" rtl="0" eaLnBrk="1" fontAlgn="base" hangingPunct="1">
              <a:spcBef>
                <a:spcPct val="0"/>
              </a:spcBef>
              <a:spcAft>
                <a:spcPct val="0"/>
              </a:spcAft>
              <a:defRPr sz="2000" b="1">
                <a:solidFill>
                  <a:schemeClr val="tx1"/>
                </a:solidFill>
                <a:latin typeface="Arial" charset="0"/>
                <a:ea typeface="ＭＳ Ｐゴシック" pitchFamily="124" charset="-128"/>
              </a:defRPr>
            </a:lvl3pPr>
            <a:lvl4pPr algn="l" rtl="0" eaLnBrk="1" fontAlgn="base" hangingPunct="1">
              <a:spcBef>
                <a:spcPct val="0"/>
              </a:spcBef>
              <a:spcAft>
                <a:spcPct val="0"/>
              </a:spcAft>
              <a:defRPr sz="2000" b="1">
                <a:solidFill>
                  <a:schemeClr val="tx1"/>
                </a:solidFill>
                <a:latin typeface="Arial" charset="0"/>
                <a:ea typeface="ＭＳ Ｐゴシック" pitchFamily="124" charset="-128"/>
              </a:defRPr>
            </a:lvl4pPr>
            <a:lvl5pPr algn="l" rtl="0" eaLnBrk="1" fontAlgn="base" hangingPunct="1">
              <a:spcBef>
                <a:spcPct val="0"/>
              </a:spcBef>
              <a:spcAft>
                <a:spcPct val="0"/>
              </a:spcAft>
              <a:defRPr sz="2000" b="1">
                <a:solidFill>
                  <a:schemeClr val="tx1"/>
                </a:solidFill>
                <a:latin typeface="Arial" charset="0"/>
                <a:ea typeface="ＭＳ Ｐゴシック" pitchFamily="124" charset="-128"/>
              </a:defRPr>
            </a:lvl5pPr>
            <a:lvl6pPr marL="457200" algn="l" rtl="0" eaLnBrk="1" fontAlgn="base" hangingPunct="1">
              <a:spcBef>
                <a:spcPct val="0"/>
              </a:spcBef>
              <a:spcAft>
                <a:spcPct val="0"/>
              </a:spcAft>
              <a:defRPr sz="2000" b="1">
                <a:solidFill>
                  <a:schemeClr val="tx1"/>
                </a:solidFill>
                <a:latin typeface="Arial" charset="0"/>
                <a:ea typeface="ＭＳ Ｐゴシック" pitchFamily="124" charset="-128"/>
              </a:defRPr>
            </a:lvl6pPr>
            <a:lvl7pPr marL="914400" algn="l" rtl="0" eaLnBrk="1" fontAlgn="base" hangingPunct="1">
              <a:spcBef>
                <a:spcPct val="0"/>
              </a:spcBef>
              <a:spcAft>
                <a:spcPct val="0"/>
              </a:spcAft>
              <a:defRPr sz="2000" b="1">
                <a:solidFill>
                  <a:schemeClr val="tx1"/>
                </a:solidFill>
                <a:latin typeface="Arial" charset="0"/>
                <a:ea typeface="ＭＳ Ｐゴシック" pitchFamily="124" charset="-128"/>
              </a:defRPr>
            </a:lvl7pPr>
            <a:lvl8pPr marL="1371600" algn="l" rtl="0" eaLnBrk="1" fontAlgn="base" hangingPunct="1">
              <a:spcBef>
                <a:spcPct val="0"/>
              </a:spcBef>
              <a:spcAft>
                <a:spcPct val="0"/>
              </a:spcAft>
              <a:defRPr sz="2000" b="1">
                <a:solidFill>
                  <a:schemeClr val="tx1"/>
                </a:solidFill>
                <a:latin typeface="Arial" charset="0"/>
                <a:ea typeface="ＭＳ Ｐゴシック" pitchFamily="124" charset="-128"/>
              </a:defRPr>
            </a:lvl8pPr>
            <a:lvl9pPr marL="1828800" algn="l" rtl="0" eaLnBrk="1" fontAlgn="base" hangingPunct="1">
              <a:spcBef>
                <a:spcPct val="0"/>
              </a:spcBef>
              <a:spcAft>
                <a:spcPct val="0"/>
              </a:spcAft>
              <a:defRPr sz="2000" b="1">
                <a:solidFill>
                  <a:schemeClr val="tx1"/>
                </a:solidFill>
                <a:latin typeface="Arial" charset="0"/>
                <a:ea typeface="ＭＳ Ｐゴシック" pitchFamily="124" charset="-128"/>
              </a:defRPr>
            </a:lvl9pPr>
          </a:lstStyle>
          <a:p>
            <a:pPr algn="ctr"/>
            <a:r>
              <a:rPr lang="en-GB" sz="4400" dirty="0" smtClean="0"/>
              <a:t>Conclusion</a:t>
            </a:r>
            <a:endParaRPr lang="en-GB" sz="4400" dirty="0"/>
          </a:p>
        </p:txBody>
      </p:sp>
    </p:spTree>
    <p:extLst>
      <p:ext uri="{BB962C8B-B14F-4D97-AF65-F5344CB8AC3E}">
        <p14:creationId xmlns:p14="http://schemas.microsoft.com/office/powerpoint/2010/main" val="4874496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1"/>
            <a:ext cx="8461127" cy="720080"/>
          </a:xfrm>
        </p:spPr>
        <p:txBody>
          <a:bodyPr>
            <a:normAutofit/>
          </a:bodyPr>
          <a:lstStyle/>
          <a:p>
            <a:r>
              <a:rPr lang="en-US" sz="3200" dirty="0" smtClean="0"/>
              <a:t>PAC </a:t>
            </a:r>
            <a:r>
              <a:rPr lang="en-US" sz="3200" dirty="0"/>
              <a:t>I</a:t>
            </a:r>
            <a:r>
              <a:rPr lang="en-US" sz="3200" dirty="0" smtClean="0"/>
              <a:t>nductive </a:t>
            </a:r>
            <a:r>
              <a:rPr lang="en-US" sz="3200" dirty="0"/>
              <a:t>I</a:t>
            </a:r>
            <a:r>
              <a:rPr lang="en-US" sz="3200" dirty="0" smtClean="0"/>
              <a:t>nference [Valiant</a:t>
            </a:r>
            <a:r>
              <a:rPr lang="en-US" sz="3200" dirty="0"/>
              <a:t>, </a:t>
            </a:r>
            <a:r>
              <a:rPr lang="en-US" sz="3200" dirty="0" smtClean="0"/>
              <a:t>1984] </a:t>
            </a:r>
            <a:endParaRPr lang="en-GB" sz="3200" dirty="0"/>
          </a:p>
        </p:txBody>
      </p:sp>
      <p:sp>
        <p:nvSpPr>
          <p:cNvPr id="3" name="Content Placeholder 2"/>
          <p:cNvSpPr>
            <a:spLocks noGrp="1"/>
          </p:cNvSpPr>
          <p:nvPr>
            <p:ph idx="1"/>
          </p:nvPr>
        </p:nvSpPr>
        <p:spPr/>
        <p:txBody>
          <a:bodyPr/>
          <a:lstStyle/>
          <a:p>
            <a:r>
              <a:rPr lang="en-US" dirty="0" smtClean="0"/>
              <a:t>PAC: Probably </a:t>
            </a:r>
            <a:r>
              <a:rPr lang="en-US" dirty="0"/>
              <a:t>A</a:t>
            </a:r>
            <a:r>
              <a:rPr lang="en-US" dirty="0" smtClean="0"/>
              <a:t>pproximately </a:t>
            </a:r>
            <a:r>
              <a:rPr lang="en-US" dirty="0"/>
              <a:t>C</a:t>
            </a:r>
            <a:r>
              <a:rPr lang="en-US" dirty="0" smtClean="0"/>
              <a:t>orrect</a:t>
            </a:r>
            <a:endParaRPr lang="en-GB" dirty="0"/>
          </a:p>
        </p:txBody>
      </p:sp>
      <p:pic>
        <p:nvPicPr>
          <p:cNvPr id="4" name="Picture 3"/>
          <p:cNvPicPr>
            <a:picLocks noChangeAspect="1"/>
          </p:cNvPicPr>
          <p:nvPr/>
        </p:nvPicPr>
        <p:blipFill>
          <a:blip r:embed="rId3"/>
          <a:stretch>
            <a:fillRect/>
          </a:stretch>
        </p:blipFill>
        <p:spPr>
          <a:xfrm>
            <a:off x="395536" y="1549591"/>
            <a:ext cx="8336926" cy="3751617"/>
          </a:xfrm>
          <a:prstGeom prst="rect">
            <a:avLst/>
          </a:prstGeom>
          <a:ln>
            <a:solidFill>
              <a:srgbClr val="0000FF"/>
            </a:solidFill>
          </a:ln>
        </p:spPr>
      </p:pic>
      <p:sp>
        <p:nvSpPr>
          <p:cNvPr id="5" name="TextBox 4"/>
          <p:cNvSpPr txBox="1"/>
          <p:nvPr/>
        </p:nvSpPr>
        <p:spPr>
          <a:xfrm>
            <a:off x="395536" y="5661248"/>
            <a:ext cx="8280920" cy="369332"/>
          </a:xfrm>
          <a:prstGeom prst="rect">
            <a:avLst/>
          </a:prstGeom>
          <a:noFill/>
        </p:spPr>
        <p:txBody>
          <a:bodyPr wrap="square" rtlCol="0">
            <a:spAutoFit/>
          </a:bodyPr>
          <a:lstStyle/>
          <a:p>
            <a:r>
              <a:rPr lang="en-GB" dirty="0" smtClean="0">
                <a:solidFill>
                  <a:srgbClr val="0000FF"/>
                </a:solidFill>
              </a:rPr>
              <a:t>Two parameters about inductive inference quality: Error rate and Confidence  </a:t>
            </a:r>
            <a:endParaRPr lang="en-GB" dirty="0">
              <a:solidFill>
                <a:srgbClr val="0000FF"/>
              </a:solidFill>
            </a:endParaRPr>
          </a:p>
        </p:txBody>
      </p:sp>
      <p:cxnSp>
        <p:nvCxnSpPr>
          <p:cNvPr id="7" name="Straight Arrow Connector 6"/>
          <p:cNvCxnSpPr/>
          <p:nvPr/>
        </p:nvCxnSpPr>
        <p:spPr>
          <a:xfrm flipH="1" flipV="1">
            <a:off x="5724128" y="4509120"/>
            <a:ext cx="504056" cy="1224136"/>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940152" y="4005064"/>
            <a:ext cx="1296144" cy="1656184"/>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1545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r>
              <a:rPr lang="en-GB" dirty="0" smtClean="0"/>
              <a:t>From PAC Learning to Adequacy Measurement</a:t>
            </a:r>
            <a:endParaRPr lang="en-GB" dirty="0"/>
          </a:p>
        </p:txBody>
      </p:sp>
      <p:pic>
        <p:nvPicPr>
          <p:cNvPr id="5" name="Content Placeholder 4"/>
          <p:cNvPicPr>
            <a:picLocks noGrp="1" noChangeAspect="1"/>
          </p:cNvPicPr>
          <p:nvPr>
            <p:ph idx="1"/>
          </p:nvPr>
        </p:nvPicPr>
        <p:blipFill rotWithShape="1">
          <a:blip r:embed="rId3"/>
          <a:srcRect t="438" b="-1160"/>
          <a:stretch/>
        </p:blipFill>
        <p:spPr>
          <a:xfrm>
            <a:off x="395536" y="1215369"/>
            <a:ext cx="8461126" cy="1853591"/>
          </a:xfrm>
        </p:spPr>
      </p:pic>
      <p:sp>
        <p:nvSpPr>
          <p:cNvPr id="6" name="TextBox 5"/>
          <p:cNvSpPr txBox="1"/>
          <p:nvPr/>
        </p:nvSpPr>
        <p:spPr>
          <a:xfrm>
            <a:off x="395536" y="764704"/>
            <a:ext cx="3528392" cy="369332"/>
          </a:xfrm>
          <a:prstGeom prst="rect">
            <a:avLst/>
          </a:prstGeom>
          <a:noFill/>
        </p:spPr>
        <p:txBody>
          <a:bodyPr wrap="square" rtlCol="0">
            <a:spAutoFit/>
          </a:bodyPr>
          <a:lstStyle/>
          <a:p>
            <a:r>
              <a:rPr lang="en-GB" dirty="0" smtClean="0">
                <a:solidFill>
                  <a:schemeClr val="tx2"/>
                </a:solidFill>
              </a:rPr>
              <a:t>Definition</a:t>
            </a:r>
            <a:endParaRPr lang="en-GB" dirty="0">
              <a:solidFill>
                <a:schemeClr val="tx2"/>
              </a:solidFill>
            </a:endParaRPr>
          </a:p>
        </p:txBody>
      </p:sp>
      <p:pic>
        <p:nvPicPr>
          <p:cNvPr id="7" name="Picture 6"/>
          <p:cNvPicPr>
            <a:picLocks noChangeAspect="1"/>
          </p:cNvPicPr>
          <p:nvPr/>
        </p:nvPicPr>
        <p:blipFill>
          <a:blip r:embed="rId4"/>
          <a:stretch>
            <a:fillRect/>
          </a:stretch>
        </p:blipFill>
        <p:spPr>
          <a:xfrm>
            <a:off x="395536" y="3573016"/>
            <a:ext cx="8233546" cy="1584176"/>
          </a:xfrm>
          <a:prstGeom prst="rect">
            <a:avLst/>
          </a:prstGeom>
        </p:spPr>
      </p:pic>
      <p:sp>
        <p:nvSpPr>
          <p:cNvPr id="8" name="TextBox 7"/>
          <p:cNvSpPr txBox="1"/>
          <p:nvPr/>
        </p:nvSpPr>
        <p:spPr>
          <a:xfrm>
            <a:off x="395536" y="3212976"/>
            <a:ext cx="3528392" cy="369332"/>
          </a:xfrm>
          <a:prstGeom prst="rect">
            <a:avLst/>
          </a:prstGeom>
          <a:noFill/>
        </p:spPr>
        <p:txBody>
          <a:bodyPr wrap="square" rtlCol="0">
            <a:spAutoFit/>
          </a:bodyPr>
          <a:lstStyle/>
          <a:p>
            <a:r>
              <a:rPr lang="en-GB" dirty="0" smtClean="0">
                <a:solidFill>
                  <a:schemeClr val="tx2"/>
                </a:solidFill>
              </a:rPr>
              <a:t>Theorem</a:t>
            </a:r>
            <a:endParaRPr lang="en-GB" dirty="0">
              <a:solidFill>
                <a:schemeClr val="tx2"/>
              </a:solidFill>
            </a:endParaRPr>
          </a:p>
        </p:txBody>
      </p:sp>
      <p:pic>
        <p:nvPicPr>
          <p:cNvPr id="9" name="Picture 8"/>
          <p:cNvPicPr>
            <a:picLocks noChangeAspect="1"/>
          </p:cNvPicPr>
          <p:nvPr/>
        </p:nvPicPr>
        <p:blipFill>
          <a:blip r:embed="rId5"/>
          <a:stretch>
            <a:fillRect/>
          </a:stretch>
        </p:blipFill>
        <p:spPr>
          <a:xfrm>
            <a:off x="2339752" y="5085184"/>
            <a:ext cx="4752528" cy="576064"/>
          </a:xfrm>
          <a:prstGeom prst="rect">
            <a:avLst/>
          </a:prstGeom>
        </p:spPr>
      </p:pic>
      <p:sp>
        <p:nvSpPr>
          <p:cNvPr id="10" name="Rectangle 9"/>
          <p:cNvSpPr/>
          <p:nvPr/>
        </p:nvSpPr>
        <p:spPr>
          <a:xfrm>
            <a:off x="323528" y="764704"/>
            <a:ext cx="8568952" cy="2304256"/>
          </a:xfrm>
          <a:prstGeom prst="rect">
            <a:avLst/>
          </a:prstGeom>
          <a:ln w="28575" cmpd="sng">
            <a:solidFill>
              <a:srgbClr val="0000FF"/>
            </a:solidFill>
            <a:prstDash val="solid"/>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Rectangle 10"/>
          <p:cNvSpPr/>
          <p:nvPr/>
        </p:nvSpPr>
        <p:spPr>
          <a:xfrm>
            <a:off x="323528" y="3212976"/>
            <a:ext cx="8568952" cy="2520280"/>
          </a:xfrm>
          <a:prstGeom prst="rect">
            <a:avLst/>
          </a:prstGeom>
          <a:ln w="28575" cmpd="sng">
            <a:solidFill>
              <a:srgbClr val="0000FF"/>
            </a:solidFill>
            <a:prstDash val="solid"/>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p:cNvSpPr txBox="1"/>
          <p:nvPr/>
        </p:nvSpPr>
        <p:spPr>
          <a:xfrm>
            <a:off x="323528" y="5877272"/>
            <a:ext cx="8568952" cy="646331"/>
          </a:xfrm>
          <a:prstGeom prst="rect">
            <a:avLst/>
          </a:prstGeom>
          <a:noFill/>
        </p:spPr>
        <p:txBody>
          <a:bodyPr wrap="square" rtlCol="0">
            <a:spAutoFit/>
          </a:bodyPr>
          <a:lstStyle/>
          <a:p>
            <a:r>
              <a:rPr lang="en-GB" dirty="0" smtClean="0">
                <a:solidFill>
                  <a:srgbClr val="0000FF"/>
                </a:solidFill>
              </a:rPr>
              <a:t>Using PAC learning’s error rate as a test adequacy criterion, the criterion is consistent with the key axioms of test adequacy measurement. </a:t>
            </a:r>
            <a:endParaRPr lang="en-GB" dirty="0">
              <a:solidFill>
                <a:srgbClr val="0000FF"/>
              </a:solidFill>
            </a:endParaRPr>
          </a:p>
        </p:txBody>
      </p:sp>
    </p:spTree>
    <p:extLst>
      <p:ext uri="{BB962C8B-B14F-4D97-AF65-F5344CB8AC3E}">
        <p14:creationId xmlns:p14="http://schemas.microsoft.com/office/powerpoint/2010/main" val="42041049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δ</a:t>
            </a:r>
            <a:r>
              <a:rPr lang="en-US" dirty="0" smtClean="0"/>
              <a:t>-Probable Reliability </a:t>
            </a:r>
            <a:endParaRPr lang="en-GB" dirty="0"/>
          </a:p>
        </p:txBody>
      </p:sp>
      <p:sp>
        <p:nvSpPr>
          <p:cNvPr id="3" name="Content Placeholder 2"/>
          <p:cNvSpPr>
            <a:spLocks noGrp="1"/>
          </p:cNvSpPr>
          <p:nvPr>
            <p:ph idx="1"/>
          </p:nvPr>
        </p:nvSpPr>
        <p:spPr/>
        <p:txBody>
          <a:bodyPr/>
          <a:lstStyle/>
          <a:p>
            <a:pPr marL="354013" indent="-354013"/>
            <a:r>
              <a:rPr lang="en-US" dirty="0">
                <a:latin typeface="Times New Roman"/>
                <a:cs typeface="Times New Roman"/>
              </a:rPr>
              <a:t>The </a:t>
            </a:r>
            <a:r>
              <a:rPr lang="en-US" dirty="0" err="1" smtClean="0">
                <a:latin typeface="Times New Roman"/>
                <a:cs typeface="Times New Roman"/>
              </a:rPr>
              <a:t>δ</a:t>
            </a:r>
            <a:r>
              <a:rPr lang="en-US" dirty="0" smtClean="0">
                <a:latin typeface="Times New Roman"/>
                <a:cs typeface="Times New Roman"/>
              </a:rPr>
              <a:t>-</a:t>
            </a:r>
            <a:r>
              <a:rPr lang="en-US" b="1" i="1" dirty="0" smtClean="0">
                <a:latin typeface="Times New Roman"/>
                <a:cs typeface="Times New Roman"/>
              </a:rPr>
              <a:t>probable </a:t>
            </a:r>
            <a:r>
              <a:rPr lang="en-US" b="1" i="1" dirty="0">
                <a:latin typeface="Times New Roman"/>
                <a:cs typeface="Times New Roman"/>
              </a:rPr>
              <a:t>reliability </a:t>
            </a:r>
            <a:r>
              <a:rPr lang="en-US" dirty="0">
                <a:latin typeface="Times New Roman"/>
                <a:cs typeface="Times New Roman"/>
              </a:rPr>
              <a:t>of a software system is </a:t>
            </a:r>
            <a:r>
              <a:rPr lang="en-US" b="1" i="1" dirty="0">
                <a:latin typeface="Times New Roman"/>
                <a:cs typeface="Times New Roman"/>
              </a:rPr>
              <a:t>r </a:t>
            </a:r>
            <a:r>
              <a:rPr lang="en-US" dirty="0">
                <a:latin typeface="Times New Roman"/>
                <a:cs typeface="Times New Roman"/>
              </a:rPr>
              <a:t>if, with likelihood at least </a:t>
            </a:r>
            <a:r>
              <a:rPr lang="en-US" i="1" dirty="0" err="1">
                <a:latin typeface="Times New Roman"/>
                <a:cs typeface="Times New Roman"/>
              </a:rPr>
              <a:t>δ</a:t>
            </a:r>
            <a:r>
              <a:rPr lang="en-US" b="1" dirty="0" smtClean="0">
                <a:latin typeface="Times New Roman"/>
                <a:cs typeface="Times New Roman"/>
              </a:rPr>
              <a:t>, </a:t>
            </a:r>
            <a:r>
              <a:rPr lang="en-US" dirty="0" smtClean="0">
                <a:latin typeface="Times New Roman"/>
                <a:cs typeface="Times New Roman"/>
              </a:rPr>
              <a:t>the </a:t>
            </a:r>
            <a:r>
              <a:rPr lang="en-US" dirty="0">
                <a:latin typeface="Times New Roman"/>
                <a:cs typeface="Times New Roman"/>
              </a:rPr>
              <a:t>software’s </a:t>
            </a:r>
            <a:r>
              <a:rPr lang="en-US" dirty="0" err="1">
                <a:latin typeface="Times New Roman"/>
                <a:cs typeface="Times New Roman"/>
              </a:rPr>
              <a:t>p.f.d</a:t>
            </a:r>
            <a:r>
              <a:rPr lang="en-US" dirty="0">
                <a:latin typeface="Times New Roman"/>
                <a:cs typeface="Times New Roman"/>
              </a:rPr>
              <a:t>. is at most </a:t>
            </a:r>
            <a:r>
              <a:rPr lang="en-US" b="1" i="1" dirty="0">
                <a:latin typeface="Times New Roman"/>
                <a:cs typeface="Times New Roman"/>
              </a:rPr>
              <a:t>r</a:t>
            </a:r>
            <a:r>
              <a:rPr lang="en-US" dirty="0">
                <a:latin typeface="Times New Roman"/>
                <a:cs typeface="Times New Roman"/>
              </a:rPr>
              <a:t>. </a:t>
            </a:r>
          </a:p>
          <a:p>
            <a:endParaRPr lang="en-GB" dirty="0"/>
          </a:p>
        </p:txBody>
      </p:sp>
      <p:sp>
        <p:nvSpPr>
          <p:cNvPr id="4" name="TextBox 3"/>
          <p:cNvSpPr txBox="1"/>
          <p:nvPr/>
        </p:nvSpPr>
        <p:spPr>
          <a:xfrm>
            <a:off x="395536" y="1916832"/>
            <a:ext cx="8352928" cy="1015663"/>
          </a:xfrm>
          <a:prstGeom prst="rect">
            <a:avLst/>
          </a:prstGeom>
          <a:noFill/>
        </p:spPr>
        <p:txBody>
          <a:bodyPr wrap="square" rtlCol="0">
            <a:spAutoFit/>
          </a:bodyPr>
          <a:lstStyle/>
          <a:p>
            <a:r>
              <a:rPr lang="en-US" sz="2000" dirty="0" smtClean="0">
                <a:solidFill>
                  <a:schemeClr val="tx2"/>
                </a:solidFill>
              </a:rPr>
              <a:t>This is an extension </a:t>
            </a:r>
            <a:r>
              <a:rPr lang="en-US" sz="2000" dirty="0">
                <a:solidFill>
                  <a:schemeClr val="tx2"/>
                </a:solidFill>
              </a:rPr>
              <a:t>to Hamlet’s </a:t>
            </a:r>
            <a:r>
              <a:rPr lang="en-US" sz="2000" i="1" dirty="0">
                <a:solidFill>
                  <a:schemeClr val="tx2"/>
                </a:solidFill>
              </a:rPr>
              <a:t>probable </a:t>
            </a:r>
            <a:r>
              <a:rPr lang="en-US" sz="2000" i="1" dirty="0" smtClean="0">
                <a:solidFill>
                  <a:schemeClr val="tx2"/>
                </a:solidFill>
              </a:rPr>
              <a:t>correctness. </a:t>
            </a:r>
          </a:p>
          <a:p>
            <a:r>
              <a:rPr lang="en-US" sz="2000" dirty="0" smtClean="0">
                <a:solidFill>
                  <a:srgbClr val="0000FF"/>
                </a:solidFill>
              </a:rPr>
              <a:t>A </a:t>
            </a:r>
            <a:r>
              <a:rPr lang="en-US" sz="2000" dirty="0">
                <a:solidFill>
                  <a:srgbClr val="0000FF"/>
                </a:solidFill>
              </a:rPr>
              <a:t>software system is said to be </a:t>
            </a:r>
            <a:r>
              <a:rPr lang="en-US" sz="2000" dirty="0" err="1" smtClean="0">
                <a:solidFill>
                  <a:srgbClr val="0000FF"/>
                </a:solidFill>
                <a:latin typeface="Times New Roman"/>
                <a:cs typeface="Times New Roman"/>
              </a:rPr>
              <a:t>δ</a:t>
            </a:r>
            <a:r>
              <a:rPr lang="en-US" sz="2000" dirty="0" smtClean="0">
                <a:solidFill>
                  <a:srgbClr val="0000FF"/>
                </a:solidFill>
                <a:latin typeface="Times New Roman"/>
                <a:cs typeface="Times New Roman"/>
              </a:rPr>
              <a:t>-</a:t>
            </a:r>
            <a:r>
              <a:rPr lang="en-US" sz="2000" dirty="0" smtClean="0">
                <a:solidFill>
                  <a:srgbClr val="0000FF"/>
                </a:solidFill>
              </a:rPr>
              <a:t>probably </a:t>
            </a:r>
            <a:r>
              <a:rPr lang="en-US" sz="2000" dirty="0">
                <a:solidFill>
                  <a:srgbClr val="0000FF"/>
                </a:solidFill>
              </a:rPr>
              <a:t>correct if the probability that the software is correct is at least </a:t>
            </a:r>
            <a:r>
              <a:rPr lang="en-US" sz="2000" dirty="0" err="1" smtClean="0">
                <a:solidFill>
                  <a:srgbClr val="0000FF"/>
                </a:solidFill>
                <a:latin typeface="Times New Roman"/>
                <a:cs typeface="Times New Roman"/>
              </a:rPr>
              <a:t>δ</a:t>
            </a:r>
            <a:r>
              <a:rPr lang="en-US" sz="2000" dirty="0" smtClean="0">
                <a:solidFill>
                  <a:srgbClr val="0000FF"/>
                </a:solidFill>
                <a:latin typeface="Times New Roman"/>
                <a:cs typeface="Times New Roman"/>
              </a:rPr>
              <a:t>. </a:t>
            </a:r>
            <a:r>
              <a:rPr lang="en-US" sz="2000" dirty="0" smtClean="0">
                <a:solidFill>
                  <a:srgbClr val="0000FF"/>
                </a:solidFill>
              </a:rPr>
              <a:t> (Hamlet 1987). </a:t>
            </a:r>
            <a:endParaRPr lang="en-US" sz="2000" dirty="0">
              <a:solidFill>
                <a:srgbClr val="0000FF"/>
              </a:solidFill>
            </a:endParaRPr>
          </a:p>
        </p:txBody>
      </p:sp>
      <p:pic>
        <p:nvPicPr>
          <p:cNvPr id="5" name="Picture 4"/>
          <p:cNvPicPr>
            <a:picLocks noChangeAspect="1"/>
          </p:cNvPicPr>
          <p:nvPr/>
        </p:nvPicPr>
        <p:blipFill>
          <a:blip r:embed="rId3"/>
          <a:stretch>
            <a:fillRect/>
          </a:stretch>
        </p:blipFill>
        <p:spPr>
          <a:xfrm>
            <a:off x="395536" y="3212976"/>
            <a:ext cx="8373502" cy="1728192"/>
          </a:xfrm>
          <a:prstGeom prst="rect">
            <a:avLst/>
          </a:prstGeom>
          <a:ln>
            <a:solidFill>
              <a:srgbClr val="0000FF"/>
            </a:solidFill>
          </a:ln>
        </p:spPr>
      </p:pic>
      <p:sp>
        <p:nvSpPr>
          <p:cNvPr id="6" name="TextBox 5"/>
          <p:cNvSpPr txBox="1"/>
          <p:nvPr/>
        </p:nvSpPr>
        <p:spPr>
          <a:xfrm>
            <a:off x="395536" y="5229200"/>
            <a:ext cx="8352928" cy="1077218"/>
          </a:xfrm>
          <a:prstGeom prst="rect">
            <a:avLst/>
          </a:prstGeom>
          <a:noFill/>
        </p:spPr>
        <p:txBody>
          <a:bodyPr wrap="square" rtlCol="0">
            <a:spAutoFit/>
          </a:bodyPr>
          <a:lstStyle/>
          <a:p>
            <a:r>
              <a:rPr lang="en-GB" sz="2400" b="1" dirty="0" smtClean="0">
                <a:solidFill>
                  <a:srgbClr val="0000FF"/>
                </a:solidFill>
              </a:rPr>
              <a:t>Practical implication: </a:t>
            </a:r>
          </a:p>
          <a:p>
            <a:r>
              <a:rPr lang="en-GB" sz="2000" dirty="0" smtClean="0">
                <a:solidFill>
                  <a:srgbClr val="0000FF"/>
                </a:solidFill>
              </a:rPr>
              <a:t>Reliability estimation based on random testing depends on the complexity of the program and specification under test! </a:t>
            </a:r>
            <a:endParaRPr lang="en-GB" sz="2000" dirty="0">
              <a:solidFill>
                <a:srgbClr val="0000FF"/>
              </a:solidFill>
            </a:endParaRPr>
          </a:p>
        </p:txBody>
      </p:sp>
    </p:spTree>
    <p:extLst>
      <p:ext uri="{BB962C8B-B14F-4D97-AF65-F5344CB8AC3E}">
        <p14:creationId xmlns:p14="http://schemas.microsoft.com/office/powerpoint/2010/main" val="41735476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First Publication on the Subject</a:t>
            </a:r>
            <a:endParaRPr lang="en-GB" sz="3600" dirty="0"/>
          </a:p>
        </p:txBody>
      </p:sp>
      <p:sp>
        <p:nvSpPr>
          <p:cNvPr id="3" name="Content Placeholder 2"/>
          <p:cNvSpPr>
            <a:spLocks noGrp="1"/>
          </p:cNvSpPr>
          <p:nvPr>
            <p:ph idx="1"/>
          </p:nvPr>
        </p:nvSpPr>
        <p:spPr/>
        <p:txBody>
          <a:bodyPr/>
          <a:lstStyle/>
          <a:p>
            <a:pPr marL="365125" indent="-365125"/>
            <a:r>
              <a:rPr lang="en-GB" dirty="0" err="1"/>
              <a:t>Weyuker</a:t>
            </a:r>
            <a:r>
              <a:rPr lang="en-GB" dirty="0"/>
              <a:t>, E. J. </a:t>
            </a:r>
            <a:r>
              <a:rPr lang="en-GB" dirty="0" smtClean="0"/>
              <a:t>‘</a:t>
            </a:r>
            <a:r>
              <a:rPr lang="en-US" dirty="0">
                <a:solidFill>
                  <a:srgbClr val="0000FF"/>
                </a:solidFill>
              </a:rPr>
              <a:t>Assessing test data adequacy through program inference</a:t>
            </a:r>
            <a:r>
              <a:rPr lang="en-GB" dirty="0"/>
              <a:t>’, ACM Transactions on Programming Languages and Systems, </a:t>
            </a:r>
            <a:r>
              <a:rPr lang="en-GB" dirty="0" smtClean="0"/>
              <a:t>5(</a:t>
            </a:r>
            <a:r>
              <a:rPr lang="en-GB" dirty="0"/>
              <a:t>4), 641-</a:t>
            </a:r>
            <a:r>
              <a:rPr lang="en-GB" dirty="0" smtClean="0"/>
              <a:t>655, Oct. 1983.</a:t>
            </a:r>
          </a:p>
          <a:p>
            <a:pPr marL="633413" lvl="1" indent="-365125"/>
            <a:endParaRPr lang="en-GB" dirty="0"/>
          </a:p>
        </p:txBody>
      </p:sp>
      <p:pic>
        <p:nvPicPr>
          <p:cNvPr id="4" name="Picture 3"/>
          <p:cNvPicPr>
            <a:picLocks noChangeAspect="1"/>
          </p:cNvPicPr>
          <p:nvPr/>
        </p:nvPicPr>
        <p:blipFill>
          <a:blip r:embed="rId3"/>
          <a:stretch>
            <a:fillRect/>
          </a:stretch>
        </p:blipFill>
        <p:spPr>
          <a:xfrm>
            <a:off x="395536" y="2204864"/>
            <a:ext cx="6181247" cy="3960440"/>
          </a:xfrm>
          <a:prstGeom prst="rect">
            <a:avLst/>
          </a:prstGeom>
        </p:spPr>
      </p:pic>
      <p:grpSp>
        <p:nvGrpSpPr>
          <p:cNvPr id="8" name="Group 7"/>
          <p:cNvGrpSpPr/>
          <p:nvPr/>
        </p:nvGrpSpPr>
        <p:grpSpPr>
          <a:xfrm>
            <a:off x="323528" y="3140968"/>
            <a:ext cx="3024336" cy="1922149"/>
            <a:chOff x="1691680" y="3067219"/>
            <a:chExt cx="2268252" cy="1922149"/>
          </a:xfrm>
        </p:grpSpPr>
        <p:sp>
          <p:nvSpPr>
            <p:cNvPr id="5" name="TextBox 4"/>
            <p:cNvSpPr txBox="1"/>
            <p:nvPr/>
          </p:nvSpPr>
          <p:spPr>
            <a:xfrm>
              <a:off x="1691680" y="3789040"/>
              <a:ext cx="2106234" cy="1200328"/>
            </a:xfrm>
            <a:prstGeom prst="rect">
              <a:avLst/>
            </a:prstGeom>
            <a:noFill/>
          </p:spPr>
          <p:txBody>
            <a:bodyPr wrap="square" rtlCol="0">
              <a:spAutoFit/>
            </a:bodyPr>
            <a:lstStyle/>
            <a:p>
              <a:r>
                <a:rPr lang="en-GB" sz="2400" dirty="0" smtClean="0">
                  <a:solidFill>
                    <a:srgbClr val="0000FF"/>
                  </a:solidFill>
                  <a:latin typeface="Times New Roman"/>
                  <a:cs typeface="Times New Roman"/>
                </a:rPr>
                <a:t>The </a:t>
              </a:r>
              <a:r>
                <a:rPr lang="en-GB" sz="2400" dirty="0">
                  <a:solidFill>
                    <a:srgbClr val="0000FF"/>
                  </a:solidFill>
                  <a:latin typeface="Times New Roman"/>
                  <a:cs typeface="Times New Roman"/>
                </a:rPr>
                <a:t>test set </a:t>
              </a:r>
              <a:r>
                <a:rPr lang="en-GB" sz="2400" i="1" dirty="0">
                  <a:solidFill>
                    <a:srgbClr val="0000FF"/>
                  </a:solidFill>
                  <a:latin typeface="Times New Roman"/>
                  <a:cs typeface="Times New Roman"/>
                </a:rPr>
                <a:t>T</a:t>
              </a:r>
              <a:r>
                <a:rPr lang="en-GB" sz="2400" dirty="0">
                  <a:solidFill>
                    <a:srgbClr val="0000FF"/>
                  </a:solidFill>
                  <a:latin typeface="Times New Roman"/>
                  <a:cs typeface="Times New Roman"/>
                </a:rPr>
                <a:t> is </a:t>
              </a:r>
              <a:r>
                <a:rPr lang="en-GB" sz="2400" i="1" dirty="0">
                  <a:solidFill>
                    <a:srgbClr val="0000FF"/>
                  </a:solidFill>
                  <a:latin typeface="Times New Roman"/>
                  <a:cs typeface="Times New Roman"/>
                </a:rPr>
                <a:t>inference </a:t>
              </a:r>
              <a:r>
                <a:rPr lang="en-GB" sz="2400" i="1" dirty="0" smtClean="0">
                  <a:solidFill>
                    <a:srgbClr val="0000FF"/>
                  </a:solidFill>
                  <a:latin typeface="Times New Roman"/>
                  <a:cs typeface="Times New Roman"/>
                </a:rPr>
                <a:t>adequate, </a:t>
              </a:r>
              <a:r>
                <a:rPr lang="en-GB" sz="2400" dirty="0">
                  <a:solidFill>
                    <a:srgbClr val="0000FF"/>
                  </a:solidFill>
                  <a:latin typeface="Times New Roman"/>
                  <a:cs typeface="Times New Roman"/>
                </a:rPr>
                <a:t>i</a:t>
              </a:r>
              <a:r>
                <a:rPr lang="en-GB" sz="2400" dirty="0" smtClean="0">
                  <a:solidFill>
                    <a:srgbClr val="0000FF"/>
                  </a:solidFill>
                  <a:latin typeface="Times New Roman"/>
                  <a:cs typeface="Times New Roman"/>
                </a:rPr>
                <a:t>f </a:t>
              </a:r>
              <a:r>
                <a:rPr lang="en-GB" sz="2400" i="1" dirty="0" smtClean="0">
                  <a:solidFill>
                    <a:srgbClr val="0000FF"/>
                  </a:solidFill>
                  <a:latin typeface="Times New Roman"/>
                  <a:cs typeface="Times New Roman"/>
                </a:rPr>
                <a:t>I</a:t>
              </a:r>
              <a:r>
                <a:rPr lang="en-GB" sz="2400" i="1" baseline="-25000" dirty="0" smtClean="0">
                  <a:solidFill>
                    <a:srgbClr val="0000FF"/>
                  </a:solidFill>
                  <a:latin typeface="Times New Roman"/>
                  <a:cs typeface="Times New Roman"/>
                </a:rPr>
                <a:t>T</a:t>
              </a:r>
              <a:r>
                <a:rPr lang="en-GB" sz="2400" dirty="0" smtClean="0">
                  <a:solidFill>
                    <a:srgbClr val="0000FF"/>
                  </a:solidFill>
                  <a:latin typeface="Times New Roman"/>
                  <a:cs typeface="Times New Roman"/>
                </a:rPr>
                <a:t> </a:t>
              </a:r>
              <a:r>
                <a:rPr lang="en-GB" sz="2400" dirty="0" smtClean="0">
                  <a:solidFill>
                    <a:srgbClr val="0000FF"/>
                  </a:solidFill>
                  <a:latin typeface="Times New Roman"/>
                  <a:cs typeface="Times New Roman"/>
                  <a:sym typeface="Wingdings"/>
                </a:rPr>
                <a:t></a:t>
              </a:r>
              <a:r>
                <a:rPr lang="en-GB" sz="2400" dirty="0" smtClean="0">
                  <a:solidFill>
                    <a:srgbClr val="0000FF"/>
                  </a:solidFill>
                  <a:latin typeface="Times New Roman"/>
                  <a:cs typeface="Times New Roman"/>
                </a:rPr>
                <a:t> </a:t>
              </a:r>
              <a:r>
                <a:rPr lang="en-GB" sz="2400" i="1" dirty="0" smtClean="0">
                  <a:solidFill>
                    <a:srgbClr val="0000FF"/>
                  </a:solidFill>
                  <a:latin typeface="Times New Roman"/>
                  <a:cs typeface="Times New Roman"/>
                </a:rPr>
                <a:t>P</a:t>
              </a:r>
              <a:r>
                <a:rPr lang="en-GB" sz="2400" dirty="0" smtClean="0">
                  <a:solidFill>
                    <a:srgbClr val="0000FF"/>
                  </a:solidFill>
                  <a:latin typeface="Times New Roman"/>
                  <a:cs typeface="Times New Roman"/>
                </a:rPr>
                <a:t> and </a:t>
              </a:r>
              <a:r>
                <a:rPr lang="en-GB" sz="2400" i="1" dirty="0" smtClean="0">
                  <a:solidFill>
                    <a:srgbClr val="0000FF"/>
                  </a:solidFill>
                  <a:latin typeface="Times New Roman"/>
                  <a:cs typeface="Times New Roman"/>
                </a:rPr>
                <a:t>I</a:t>
              </a:r>
              <a:r>
                <a:rPr lang="en-GB" sz="2400" i="1" baseline="-25000" dirty="0" smtClean="0">
                  <a:solidFill>
                    <a:srgbClr val="0000FF"/>
                  </a:solidFill>
                  <a:latin typeface="Times New Roman"/>
                  <a:cs typeface="Times New Roman"/>
                </a:rPr>
                <a:t>T</a:t>
              </a:r>
              <a:r>
                <a:rPr lang="en-GB" sz="2400" dirty="0" smtClean="0">
                  <a:solidFill>
                    <a:srgbClr val="0000FF"/>
                  </a:solidFill>
                  <a:latin typeface="Times New Roman"/>
                  <a:cs typeface="Times New Roman"/>
                </a:rPr>
                <a:t> </a:t>
              </a:r>
              <a:r>
                <a:rPr lang="en-GB" sz="2400" dirty="0" smtClean="0">
                  <a:solidFill>
                    <a:srgbClr val="0000FF"/>
                  </a:solidFill>
                  <a:latin typeface="Times New Roman"/>
                  <a:cs typeface="Times New Roman"/>
                  <a:sym typeface="Wingdings"/>
                </a:rPr>
                <a:t> </a:t>
              </a:r>
              <a:r>
                <a:rPr lang="en-GB" sz="2400" i="1" dirty="0" smtClean="0">
                  <a:solidFill>
                    <a:srgbClr val="0000FF"/>
                  </a:solidFill>
                  <a:latin typeface="Times New Roman"/>
                  <a:cs typeface="Times New Roman"/>
                </a:rPr>
                <a:t>S</a:t>
              </a:r>
              <a:endParaRPr lang="en-GB" sz="2400" i="1" dirty="0">
                <a:solidFill>
                  <a:srgbClr val="0000FF"/>
                </a:solidFill>
                <a:latin typeface="Times New Roman"/>
                <a:cs typeface="Times New Roman"/>
              </a:endParaRPr>
            </a:p>
          </p:txBody>
        </p:sp>
        <p:cxnSp>
          <p:nvCxnSpPr>
            <p:cNvPr id="7" name="Straight Arrow Connector 6"/>
            <p:cNvCxnSpPr/>
            <p:nvPr/>
          </p:nvCxnSpPr>
          <p:spPr>
            <a:xfrm flipH="1">
              <a:off x="3491881" y="3067219"/>
              <a:ext cx="468051" cy="793829"/>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6516216" y="2132856"/>
            <a:ext cx="2520280" cy="1938992"/>
          </a:xfrm>
          <a:prstGeom prst="rect">
            <a:avLst/>
          </a:prstGeom>
          <a:noFill/>
        </p:spPr>
        <p:txBody>
          <a:bodyPr wrap="square" rtlCol="0">
            <a:spAutoFit/>
          </a:bodyPr>
          <a:lstStyle/>
          <a:p>
            <a:r>
              <a:rPr lang="en-GB" sz="2400" dirty="0" smtClean="0">
                <a:solidFill>
                  <a:srgbClr val="0000FF"/>
                </a:solidFill>
                <a:latin typeface="Times New Roman"/>
                <a:cs typeface="Times New Roman"/>
              </a:rPr>
              <a:t>Inference result is </a:t>
            </a:r>
            <a:r>
              <a:rPr lang="en-GB" sz="2400" i="1" dirty="0" smtClean="0">
                <a:solidFill>
                  <a:srgbClr val="0000FF"/>
                </a:solidFill>
                <a:latin typeface="Times New Roman"/>
                <a:cs typeface="Times New Roman"/>
              </a:rPr>
              <a:t>I</a:t>
            </a:r>
            <a:r>
              <a:rPr lang="en-GB" sz="2400" i="1" baseline="-25000" dirty="0" smtClean="0">
                <a:solidFill>
                  <a:srgbClr val="0000FF"/>
                </a:solidFill>
                <a:latin typeface="Times New Roman"/>
                <a:cs typeface="Times New Roman"/>
              </a:rPr>
              <a:t>T</a:t>
            </a:r>
            <a:r>
              <a:rPr lang="en-GB" sz="2400" dirty="0" smtClean="0">
                <a:solidFill>
                  <a:srgbClr val="0000FF"/>
                </a:solidFill>
                <a:latin typeface="Times New Roman"/>
                <a:cs typeface="Times New Roman"/>
              </a:rPr>
              <a:t>, i.e. </a:t>
            </a:r>
            <a:r>
              <a:rPr lang="en-GB" sz="2400" i="1" dirty="0" smtClean="0">
                <a:solidFill>
                  <a:srgbClr val="0000FF"/>
                </a:solidFill>
                <a:latin typeface="Times New Roman"/>
                <a:cs typeface="Times New Roman"/>
              </a:rPr>
              <a:t>I</a:t>
            </a:r>
            <a:r>
              <a:rPr lang="en-GB" sz="2400" i="1" baseline="-25000" dirty="0" smtClean="0">
                <a:solidFill>
                  <a:srgbClr val="0000FF"/>
                </a:solidFill>
                <a:latin typeface="Times New Roman"/>
                <a:cs typeface="Times New Roman"/>
              </a:rPr>
              <a:t>T</a:t>
            </a:r>
            <a:r>
              <a:rPr lang="en-GB" sz="2400" dirty="0" smtClean="0">
                <a:solidFill>
                  <a:srgbClr val="0000FF"/>
                </a:solidFill>
                <a:latin typeface="Times New Roman"/>
                <a:cs typeface="Times New Roman"/>
              </a:rPr>
              <a:t> is the result of “machine learning” from test cases </a:t>
            </a:r>
            <a:r>
              <a:rPr lang="en-GB" sz="2400" i="1" dirty="0" smtClean="0">
                <a:solidFill>
                  <a:srgbClr val="0000FF"/>
                </a:solidFill>
                <a:latin typeface="Times New Roman"/>
                <a:cs typeface="Times New Roman"/>
              </a:rPr>
              <a:t>T</a:t>
            </a:r>
            <a:r>
              <a:rPr lang="en-GB" sz="2400" dirty="0" smtClean="0">
                <a:solidFill>
                  <a:srgbClr val="0000FF"/>
                </a:solidFill>
                <a:latin typeface="Times New Roman"/>
                <a:cs typeface="Times New Roman"/>
              </a:rPr>
              <a:t>. </a:t>
            </a:r>
            <a:endParaRPr lang="en-GB" sz="2400" dirty="0">
              <a:solidFill>
                <a:srgbClr val="0000FF"/>
              </a:solidFill>
              <a:latin typeface="Times New Roman"/>
              <a:cs typeface="Times New Roman"/>
            </a:endParaRPr>
          </a:p>
        </p:txBody>
      </p:sp>
      <p:sp>
        <p:nvSpPr>
          <p:cNvPr id="11" name="TextBox 10"/>
          <p:cNvSpPr txBox="1"/>
          <p:nvPr/>
        </p:nvSpPr>
        <p:spPr>
          <a:xfrm>
            <a:off x="4572000" y="4941168"/>
            <a:ext cx="3960440" cy="1200328"/>
          </a:xfrm>
          <a:prstGeom prst="rect">
            <a:avLst/>
          </a:prstGeom>
          <a:noFill/>
        </p:spPr>
        <p:txBody>
          <a:bodyPr wrap="square" rtlCol="0">
            <a:spAutoFit/>
          </a:bodyPr>
          <a:lstStyle/>
          <a:p>
            <a:r>
              <a:rPr lang="en-GB" sz="2400" dirty="0">
                <a:solidFill>
                  <a:srgbClr val="0000FF"/>
                </a:solidFill>
                <a:latin typeface="Times New Roman"/>
                <a:cs typeface="Times New Roman"/>
              </a:rPr>
              <a:t>T</a:t>
            </a:r>
            <a:r>
              <a:rPr lang="en-GB" sz="2400" dirty="0" smtClean="0">
                <a:solidFill>
                  <a:srgbClr val="0000FF"/>
                </a:solidFill>
                <a:latin typeface="Times New Roman"/>
                <a:cs typeface="Times New Roman"/>
              </a:rPr>
              <a:t>est set </a:t>
            </a:r>
            <a:r>
              <a:rPr lang="en-GB" sz="2400" i="1" dirty="0" smtClean="0">
                <a:solidFill>
                  <a:srgbClr val="0000FF"/>
                </a:solidFill>
                <a:latin typeface="Times New Roman"/>
                <a:cs typeface="Times New Roman"/>
              </a:rPr>
              <a:t>T</a:t>
            </a:r>
            <a:r>
              <a:rPr lang="en-GB" sz="2400" dirty="0">
                <a:solidFill>
                  <a:srgbClr val="0000FF"/>
                </a:solidFill>
                <a:latin typeface="Times New Roman"/>
                <a:cs typeface="Times New Roman"/>
              </a:rPr>
              <a:t> </a:t>
            </a:r>
            <a:r>
              <a:rPr lang="en-GB" sz="2400" dirty="0" smtClean="0">
                <a:solidFill>
                  <a:srgbClr val="0000FF"/>
                </a:solidFill>
                <a:latin typeface="Times New Roman"/>
                <a:cs typeface="Times New Roman"/>
              </a:rPr>
              <a:t>is the input to inference, i.e. input to the “machine learning” algorithm.  </a:t>
            </a:r>
            <a:endParaRPr lang="en-GB" sz="2400" dirty="0">
              <a:solidFill>
                <a:srgbClr val="0000FF"/>
              </a:solidFill>
              <a:latin typeface="Times New Roman"/>
              <a:cs typeface="Times New Roman"/>
            </a:endParaRPr>
          </a:p>
        </p:txBody>
      </p:sp>
    </p:spTree>
    <p:extLst>
      <p:ext uri="{BB962C8B-B14F-4D97-AF65-F5344CB8AC3E}">
        <p14:creationId xmlns:p14="http://schemas.microsoft.com/office/powerpoint/2010/main" val="2528143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normAutofit/>
          </a:bodyPr>
          <a:lstStyle/>
          <a:p>
            <a:r>
              <a:rPr lang="en-US" sz="3200" dirty="0"/>
              <a:t>Pseudo </a:t>
            </a:r>
            <a:r>
              <a:rPr lang="en-US" sz="3200" dirty="0" smtClean="0"/>
              <a:t>Dimension  and PAC Learnability</a:t>
            </a:r>
            <a:endParaRPr lang="en-GB" sz="3200" dirty="0"/>
          </a:p>
        </p:txBody>
      </p:sp>
      <p:pic>
        <p:nvPicPr>
          <p:cNvPr id="4" name="Picture 3"/>
          <p:cNvPicPr>
            <a:picLocks noChangeAspect="1"/>
          </p:cNvPicPr>
          <p:nvPr/>
        </p:nvPicPr>
        <p:blipFill>
          <a:blip r:embed="rId3"/>
          <a:stretch>
            <a:fillRect/>
          </a:stretch>
        </p:blipFill>
        <p:spPr>
          <a:xfrm>
            <a:off x="395537" y="3429001"/>
            <a:ext cx="8208912" cy="2123698"/>
          </a:xfrm>
          <a:prstGeom prst="rect">
            <a:avLst/>
          </a:prstGeom>
          <a:ln>
            <a:solidFill>
              <a:srgbClr val="0000FF"/>
            </a:solidFill>
          </a:ln>
        </p:spPr>
      </p:pic>
      <p:pic>
        <p:nvPicPr>
          <p:cNvPr id="5" name="Picture 4"/>
          <p:cNvPicPr>
            <a:picLocks noChangeAspect="1"/>
          </p:cNvPicPr>
          <p:nvPr/>
        </p:nvPicPr>
        <p:blipFill>
          <a:blip r:embed="rId4"/>
          <a:stretch>
            <a:fillRect/>
          </a:stretch>
        </p:blipFill>
        <p:spPr>
          <a:xfrm>
            <a:off x="395536" y="1340768"/>
            <a:ext cx="8280920" cy="1245251"/>
          </a:xfrm>
          <a:prstGeom prst="rect">
            <a:avLst/>
          </a:prstGeom>
          <a:ln>
            <a:solidFill>
              <a:srgbClr val="0000FF"/>
            </a:solidFill>
          </a:ln>
        </p:spPr>
      </p:pic>
      <p:sp>
        <p:nvSpPr>
          <p:cNvPr id="6" name="TextBox 5"/>
          <p:cNvSpPr txBox="1"/>
          <p:nvPr/>
        </p:nvSpPr>
        <p:spPr>
          <a:xfrm>
            <a:off x="395536" y="980728"/>
            <a:ext cx="4104456" cy="400110"/>
          </a:xfrm>
          <a:prstGeom prst="rect">
            <a:avLst/>
          </a:prstGeom>
          <a:noFill/>
        </p:spPr>
        <p:txBody>
          <a:bodyPr wrap="square" rtlCol="0">
            <a:spAutoFit/>
          </a:bodyPr>
          <a:lstStyle/>
          <a:p>
            <a:r>
              <a:rPr lang="en-GB" sz="2000" b="1" dirty="0" smtClean="0">
                <a:solidFill>
                  <a:srgbClr val="0000FF"/>
                </a:solidFill>
              </a:rPr>
              <a:t>Definition of Pseudo Dimension</a:t>
            </a:r>
            <a:endParaRPr lang="en-GB" sz="2000" b="1" dirty="0">
              <a:solidFill>
                <a:srgbClr val="0000FF"/>
              </a:solidFill>
            </a:endParaRPr>
          </a:p>
        </p:txBody>
      </p:sp>
      <p:sp>
        <p:nvSpPr>
          <p:cNvPr id="7" name="TextBox 6"/>
          <p:cNvSpPr txBox="1"/>
          <p:nvPr/>
        </p:nvSpPr>
        <p:spPr>
          <a:xfrm>
            <a:off x="323528" y="3068960"/>
            <a:ext cx="2930197" cy="369332"/>
          </a:xfrm>
          <a:prstGeom prst="rect">
            <a:avLst/>
          </a:prstGeom>
          <a:noFill/>
        </p:spPr>
        <p:txBody>
          <a:bodyPr wrap="none" rtlCol="0">
            <a:spAutoFit/>
          </a:bodyPr>
          <a:lstStyle/>
          <a:p>
            <a:r>
              <a:rPr lang="de-DE" b="1" dirty="0" err="1" smtClean="0">
                <a:solidFill>
                  <a:srgbClr val="0000FF"/>
                </a:solidFill>
              </a:rPr>
              <a:t>Haussler</a:t>
            </a:r>
            <a:r>
              <a:rPr lang="de-DE" b="1" dirty="0">
                <a:solidFill>
                  <a:srgbClr val="0000FF"/>
                </a:solidFill>
              </a:rPr>
              <a:t> </a:t>
            </a:r>
            <a:r>
              <a:rPr lang="de-DE" b="1" dirty="0" smtClean="0">
                <a:solidFill>
                  <a:srgbClr val="0000FF"/>
                </a:solidFill>
              </a:rPr>
              <a:t>Theorem (1992) </a:t>
            </a:r>
            <a:endParaRPr lang="de-DE" dirty="0">
              <a:solidFill>
                <a:srgbClr val="0000FF"/>
              </a:solidFill>
            </a:endParaRPr>
          </a:p>
        </p:txBody>
      </p:sp>
    </p:spTree>
    <p:extLst>
      <p:ext uri="{BB962C8B-B14F-4D97-AF65-F5344CB8AC3E}">
        <p14:creationId xmlns:p14="http://schemas.microsoft.com/office/powerpoint/2010/main" val="17755777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Many </a:t>
            </a:r>
            <a:r>
              <a:rPr lang="en-GB" dirty="0"/>
              <a:t>R</a:t>
            </a:r>
            <a:r>
              <a:rPr lang="en-GB" dirty="0" smtClean="0"/>
              <a:t>andom </a:t>
            </a:r>
            <a:r>
              <a:rPr lang="en-GB" dirty="0"/>
              <a:t>T</a:t>
            </a:r>
            <a:r>
              <a:rPr lang="en-GB" dirty="0" smtClean="0"/>
              <a:t>est Cases Are Needed? </a:t>
            </a:r>
            <a:endParaRPr lang="en-GB" dirty="0"/>
          </a:p>
        </p:txBody>
      </p:sp>
      <p:pic>
        <p:nvPicPr>
          <p:cNvPr id="4" name="Content Placeholder 3"/>
          <p:cNvPicPr>
            <a:picLocks noGrp="1" noChangeAspect="1"/>
          </p:cNvPicPr>
          <p:nvPr>
            <p:ph idx="1"/>
          </p:nvPr>
        </p:nvPicPr>
        <p:blipFill rotWithShape="1">
          <a:blip r:embed="rId3"/>
          <a:srcRect t="270" b="-816"/>
          <a:stretch/>
        </p:blipFill>
        <p:spPr>
          <a:xfrm>
            <a:off x="323528" y="980728"/>
            <a:ext cx="8461126" cy="2723177"/>
          </a:xfrm>
          <a:ln>
            <a:solidFill>
              <a:srgbClr val="0000FF"/>
            </a:solidFill>
          </a:ln>
        </p:spPr>
      </p:pic>
      <p:sp>
        <p:nvSpPr>
          <p:cNvPr id="5" name="TextBox 4"/>
          <p:cNvSpPr txBox="1"/>
          <p:nvPr/>
        </p:nvSpPr>
        <p:spPr>
          <a:xfrm>
            <a:off x="323528" y="3933056"/>
            <a:ext cx="8496944" cy="2123658"/>
          </a:xfrm>
          <a:prstGeom prst="rect">
            <a:avLst/>
          </a:prstGeom>
          <a:noFill/>
        </p:spPr>
        <p:txBody>
          <a:bodyPr wrap="square" rtlCol="0">
            <a:spAutoFit/>
          </a:bodyPr>
          <a:lstStyle/>
          <a:p>
            <a:pPr algn="ctr">
              <a:spcBef>
                <a:spcPts val="1200"/>
              </a:spcBef>
            </a:pPr>
            <a:r>
              <a:rPr lang="en-GB" sz="4000" dirty="0" smtClean="0"/>
              <a:t>Question</a:t>
            </a:r>
          </a:p>
          <a:p>
            <a:pPr>
              <a:spcBef>
                <a:spcPts val="1200"/>
              </a:spcBef>
            </a:pPr>
            <a:r>
              <a:rPr lang="en-GB" sz="2400" dirty="0" smtClean="0">
                <a:solidFill>
                  <a:srgbClr val="000000"/>
                </a:solidFill>
              </a:rPr>
              <a:t>How to find out the pseudo dimension of a set of functions?</a:t>
            </a:r>
          </a:p>
          <a:p>
            <a:pPr>
              <a:spcBef>
                <a:spcPts val="1200"/>
              </a:spcBef>
            </a:pPr>
            <a:r>
              <a:rPr lang="en-GB" sz="2400" i="1" dirty="0" smtClean="0">
                <a:solidFill>
                  <a:srgbClr val="000000"/>
                </a:solidFill>
              </a:rPr>
              <a:t>A partial solution</a:t>
            </a:r>
            <a:r>
              <a:rPr lang="en-GB" sz="2400" dirty="0" smtClean="0">
                <a:solidFill>
                  <a:srgbClr val="000000"/>
                </a:solidFill>
              </a:rPr>
              <a:t>: To relate computational complexity to pseudo dimension </a:t>
            </a:r>
            <a:r>
              <a:rPr lang="en-GB" sz="2400" dirty="0">
                <a:solidFill>
                  <a:srgbClr val="000000"/>
                </a:solidFill>
              </a:rPr>
              <a:t>[</a:t>
            </a:r>
            <a:r>
              <a:rPr lang="en-GB" sz="2400" dirty="0" smtClean="0">
                <a:solidFill>
                  <a:srgbClr val="000000"/>
                </a:solidFill>
              </a:rPr>
              <a:t>Zhu, 1998; in Chinese]  </a:t>
            </a:r>
            <a:endParaRPr lang="en-GB" sz="2400" dirty="0">
              <a:solidFill>
                <a:srgbClr val="000000"/>
              </a:solidFill>
            </a:endParaRPr>
          </a:p>
        </p:txBody>
      </p:sp>
    </p:spTree>
    <p:extLst>
      <p:ext uri="{BB962C8B-B14F-4D97-AF65-F5344CB8AC3E}">
        <p14:creationId xmlns:p14="http://schemas.microsoft.com/office/powerpoint/2010/main" val="39502547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37112"/>
            <a:ext cx="7992889" cy="648072"/>
          </a:xfrm>
        </p:spPr>
        <p:txBody>
          <a:bodyPr>
            <a:noAutofit/>
          </a:bodyPr>
          <a:lstStyle/>
          <a:p>
            <a:pPr algn="ctr"/>
            <a:r>
              <a:rPr lang="en-GB" sz="4400" dirty="0" smtClean="0"/>
              <a:t>Question</a:t>
            </a:r>
            <a:endParaRPr lang="en-GB" sz="4400" dirty="0"/>
          </a:p>
        </p:txBody>
      </p:sp>
      <p:sp>
        <p:nvSpPr>
          <p:cNvPr id="3" name="Content Placeholder 2"/>
          <p:cNvSpPr>
            <a:spLocks noGrp="1"/>
          </p:cNvSpPr>
          <p:nvPr>
            <p:ph idx="1"/>
          </p:nvPr>
        </p:nvSpPr>
        <p:spPr>
          <a:xfrm>
            <a:off x="539552" y="5085184"/>
            <a:ext cx="8208912" cy="1296144"/>
          </a:xfrm>
        </p:spPr>
        <p:txBody>
          <a:bodyPr/>
          <a:lstStyle/>
          <a:p>
            <a:pPr marL="0" indent="0">
              <a:buNone/>
            </a:pPr>
            <a:r>
              <a:rPr lang="en-GB" sz="2800" dirty="0" smtClean="0">
                <a:sym typeface="Wingdings"/>
              </a:rPr>
              <a:t>Can we generate a test oracle through machine learning? </a:t>
            </a:r>
            <a:endParaRPr lang="en-GB" sz="2800" dirty="0" smtClean="0"/>
          </a:p>
        </p:txBody>
      </p:sp>
      <p:sp>
        <p:nvSpPr>
          <p:cNvPr id="4" name="Content Placeholder 2"/>
          <p:cNvSpPr txBox="1">
            <a:spLocks/>
          </p:cNvSpPr>
          <p:nvPr/>
        </p:nvSpPr>
        <p:spPr bwMode="auto">
          <a:xfrm>
            <a:off x="611560" y="1124744"/>
            <a:ext cx="7992888" cy="331236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180975" indent="-180975" algn="l" rtl="0" eaLnBrk="1" fontAlgn="base" hangingPunct="1">
              <a:spcBef>
                <a:spcPts val="1500"/>
              </a:spcBef>
              <a:spcAft>
                <a:spcPct val="0"/>
              </a:spcAft>
              <a:buFont typeface="Wingdings" charset="2"/>
              <a:buChar char="v"/>
              <a:defRPr sz="2400" b="0" kern="1200">
                <a:solidFill>
                  <a:schemeClr val="bg2"/>
                </a:solidFill>
                <a:latin typeface="+mn-lt"/>
                <a:ea typeface="+mn-ea"/>
                <a:cs typeface="+mn-cs"/>
              </a:defRPr>
            </a:lvl1pPr>
            <a:lvl2pPr marL="449263" indent="-177800" algn="l" rtl="0" eaLnBrk="1" fontAlgn="base" hangingPunct="1">
              <a:spcBef>
                <a:spcPts val="300"/>
              </a:spcBef>
              <a:spcAft>
                <a:spcPct val="0"/>
              </a:spcAft>
              <a:buFont typeface="Wingdings" charset="2"/>
              <a:buChar char="²"/>
              <a:defRPr sz="2000" kern="1200">
                <a:solidFill>
                  <a:schemeClr val="bg2"/>
                </a:solidFill>
                <a:latin typeface="+mn-lt"/>
                <a:ea typeface="+mn-ea"/>
                <a:cs typeface="+mn-cs"/>
              </a:defRPr>
            </a:lvl2pPr>
            <a:lvl3pPr marL="715963" indent="-182563" algn="l" rtl="0" eaLnBrk="1" fontAlgn="base" hangingPunct="1">
              <a:spcBef>
                <a:spcPts val="300"/>
              </a:spcBef>
              <a:spcAft>
                <a:spcPct val="0"/>
              </a:spcAft>
              <a:buFont typeface="Courier New"/>
              <a:buChar char="o"/>
              <a:defRPr sz="2000" kern="1200">
                <a:solidFill>
                  <a:schemeClr val="bg2"/>
                </a:solidFill>
                <a:latin typeface="+mn-lt"/>
                <a:ea typeface="+mn-ea"/>
                <a:cs typeface="+mn-cs"/>
              </a:defRPr>
            </a:lvl3pPr>
            <a:lvl4pPr marL="982663" indent="-177800" algn="l" rtl="0" eaLnBrk="1" fontAlgn="base" hangingPunct="1">
              <a:spcBef>
                <a:spcPts val="300"/>
              </a:spcBef>
              <a:spcAft>
                <a:spcPct val="0"/>
              </a:spcAft>
              <a:buFont typeface="Wingdings" charset="2"/>
              <a:buChar char="§"/>
              <a:defRPr sz="1800" kern="1200">
                <a:solidFill>
                  <a:schemeClr val="bg2"/>
                </a:solidFill>
                <a:latin typeface="+mn-lt"/>
                <a:ea typeface="+mn-ea"/>
                <a:cs typeface="+mn-cs"/>
              </a:defRPr>
            </a:lvl4pPr>
            <a:lvl5pPr marL="1258888" indent="-180975" algn="l" rtl="0" eaLnBrk="1" fontAlgn="base" hangingPunct="1">
              <a:spcBef>
                <a:spcPts val="300"/>
              </a:spcBef>
              <a:spcAft>
                <a:spcPct val="0"/>
              </a:spcAft>
              <a:buFont typeface="Arial"/>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smtClean="0"/>
              <a:t>We do not need to actually generate a program / specification from test cases to “prove a software is correct” by testing. </a:t>
            </a:r>
          </a:p>
          <a:p>
            <a:pPr marL="0" indent="0">
              <a:buNone/>
            </a:pPr>
            <a:r>
              <a:rPr lang="en-GB" dirty="0" smtClean="0"/>
              <a:t>We only need to know the program/specification  in a </a:t>
            </a:r>
            <a:r>
              <a:rPr lang="en-GB" dirty="0"/>
              <a:t>context </a:t>
            </a:r>
            <a:r>
              <a:rPr lang="en-GB" dirty="0" smtClean="0"/>
              <a:t>of learnable </a:t>
            </a:r>
            <a:r>
              <a:rPr lang="en-GB" dirty="0"/>
              <a:t>set of “</a:t>
            </a:r>
            <a:r>
              <a:rPr lang="en-GB" dirty="0" smtClean="0"/>
              <a:t>hypothesis”.  </a:t>
            </a:r>
          </a:p>
          <a:p>
            <a:pPr marL="0" indent="0">
              <a:buNone/>
            </a:pPr>
            <a:r>
              <a:rPr lang="en-GB" dirty="0"/>
              <a:t>W</a:t>
            </a:r>
            <a:r>
              <a:rPr lang="en-GB" dirty="0" smtClean="0"/>
              <a:t>e </a:t>
            </a:r>
            <a:r>
              <a:rPr lang="en-GB" dirty="0"/>
              <a:t>still need to check the correctness of the program on each test case </a:t>
            </a:r>
            <a:r>
              <a:rPr lang="en-GB" dirty="0">
                <a:sym typeface="Wingdings"/>
              </a:rPr>
              <a:t>==&gt; a problem of test oracle! </a:t>
            </a:r>
          </a:p>
          <a:p>
            <a:pPr marL="0" indent="0">
              <a:buFont typeface="Wingdings" charset="2"/>
              <a:buNone/>
            </a:pPr>
            <a:endParaRPr lang="en-GB" dirty="0" smtClean="0"/>
          </a:p>
        </p:txBody>
      </p:sp>
      <p:sp>
        <p:nvSpPr>
          <p:cNvPr id="5" name="Title 1"/>
          <p:cNvSpPr txBox="1">
            <a:spLocks/>
          </p:cNvSpPr>
          <p:nvPr/>
        </p:nvSpPr>
        <p:spPr>
          <a:xfrm>
            <a:off x="611560" y="332656"/>
            <a:ext cx="7992889" cy="648072"/>
          </a:xfrm>
          <a:prstGeom prst="rect">
            <a:avLst/>
          </a:prstGeom>
        </p:spPr>
        <p:txBody>
          <a:bodyPr vert="horz" lIns="0" tIns="45720" rIns="91440" bIns="45720" rtlCol="0" anchor="ctr">
            <a:noAutofit/>
          </a:bodyPr>
          <a:lstStyle>
            <a:lvl1pPr algn="l" rtl="0" eaLnBrk="1" fontAlgn="base" hangingPunct="1">
              <a:spcBef>
                <a:spcPct val="0"/>
              </a:spcBef>
              <a:spcAft>
                <a:spcPct val="0"/>
              </a:spcAft>
              <a:defRPr sz="2800" b="1" kern="1200" cap="none">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pitchFamily="124" charset="-128"/>
              </a:defRPr>
            </a:lvl2pPr>
            <a:lvl3pPr algn="l" rtl="0" eaLnBrk="1" fontAlgn="base" hangingPunct="1">
              <a:spcBef>
                <a:spcPct val="0"/>
              </a:spcBef>
              <a:spcAft>
                <a:spcPct val="0"/>
              </a:spcAft>
              <a:defRPr sz="2000" b="1">
                <a:solidFill>
                  <a:schemeClr val="tx1"/>
                </a:solidFill>
                <a:latin typeface="Arial" charset="0"/>
                <a:ea typeface="ＭＳ Ｐゴシック" pitchFamily="124" charset="-128"/>
              </a:defRPr>
            </a:lvl3pPr>
            <a:lvl4pPr algn="l" rtl="0" eaLnBrk="1" fontAlgn="base" hangingPunct="1">
              <a:spcBef>
                <a:spcPct val="0"/>
              </a:spcBef>
              <a:spcAft>
                <a:spcPct val="0"/>
              </a:spcAft>
              <a:defRPr sz="2000" b="1">
                <a:solidFill>
                  <a:schemeClr val="tx1"/>
                </a:solidFill>
                <a:latin typeface="Arial" charset="0"/>
                <a:ea typeface="ＭＳ Ｐゴシック" pitchFamily="124" charset="-128"/>
              </a:defRPr>
            </a:lvl4pPr>
            <a:lvl5pPr algn="l" rtl="0" eaLnBrk="1" fontAlgn="base" hangingPunct="1">
              <a:spcBef>
                <a:spcPct val="0"/>
              </a:spcBef>
              <a:spcAft>
                <a:spcPct val="0"/>
              </a:spcAft>
              <a:defRPr sz="2000" b="1">
                <a:solidFill>
                  <a:schemeClr val="tx1"/>
                </a:solidFill>
                <a:latin typeface="Arial" charset="0"/>
                <a:ea typeface="ＭＳ Ｐゴシック" pitchFamily="124" charset="-128"/>
              </a:defRPr>
            </a:lvl5pPr>
            <a:lvl6pPr marL="457200" algn="l" rtl="0" eaLnBrk="1" fontAlgn="base" hangingPunct="1">
              <a:spcBef>
                <a:spcPct val="0"/>
              </a:spcBef>
              <a:spcAft>
                <a:spcPct val="0"/>
              </a:spcAft>
              <a:defRPr sz="2000" b="1">
                <a:solidFill>
                  <a:schemeClr val="tx1"/>
                </a:solidFill>
                <a:latin typeface="Arial" charset="0"/>
                <a:ea typeface="ＭＳ Ｐゴシック" pitchFamily="124" charset="-128"/>
              </a:defRPr>
            </a:lvl6pPr>
            <a:lvl7pPr marL="914400" algn="l" rtl="0" eaLnBrk="1" fontAlgn="base" hangingPunct="1">
              <a:spcBef>
                <a:spcPct val="0"/>
              </a:spcBef>
              <a:spcAft>
                <a:spcPct val="0"/>
              </a:spcAft>
              <a:defRPr sz="2000" b="1">
                <a:solidFill>
                  <a:schemeClr val="tx1"/>
                </a:solidFill>
                <a:latin typeface="Arial" charset="0"/>
                <a:ea typeface="ＭＳ Ｐゴシック" pitchFamily="124" charset="-128"/>
              </a:defRPr>
            </a:lvl7pPr>
            <a:lvl8pPr marL="1371600" algn="l" rtl="0" eaLnBrk="1" fontAlgn="base" hangingPunct="1">
              <a:spcBef>
                <a:spcPct val="0"/>
              </a:spcBef>
              <a:spcAft>
                <a:spcPct val="0"/>
              </a:spcAft>
              <a:defRPr sz="2000" b="1">
                <a:solidFill>
                  <a:schemeClr val="tx1"/>
                </a:solidFill>
                <a:latin typeface="Arial" charset="0"/>
                <a:ea typeface="ＭＳ Ｐゴシック" pitchFamily="124" charset="-128"/>
              </a:defRPr>
            </a:lvl8pPr>
            <a:lvl9pPr marL="1828800" algn="l" rtl="0" eaLnBrk="1" fontAlgn="base" hangingPunct="1">
              <a:spcBef>
                <a:spcPct val="0"/>
              </a:spcBef>
              <a:spcAft>
                <a:spcPct val="0"/>
              </a:spcAft>
              <a:defRPr sz="2000" b="1">
                <a:solidFill>
                  <a:schemeClr val="tx1"/>
                </a:solidFill>
                <a:latin typeface="Arial" charset="0"/>
                <a:ea typeface="ＭＳ Ｐゴシック" pitchFamily="124" charset="-128"/>
              </a:defRPr>
            </a:lvl9pPr>
          </a:lstStyle>
          <a:p>
            <a:pPr algn="ctr"/>
            <a:r>
              <a:rPr lang="en-GB" sz="4400" dirty="0" smtClean="0"/>
              <a:t>Conclusion</a:t>
            </a:r>
            <a:endParaRPr lang="en-GB" sz="4400" dirty="0"/>
          </a:p>
        </p:txBody>
      </p:sp>
    </p:spTree>
    <p:extLst>
      <p:ext uri="{BB962C8B-B14F-4D97-AF65-F5344CB8AC3E}">
        <p14:creationId xmlns:p14="http://schemas.microsoft.com/office/powerpoint/2010/main" val="9243977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461127" cy="648072"/>
          </a:xfrm>
        </p:spPr>
        <p:txBody>
          <a:bodyPr>
            <a:normAutofit/>
          </a:bodyPr>
          <a:lstStyle/>
          <a:p>
            <a:r>
              <a:rPr lang="en-GB" sz="3600" dirty="0" smtClean="0"/>
              <a:t>Some Recent Interesting </a:t>
            </a:r>
            <a:r>
              <a:rPr lang="en-GB" sz="3600" dirty="0"/>
              <a:t>W</a:t>
            </a:r>
            <a:r>
              <a:rPr lang="en-GB" sz="3600" dirty="0" smtClean="0"/>
              <a:t>ork</a:t>
            </a:r>
            <a:endParaRPr lang="en-GB" sz="3600" dirty="0"/>
          </a:p>
        </p:txBody>
      </p:sp>
      <p:sp>
        <p:nvSpPr>
          <p:cNvPr id="3" name="Content Placeholder 2"/>
          <p:cNvSpPr>
            <a:spLocks noGrp="1"/>
          </p:cNvSpPr>
          <p:nvPr>
            <p:ph idx="1"/>
          </p:nvPr>
        </p:nvSpPr>
        <p:spPr>
          <a:xfrm>
            <a:off x="323528" y="692696"/>
            <a:ext cx="8568952" cy="5976664"/>
          </a:xfrm>
        </p:spPr>
        <p:txBody>
          <a:bodyPr/>
          <a:lstStyle/>
          <a:p>
            <a:pPr marL="354013" indent="-354013">
              <a:lnSpc>
                <a:spcPct val="90000"/>
              </a:lnSpc>
              <a:spcBef>
                <a:spcPts val="600"/>
              </a:spcBef>
            </a:pPr>
            <a:r>
              <a:rPr lang="en-GB" sz="2000" dirty="0">
                <a:latin typeface="Times New Roman"/>
                <a:cs typeface="Times New Roman"/>
              </a:rPr>
              <a:t>Dickinson, W., Leon, D., </a:t>
            </a:r>
            <a:r>
              <a:rPr lang="en-GB" sz="2000" dirty="0" err="1">
                <a:latin typeface="Times New Roman"/>
                <a:cs typeface="Times New Roman"/>
              </a:rPr>
              <a:t>Podgurski</a:t>
            </a:r>
            <a:r>
              <a:rPr lang="en-GB" sz="2000" dirty="0">
                <a:latin typeface="Times New Roman"/>
                <a:cs typeface="Times New Roman"/>
              </a:rPr>
              <a:t>, A., "</a:t>
            </a:r>
            <a:r>
              <a:rPr lang="en-US" sz="2000" u="sng" dirty="0">
                <a:latin typeface="Times New Roman"/>
                <a:cs typeface="Times New Roman"/>
              </a:rPr>
              <a:t>Finding failures by cluster analysis of execution profiles</a:t>
            </a:r>
            <a:r>
              <a:rPr lang="en-GB" sz="2000" dirty="0">
                <a:latin typeface="Times New Roman"/>
                <a:cs typeface="Times New Roman"/>
              </a:rPr>
              <a:t>", </a:t>
            </a:r>
            <a:r>
              <a:rPr lang="en-GB" sz="2000" i="1" dirty="0">
                <a:latin typeface="Times New Roman"/>
                <a:cs typeface="Times New Roman"/>
              </a:rPr>
              <a:t>Software Engineering 2001. ICSE 2001. Proceedings of the 23rd International Conference on</a:t>
            </a:r>
            <a:r>
              <a:rPr lang="en-GB" sz="2000" dirty="0">
                <a:latin typeface="Times New Roman"/>
                <a:cs typeface="Times New Roman"/>
              </a:rPr>
              <a:t>, pp. 339-348, May 2001. </a:t>
            </a:r>
          </a:p>
          <a:p>
            <a:pPr marL="354013" indent="-354013">
              <a:lnSpc>
                <a:spcPct val="90000"/>
              </a:lnSpc>
              <a:spcBef>
                <a:spcPts val="600"/>
              </a:spcBef>
            </a:pPr>
            <a:r>
              <a:rPr lang="en-GB" sz="2000" dirty="0">
                <a:latin typeface="Times New Roman"/>
                <a:cs typeface="Times New Roman"/>
              </a:rPr>
              <a:t>Bowring J. F., </a:t>
            </a:r>
            <a:r>
              <a:rPr lang="en-GB" sz="2000" dirty="0" err="1">
                <a:latin typeface="Times New Roman"/>
                <a:cs typeface="Times New Roman"/>
              </a:rPr>
              <a:t>Rehg</a:t>
            </a:r>
            <a:r>
              <a:rPr lang="en-GB" sz="2000" dirty="0">
                <a:latin typeface="Times New Roman"/>
                <a:cs typeface="Times New Roman"/>
              </a:rPr>
              <a:t> J. M. and </a:t>
            </a:r>
            <a:r>
              <a:rPr lang="en-GB" sz="2000" dirty="0" err="1">
                <a:latin typeface="Times New Roman"/>
                <a:cs typeface="Times New Roman"/>
              </a:rPr>
              <a:t>Harrold</a:t>
            </a:r>
            <a:r>
              <a:rPr lang="en-GB" sz="2000" dirty="0">
                <a:latin typeface="Times New Roman"/>
                <a:cs typeface="Times New Roman"/>
              </a:rPr>
              <a:t> M. J., "</a:t>
            </a:r>
            <a:r>
              <a:rPr lang="en-US" sz="2000" u="sng" dirty="0">
                <a:latin typeface="Times New Roman"/>
                <a:cs typeface="Times New Roman"/>
              </a:rPr>
              <a:t>Active Learning for Automatic Classification of Software Behavior</a:t>
            </a:r>
            <a:r>
              <a:rPr lang="en-GB" sz="2000" dirty="0">
                <a:latin typeface="Times New Roman"/>
                <a:cs typeface="Times New Roman"/>
              </a:rPr>
              <a:t>," Proc. ACM International Symposium on Software Testing and Analysis, 2004. </a:t>
            </a:r>
            <a:endParaRPr lang="en-GB" sz="2000" dirty="0" smtClean="0">
              <a:latin typeface="Times New Roman"/>
              <a:cs typeface="Times New Roman"/>
            </a:endParaRPr>
          </a:p>
          <a:p>
            <a:pPr marL="354013" indent="-354013">
              <a:lnSpc>
                <a:spcPct val="90000"/>
              </a:lnSpc>
              <a:spcBef>
                <a:spcPts val="600"/>
              </a:spcBef>
            </a:pPr>
            <a:r>
              <a:rPr lang="en-GB" sz="2000" dirty="0" err="1" smtClean="0">
                <a:latin typeface="Times New Roman"/>
                <a:cs typeface="Times New Roman"/>
              </a:rPr>
              <a:t>Frounchi</a:t>
            </a:r>
            <a:r>
              <a:rPr lang="en-GB" sz="2000" dirty="0">
                <a:latin typeface="Times New Roman"/>
                <a:cs typeface="Times New Roman"/>
              </a:rPr>
              <a:t>, K</a:t>
            </a:r>
            <a:r>
              <a:rPr lang="en-GB" sz="2000" dirty="0" smtClean="0">
                <a:latin typeface="Times New Roman"/>
                <a:cs typeface="Times New Roman"/>
              </a:rPr>
              <a:t>., Briand</a:t>
            </a:r>
            <a:r>
              <a:rPr lang="en-GB" sz="2000" dirty="0">
                <a:latin typeface="Times New Roman"/>
                <a:cs typeface="Times New Roman"/>
              </a:rPr>
              <a:t>, </a:t>
            </a:r>
            <a:r>
              <a:rPr lang="en-GB" sz="2000" dirty="0" smtClean="0">
                <a:latin typeface="Times New Roman"/>
                <a:cs typeface="Times New Roman"/>
              </a:rPr>
              <a:t>L.C., Grady</a:t>
            </a:r>
            <a:r>
              <a:rPr lang="en-GB" sz="2000" dirty="0">
                <a:latin typeface="Times New Roman"/>
                <a:cs typeface="Times New Roman"/>
              </a:rPr>
              <a:t>, L</a:t>
            </a:r>
            <a:r>
              <a:rPr lang="en-GB" sz="2000" dirty="0" smtClean="0">
                <a:latin typeface="Times New Roman"/>
                <a:cs typeface="Times New Roman"/>
              </a:rPr>
              <a:t>., </a:t>
            </a:r>
            <a:r>
              <a:rPr lang="en-GB" sz="2000" dirty="0" err="1" smtClean="0">
                <a:latin typeface="Times New Roman"/>
                <a:cs typeface="Times New Roman"/>
              </a:rPr>
              <a:t>Labiche</a:t>
            </a:r>
            <a:r>
              <a:rPr lang="en-GB" sz="2000" dirty="0">
                <a:latin typeface="Times New Roman"/>
                <a:cs typeface="Times New Roman"/>
              </a:rPr>
              <a:t>, Y. and </a:t>
            </a:r>
            <a:r>
              <a:rPr lang="en-GB" sz="2000" dirty="0" err="1" smtClean="0">
                <a:latin typeface="Times New Roman"/>
                <a:cs typeface="Times New Roman"/>
              </a:rPr>
              <a:t>Subramanyan</a:t>
            </a:r>
            <a:r>
              <a:rPr lang="en-GB" sz="2000" dirty="0">
                <a:latin typeface="Times New Roman"/>
                <a:cs typeface="Times New Roman"/>
              </a:rPr>
              <a:t>, R</a:t>
            </a:r>
            <a:r>
              <a:rPr lang="en-GB" sz="2000" dirty="0" smtClean="0">
                <a:latin typeface="Times New Roman"/>
                <a:cs typeface="Times New Roman"/>
              </a:rPr>
              <a:t>., </a:t>
            </a:r>
            <a:r>
              <a:rPr lang="en-GB" sz="2000" dirty="0">
                <a:latin typeface="Times New Roman"/>
                <a:cs typeface="Times New Roman"/>
              </a:rPr>
              <a:t>"</a:t>
            </a:r>
            <a:r>
              <a:rPr lang="en-US" sz="2000" u="sng" dirty="0">
                <a:latin typeface="Times New Roman"/>
                <a:cs typeface="Times New Roman"/>
              </a:rPr>
              <a:t>Automating image segmentation verification and validation by learning test oracles</a:t>
            </a:r>
            <a:r>
              <a:rPr lang="en-GB" sz="2000" dirty="0">
                <a:latin typeface="Times New Roman"/>
                <a:cs typeface="Times New Roman"/>
              </a:rPr>
              <a:t>", Inf. </a:t>
            </a:r>
            <a:r>
              <a:rPr lang="en-GB" sz="2000" dirty="0" err="1">
                <a:latin typeface="Times New Roman"/>
                <a:cs typeface="Times New Roman"/>
              </a:rPr>
              <a:t>Softw</a:t>
            </a:r>
            <a:r>
              <a:rPr lang="en-GB" sz="2000" dirty="0">
                <a:latin typeface="Times New Roman"/>
                <a:cs typeface="Times New Roman"/>
              </a:rPr>
              <a:t>. Technol., vol. 53, no. 12, pp. 1337-1348, Dec. 2011.</a:t>
            </a:r>
          </a:p>
          <a:p>
            <a:pPr marL="354013" indent="-354013">
              <a:lnSpc>
                <a:spcPct val="90000"/>
              </a:lnSpc>
              <a:spcBef>
                <a:spcPts val="600"/>
              </a:spcBef>
            </a:pPr>
            <a:r>
              <a:rPr lang="en-GB" sz="2000" dirty="0" err="1" smtClean="0">
                <a:latin typeface="Times New Roman"/>
                <a:cs typeface="Times New Roman"/>
              </a:rPr>
              <a:t>Shahamiri</a:t>
            </a:r>
            <a:r>
              <a:rPr lang="en-GB" sz="2000" dirty="0">
                <a:latin typeface="Times New Roman"/>
                <a:cs typeface="Times New Roman"/>
              </a:rPr>
              <a:t>, S</a:t>
            </a:r>
            <a:r>
              <a:rPr lang="en-GB" sz="2000" dirty="0" smtClean="0">
                <a:latin typeface="Times New Roman"/>
                <a:cs typeface="Times New Roman"/>
              </a:rPr>
              <a:t>., Wan</a:t>
            </a:r>
            <a:r>
              <a:rPr lang="en-GB" sz="2000" dirty="0">
                <a:latin typeface="Times New Roman"/>
                <a:cs typeface="Times New Roman"/>
              </a:rPr>
              <a:t>-</a:t>
            </a:r>
            <a:r>
              <a:rPr lang="en-GB" sz="2000" dirty="0" err="1">
                <a:latin typeface="Times New Roman"/>
                <a:cs typeface="Times New Roman"/>
              </a:rPr>
              <a:t>Kadir</a:t>
            </a:r>
            <a:r>
              <a:rPr lang="en-GB" sz="2000" dirty="0">
                <a:latin typeface="Times New Roman"/>
                <a:cs typeface="Times New Roman"/>
              </a:rPr>
              <a:t>, W</a:t>
            </a:r>
            <a:r>
              <a:rPr lang="en-GB" sz="2000" dirty="0" smtClean="0">
                <a:latin typeface="Times New Roman"/>
                <a:cs typeface="Times New Roman"/>
              </a:rPr>
              <a:t>., Ibrahim</a:t>
            </a:r>
            <a:r>
              <a:rPr lang="en-GB" sz="2000" dirty="0">
                <a:latin typeface="Times New Roman"/>
                <a:cs typeface="Times New Roman"/>
              </a:rPr>
              <a:t>, S</a:t>
            </a:r>
            <a:r>
              <a:rPr lang="en-GB" sz="2000" dirty="0" smtClean="0">
                <a:latin typeface="Times New Roman"/>
                <a:cs typeface="Times New Roman"/>
              </a:rPr>
              <a:t>., </a:t>
            </a:r>
            <a:r>
              <a:rPr lang="en-GB" sz="2000" dirty="0" err="1" smtClean="0">
                <a:latin typeface="Times New Roman"/>
                <a:cs typeface="Times New Roman"/>
              </a:rPr>
              <a:t>Hashim</a:t>
            </a:r>
            <a:r>
              <a:rPr lang="en-GB" sz="2000" dirty="0">
                <a:latin typeface="Times New Roman"/>
                <a:cs typeface="Times New Roman"/>
              </a:rPr>
              <a:t>, S</a:t>
            </a:r>
            <a:r>
              <a:rPr lang="en-GB" sz="2000" dirty="0" smtClean="0">
                <a:latin typeface="Times New Roman"/>
                <a:cs typeface="Times New Roman"/>
              </a:rPr>
              <a:t>., </a:t>
            </a:r>
            <a:r>
              <a:rPr lang="en-GB" sz="2000" dirty="0">
                <a:latin typeface="Times New Roman"/>
                <a:cs typeface="Times New Roman"/>
              </a:rPr>
              <a:t>"</a:t>
            </a:r>
            <a:r>
              <a:rPr lang="en-US" sz="2000" u="sng" dirty="0">
                <a:latin typeface="Times New Roman"/>
                <a:cs typeface="Times New Roman"/>
              </a:rPr>
              <a:t>Artificial neural networks as multi-networks automated test oracle</a:t>
            </a:r>
            <a:r>
              <a:rPr lang="en-GB" sz="2000" dirty="0">
                <a:latin typeface="Times New Roman"/>
                <a:cs typeface="Times New Roman"/>
              </a:rPr>
              <a:t>", </a:t>
            </a:r>
            <a:r>
              <a:rPr lang="en-GB" sz="2000" i="1" dirty="0">
                <a:latin typeface="Times New Roman"/>
                <a:cs typeface="Times New Roman"/>
              </a:rPr>
              <a:t>Automated Software Engineering</a:t>
            </a:r>
            <a:r>
              <a:rPr lang="en-GB" sz="2000" dirty="0">
                <a:latin typeface="Times New Roman"/>
                <a:cs typeface="Times New Roman"/>
              </a:rPr>
              <a:t>, vol. 19, no. 3, pp. 303-334, 2012.</a:t>
            </a:r>
          </a:p>
          <a:p>
            <a:pPr marL="354013" indent="-354013">
              <a:lnSpc>
                <a:spcPct val="90000"/>
              </a:lnSpc>
              <a:spcBef>
                <a:spcPts val="600"/>
              </a:spcBef>
            </a:pPr>
            <a:r>
              <a:rPr lang="en-GB" sz="2000" dirty="0" err="1" smtClean="0">
                <a:latin typeface="Times New Roman"/>
                <a:cs typeface="Times New Roman"/>
              </a:rPr>
              <a:t>Agarwal</a:t>
            </a:r>
            <a:r>
              <a:rPr lang="en-GB" sz="2000" dirty="0">
                <a:latin typeface="Times New Roman"/>
                <a:cs typeface="Times New Roman"/>
              </a:rPr>
              <a:t>, D</a:t>
            </a:r>
            <a:r>
              <a:rPr lang="en-GB" sz="2000" dirty="0" smtClean="0">
                <a:latin typeface="Times New Roman"/>
                <a:cs typeface="Times New Roman"/>
              </a:rPr>
              <a:t>., </a:t>
            </a:r>
            <a:r>
              <a:rPr lang="en-GB" sz="2000" dirty="0" err="1" smtClean="0">
                <a:latin typeface="Times New Roman"/>
                <a:cs typeface="Times New Roman"/>
              </a:rPr>
              <a:t>Tamir</a:t>
            </a:r>
            <a:r>
              <a:rPr lang="en-GB" sz="2000" dirty="0">
                <a:latin typeface="Times New Roman"/>
                <a:cs typeface="Times New Roman"/>
              </a:rPr>
              <a:t>, D. </a:t>
            </a:r>
            <a:r>
              <a:rPr lang="en-GB" sz="2000" dirty="0" smtClean="0">
                <a:latin typeface="Times New Roman"/>
                <a:cs typeface="Times New Roman"/>
              </a:rPr>
              <a:t>E., Last </a:t>
            </a:r>
            <a:r>
              <a:rPr lang="en-GB" sz="2000" dirty="0">
                <a:latin typeface="Times New Roman"/>
                <a:cs typeface="Times New Roman"/>
              </a:rPr>
              <a:t>M. and </a:t>
            </a:r>
            <a:r>
              <a:rPr lang="en-GB" sz="2000" dirty="0" err="1" smtClean="0">
                <a:latin typeface="Times New Roman"/>
                <a:cs typeface="Times New Roman"/>
              </a:rPr>
              <a:t>Kandel</a:t>
            </a:r>
            <a:r>
              <a:rPr lang="en-GB" sz="2000" dirty="0" smtClean="0">
                <a:latin typeface="Times New Roman"/>
                <a:cs typeface="Times New Roman"/>
              </a:rPr>
              <a:t>, </a:t>
            </a:r>
            <a:r>
              <a:rPr lang="en-GB" sz="2000" dirty="0">
                <a:latin typeface="Times New Roman"/>
                <a:cs typeface="Times New Roman"/>
              </a:rPr>
              <a:t>A</a:t>
            </a:r>
            <a:r>
              <a:rPr lang="en-GB" sz="2000" dirty="0" smtClean="0">
                <a:latin typeface="Times New Roman"/>
                <a:cs typeface="Times New Roman"/>
              </a:rPr>
              <a:t>., </a:t>
            </a:r>
            <a:r>
              <a:rPr lang="en-GB" sz="2000" dirty="0">
                <a:latin typeface="Times New Roman"/>
                <a:cs typeface="Times New Roman"/>
              </a:rPr>
              <a:t>"</a:t>
            </a:r>
            <a:r>
              <a:rPr lang="en-US" sz="2000" u="sng" dirty="0">
                <a:latin typeface="Times New Roman"/>
                <a:cs typeface="Times New Roman"/>
              </a:rPr>
              <a:t>A Comparative Study of Artificial Neural Networks and Info-Fuzzy Networks as Automated Oracles in Software Testing</a:t>
            </a:r>
            <a:r>
              <a:rPr lang="en-GB" sz="2000" dirty="0">
                <a:latin typeface="Times New Roman"/>
                <a:cs typeface="Times New Roman"/>
              </a:rPr>
              <a:t>," in IEEE Transactions on Systems, Man, and Cybernetics - Part A: Systems and Humans, vol. 42, no. 5, pp. 1183-1193, Sept. 2012. </a:t>
            </a:r>
            <a:endParaRPr lang="en-GB" sz="2000" dirty="0" smtClean="0">
              <a:latin typeface="Times New Roman"/>
              <a:cs typeface="Times New Roman"/>
            </a:endParaRPr>
          </a:p>
          <a:p>
            <a:pPr marL="354013" indent="-354013">
              <a:lnSpc>
                <a:spcPct val="90000"/>
              </a:lnSpc>
              <a:spcBef>
                <a:spcPts val="600"/>
              </a:spcBef>
            </a:pPr>
            <a:r>
              <a:rPr lang="en-GB" sz="2000" dirty="0" err="1" smtClean="0">
                <a:latin typeface="Times New Roman"/>
                <a:cs typeface="Times New Roman"/>
              </a:rPr>
              <a:t>Almaghairbe</a:t>
            </a:r>
            <a:r>
              <a:rPr lang="en-GB" sz="2000" dirty="0">
                <a:latin typeface="Times New Roman"/>
                <a:cs typeface="Times New Roman"/>
              </a:rPr>
              <a:t>, </a:t>
            </a:r>
            <a:r>
              <a:rPr lang="en-GB" sz="2000" dirty="0" smtClean="0">
                <a:latin typeface="Times New Roman"/>
                <a:cs typeface="Times New Roman"/>
              </a:rPr>
              <a:t>R., and Roper, M. </a:t>
            </a:r>
            <a:r>
              <a:rPr lang="en-GB" sz="2000" dirty="0">
                <a:latin typeface="Times New Roman"/>
                <a:cs typeface="Times New Roman"/>
              </a:rPr>
              <a:t>"</a:t>
            </a:r>
            <a:r>
              <a:rPr lang="en-US" sz="2000" u="sng" dirty="0">
                <a:latin typeface="Times New Roman"/>
                <a:cs typeface="Times New Roman"/>
              </a:rPr>
              <a:t>Separating passing and failing test executions by clustering anomalies</a:t>
            </a:r>
            <a:r>
              <a:rPr lang="en-GB" sz="2000" dirty="0">
                <a:latin typeface="Times New Roman"/>
                <a:cs typeface="Times New Roman"/>
              </a:rPr>
              <a:t>", </a:t>
            </a:r>
            <a:r>
              <a:rPr lang="en-GB" sz="2000" i="1" dirty="0">
                <a:latin typeface="Times New Roman"/>
                <a:cs typeface="Times New Roman"/>
              </a:rPr>
              <a:t>Software Quality Journal</a:t>
            </a:r>
            <a:r>
              <a:rPr lang="en-GB" sz="2000" dirty="0">
                <a:latin typeface="Times New Roman"/>
                <a:cs typeface="Times New Roman"/>
              </a:rPr>
              <a:t>, pp.803-840, 2017(25</a:t>
            </a:r>
            <a:r>
              <a:rPr lang="en-GB" sz="2000" dirty="0" smtClean="0">
                <a:latin typeface="Times New Roman"/>
                <a:cs typeface="Times New Roman"/>
              </a:rPr>
              <a:t>). </a:t>
            </a:r>
          </a:p>
          <a:p>
            <a:pPr marL="354013" indent="-354013">
              <a:lnSpc>
                <a:spcPct val="90000"/>
              </a:lnSpc>
              <a:spcBef>
                <a:spcPts val="600"/>
              </a:spcBef>
            </a:pPr>
            <a:r>
              <a:rPr lang="en-GB" sz="2000" u="sng" dirty="0" err="1" smtClean="0">
                <a:latin typeface="Times New Roman"/>
                <a:cs typeface="Times New Roman"/>
              </a:rPr>
              <a:t>Almaghairbe</a:t>
            </a:r>
            <a:r>
              <a:rPr lang="en-GB" sz="2000" u="sng" dirty="0" smtClean="0">
                <a:latin typeface="Times New Roman"/>
                <a:cs typeface="Times New Roman"/>
              </a:rPr>
              <a:t>, R., Formulating </a:t>
            </a:r>
            <a:r>
              <a:rPr lang="en-GB" sz="2000" u="sng" dirty="0">
                <a:latin typeface="Times New Roman"/>
                <a:cs typeface="Times New Roman"/>
              </a:rPr>
              <a:t>Test Oracles via Anomaly Detection Techniques</a:t>
            </a:r>
            <a:r>
              <a:rPr lang="en-GB" sz="2000" dirty="0">
                <a:latin typeface="Times New Roman"/>
                <a:cs typeface="Times New Roman"/>
              </a:rPr>
              <a:t>. PhD Thesis, University of Strathclyde, </a:t>
            </a:r>
            <a:r>
              <a:rPr lang="en-GB" sz="2000" dirty="0" smtClean="0">
                <a:latin typeface="Times New Roman"/>
                <a:cs typeface="Times New Roman"/>
              </a:rPr>
              <a:t>UK, 2017. </a:t>
            </a:r>
            <a:endParaRPr lang="en-GB" sz="2000" dirty="0">
              <a:latin typeface="Times New Roman"/>
              <a:cs typeface="Times New Roman"/>
            </a:endParaRPr>
          </a:p>
          <a:p>
            <a:pPr>
              <a:lnSpc>
                <a:spcPct val="90000"/>
              </a:lnSpc>
              <a:spcBef>
                <a:spcPts val="600"/>
              </a:spcBef>
            </a:pPr>
            <a:endParaRPr lang="en-GB" sz="2000" dirty="0">
              <a:latin typeface="Times New Roman"/>
              <a:cs typeface="Times New Roman"/>
            </a:endParaRPr>
          </a:p>
        </p:txBody>
      </p:sp>
    </p:spTree>
    <p:extLst>
      <p:ext uri="{BB962C8B-B14F-4D97-AF65-F5344CB8AC3E}">
        <p14:creationId xmlns:p14="http://schemas.microsoft.com/office/powerpoint/2010/main" val="2856639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The Current Frontier</a:t>
            </a:r>
            <a:endParaRPr lang="en-GB" sz="3600" dirty="0"/>
          </a:p>
        </p:txBody>
      </p:sp>
      <p:sp>
        <p:nvSpPr>
          <p:cNvPr id="5" name="Content Placeholder 4"/>
          <p:cNvSpPr>
            <a:spLocks noGrp="1"/>
          </p:cNvSpPr>
          <p:nvPr>
            <p:ph idx="1"/>
          </p:nvPr>
        </p:nvSpPr>
        <p:spPr>
          <a:xfrm>
            <a:off x="395536" y="908720"/>
            <a:ext cx="8461126" cy="1728192"/>
          </a:xfrm>
        </p:spPr>
        <p:txBody>
          <a:bodyPr/>
          <a:lstStyle/>
          <a:p>
            <a:r>
              <a:rPr lang="en-GB" sz="2800" dirty="0">
                <a:solidFill>
                  <a:srgbClr val="0000FF"/>
                </a:solidFill>
              </a:rPr>
              <a:t>Fraser and </a:t>
            </a:r>
            <a:r>
              <a:rPr lang="en-GB" sz="2800" dirty="0" err="1">
                <a:solidFill>
                  <a:srgbClr val="0000FF"/>
                </a:solidFill>
              </a:rPr>
              <a:t>Walkingshaw</a:t>
            </a:r>
            <a:r>
              <a:rPr lang="en-GB" sz="2800" dirty="0">
                <a:solidFill>
                  <a:srgbClr val="0000FF"/>
                </a:solidFill>
              </a:rPr>
              <a:t> (2015):</a:t>
            </a:r>
          </a:p>
          <a:p>
            <a:pPr marL="268288" lvl="1" indent="0">
              <a:buNone/>
            </a:pPr>
            <a:r>
              <a:rPr lang="en-GB" sz="2400" dirty="0" smtClean="0">
                <a:solidFill>
                  <a:srgbClr val="0000FF"/>
                </a:solidFill>
              </a:rPr>
              <a:t>“</a:t>
            </a:r>
            <a:r>
              <a:rPr lang="en-GB" sz="2400" dirty="0">
                <a:solidFill>
                  <a:srgbClr val="0000FF"/>
                </a:solidFill>
              </a:rPr>
              <a:t>test sets with higher behavioural coverage significantly outperform current baseline test criteria in terms of detected faults”. </a:t>
            </a:r>
          </a:p>
          <a:p>
            <a:endParaRPr lang="en-GB" sz="2800" dirty="0"/>
          </a:p>
        </p:txBody>
      </p:sp>
      <p:pic>
        <p:nvPicPr>
          <p:cNvPr id="6" name="Picture 5"/>
          <p:cNvPicPr>
            <a:picLocks noChangeAspect="1"/>
          </p:cNvPicPr>
          <p:nvPr/>
        </p:nvPicPr>
        <p:blipFill>
          <a:blip r:embed="rId3"/>
          <a:stretch>
            <a:fillRect/>
          </a:stretch>
        </p:blipFill>
        <p:spPr>
          <a:xfrm>
            <a:off x="827584" y="2132856"/>
            <a:ext cx="7821246" cy="4538606"/>
          </a:xfrm>
          <a:prstGeom prst="rect">
            <a:avLst/>
          </a:prstGeom>
        </p:spPr>
      </p:pic>
    </p:spTree>
    <p:extLst>
      <p:ext uri="{BB962C8B-B14F-4D97-AF65-F5344CB8AC3E}">
        <p14:creationId xmlns:p14="http://schemas.microsoft.com/office/powerpoint/2010/main" val="6720408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461127" cy="648072"/>
          </a:xfrm>
        </p:spPr>
        <p:txBody>
          <a:bodyPr>
            <a:normAutofit/>
          </a:bodyPr>
          <a:lstStyle/>
          <a:p>
            <a:r>
              <a:rPr lang="en-GB" sz="3600" dirty="0" smtClean="0"/>
              <a:t>Lionel Briand’s Observation [2008]</a:t>
            </a:r>
            <a:endParaRPr lang="en-GB" sz="3600" dirty="0"/>
          </a:p>
        </p:txBody>
      </p:sp>
      <p:sp>
        <p:nvSpPr>
          <p:cNvPr id="3" name="Content Placeholder 2"/>
          <p:cNvSpPr>
            <a:spLocks noGrp="1"/>
          </p:cNvSpPr>
          <p:nvPr>
            <p:ph idx="1"/>
          </p:nvPr>
        </p:nvSpPr>
        <p:spPr>
          <a:xfrm>
            <a:off x="395536" y="1124744"/>
            <a:ext cx="8208913" cy="1872208"/>
          </a:xfrm>
        </p:spPr>
        <p:style>
          <a:lnRef idx="2">
            <a:schemeClr val="accent5"/>
          </a:lnRef>
          <a:fillRef idx="1">
            <a:schemeClr val="lt1"/>
          </a:fillRef>
          <a:effectRef idx="0">
            <a:schemeClr val="accent5"/>
          </a:effectRef>
          <a:fontRef idx="minor">
            <a:schemeClr val="dk1"/>
          </a:fontRef>
        </p:style>
        <p:txBody>
          <a:bodyPr lIns="108000"/>
          <a:lstStyle/>
          <a:p>
            <a:pPr marL="0" indent="0">
              <a:buNone/>
            </a:pPr>
            <a:r>
              <a:rPr lang="en-US" sz="2800" dirty="0" smtClean="0">
                <a:solidFill>
                  <a:srgbClr val="0000FF"/>
                </a:solidFill>
              </a:rPr>
              <a:t>“There </a:t>
            </a:r>
            <a:r>
              <a:rPr lang="en-US" sz="2800" dirty="0">
                <a:solidFill>
                  <a:srgbClr val="0000FF"/>
                </a:solidFill>
              </a:rPr>
              <a:t>is very little evidence, for all existing applications of machine learning in software testing, that such </a:t>
            </a:r>
            <a:r>
              <a:rPr lang="en-US" sz="2800" dirty="0" smtClean="0">
                <a:solidFill>
                  <a:srgbClr val="0000FF"/>
                </a:solidFill>
              </a:rPr>
              <a:t>[machine learning] techniques </a:t>
            </a:r>
            <a:r>
              <a:rPr lang="en-US" sz="2800" dirty="0">
                <a:solidFill>
                  <a:srgbClr val="0000FF"/>
                </a:solidFill>
              </a:rPr>
              <a:t>bring any benefits</a:t>
            </a:r>
            <a:r>
              <a:rPr lang="en-US" sz="2800" dirty="0" smtClean="0">
                <a:solidFill>
                  <a:srgbClr val="0000FF"/>
                </a:solidFill>
              </a:rPr>
              <a:t>.” </a:t>
            </a:r>
            <a:endParaRPr lang="en-US" sz="2800" dirty="0">
              <a:solidFill>
                <a:srgbClr val="0000FF"/>
              </a:solidFill>
            </a:endParaRPr>
          </a:p>
        </p:txBody>
      </p:sp>
      <p:sp>
        <p:nvSpPr>
          <p:cNvPr id="4" name="TextBox 3"/>
          <p:cNvSpPr txBox="1"/>
          <p:nvPr/>
        </p:nvSpPr>
        <p:spPr>
          <a:xfrm>
            <a:off x="467544" y="4941168"/>
            <a:ext cx="828092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400" dirty="0" smtClean="0">
                <a:solidFill>
                  <a:schemeClr val="tx2"/>
                </a:solidFill>
              </a:rPr>
              <a:t>After 10 years since Briand’s paper published in 2008, this statement is still valid. </a:t>
            </a:r>
            <a:endParaRPr lang="en-GB" sz="2400" dirty="0">
              <a:solidFill>
                <a:schemeClr val="tx2"/>
              </a:solidFill>
            </a:endParaRPr>
          </a:p>
        </p:txBody>
      </p:sp>
      <p:sp>
        <p:nvSpPr>
          <p:cNvPr id="7" name="TextBox 6"/>
          <p:cNvSpPr txBox="1"/>
          <p:nvPr/>
        </p:nvSpPr>
        <p:spPr>
          <a:xfrm>
            <a:off x="395536" y="3501008"/>
            <a:ext cx="8208912" cy="1015663"/>
          </a:xfrm>
          <a:prstGeom prst="rect">
            <a:avLst/>
          </a:prstGeom>
          <a:noFill/>
        </p:spPr>
        <p:txBody>
          <a:bodyPr wrap="square" rtlCol="0">
            <a:spAutoFit/>
          </a:bodyPr>
          <a:lstStyle/>
          <a:p>
            <a:r>
              <a:rPr lang="en-GB" sz="2000" dirty="0">
                <a:solidFill>
                  <a:srgbClr val="0000FF"/>
                </a:solidFill>
              </a:rPr>
              <a:t>Lionel C. Briand, </a:t>
            </a:r>
            <a:r>
              <a:rPr lang="en-US" sz="2000" u="sng" dirty="0">
                <a:solidFill>
                  <a:srgbClr val="0000FF"/>
                </a:solidFill>
              </a:rPr>
              <a:t>Novel Applications of Machine Learning in Software Testing</a:t>
            </a:r>
            <a:r>
              <a:rPr lang="en-GB" sz="2000" dirty="0">
                <a:solidFill>
                  <a:srgbClr val="0000FF"/>
                </a:solidFill>
              </a:rPr>
              <a:t>, The Eighth International Conference on Quality Software, 2008, pp3-10. </a:t>
            </a:r>
          </a:p>
        </p:txBody>
      </p:sp>
    </p:spTree>
    <p:extLst>
      <p:ext uri="{BB962C8B-B14F-4D97-AF65-F5344CB8AC3E}">
        <p14:creationId xmlns:p14="http://schemas.microsoft.com/office/powerpoint/2010/main" val="24624886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04664"/>
            <a:ext cx="8280920" cy="4708981"/>
          </a:xfrm>
          <a:prstGeom prst="rect">
            <a:avLst/>
          </a:prstGeom>
          <a:noFill/>
        </p:spPr>
        <p:txBody>
          <a:bodyPr wrap="square" rtlCol="0">
            <a:spAutoFit/>
          </a:bodyPr>
          <a:lstStyle/>
          <a:p>
            <a:pPr algn="ctr">
              <a:spcBef>
                <a:spcPts val="1200"/>
              </a:spcBef>
            </a:pPr>
            <a:r>
              <a:rPr lang="en-GB" sz="4400" b="1" dirty="0" smtClean="0"/>
              <a:t>Open Questions</a:t>
            </a:r>
            <a:endParaRPr lang="en-GB" sz="4000" b="1" dirty="0" smtClean="0"/>
          </a:p>
          <a:p>
            <a:pPr>
              <a:spcBef>
                <a:spcPts val="1200"/>
              </a:spcBef>
            </a:pPr>
            <a:r>
              <a:rPr lang="en-GB" sz="2400" dirty="0" smtClean="0">
                <a:solidFill>
                  <a:srgbClr val="000000"/>
                </a:solidFill>
              </a:rPr>
              <a:t>How many test cases is needed to perform a supervised learning in order to obtain a reasonable good test oracle?</a:t>
            </a:r>
          </a:p>
          <a:p>
            <a:pPr>
              <a:spcBef>
                <a:spcPts val="1200"/>
              </a:spcBef>
            </a:pPr>
            <a:r>
              <a:rPr lang="en-GB" sz="2400" dirty="0" smtClean="0">
                <a:solidFill>
                  <a:srgbClr val="000000"/>
                </a:solidFill>
              </a:rPr>
              <a:t>Will a test oracle’s sample complexity smaller than that of the program/specification? Or</a:t>
            </a:r>
          </a:p>
          <a:p>
            <a:pPr>
              <a:spcBef>
                <a:spcPts val="1200"/>
              </a:spcBef>
            </a:pPr>
            <a:r>
              <a:rPr lang="en-GB" sz="2400" dirty="0" smtClean="0">
                <a:solidFill>
                  <a:srgbClr val="000000"/>
                </a:solidFill>
              </a:rPr>
              <a:t>Is a test oracle (checker) easier to learn than the program (constructor)?  (It is likely to be true, at least for some computational problems.) </a:t>
            </a:r>
          </a:p>
          <a:p>
            <a:pPr>
              <a:spcBef>
                <a:spcPts val="1200"/>
              </a:spcBef>
            </a:pPr>
            <a:r>
              <a:rPr lang="en-GB" sz="2400" dirty="0" smtClean="0">
                <a:solidFill>
                  <a:srgbClr val="000000"/>
                </a:solidFill>
              </a:rPr>
              <a:t>How about un-supervised learning </a:t>
            </a:r>
            <a:r>
              <a:rPr lang="en-GB" sz="2400" smtClean="0">
                <a:solidFill>
                  <a:srgbClr val="000000"/>
                </a:solidFill>
              </a:rPr>
              <a:t>and reinforcement  </a:t>
            </a:r>
            <a:r>
              <a:rPr lang="en-GB" sz="2400" dirty="0" smtClean="0">
                <a:solidFill>
                  <a:srgbClr val="000000"/>
                </a:solidFill>
              </a:rPr>
              <a:t>learning? </a:t>
            </a:r>
          </a:p>
        </p:txBody>
      </p:sp>
      <p:sp>
        <p:nvSpPr>
          <p:cNvPr id="3" name="TextBox 2"/>
          <p:cNvSpPr txBox="1"/>
          <p:nvPr/>
        </p:nvSpPr>
        <p:spPr>
          <a:xfrm>
            <a:off x="467544" y="5229200"/>
            <a:ext cx="7992888" cy="1200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400" dirty="0" smtClean="0">
                <a:solidFill>
                  <a:srgbClr val="0000FF"/>
                </a:solidFill>
              </a:rPr>
              <a:t>Some of the known results on the application of inductive inference theory to software testing for the adequacy criterion problem also applied to test oracle problem.  </a:t>
            </a:r>
            <a:endParaRPr lang="en-GB" sz="2400" dirty="0">
              <a:solidFill>
                <a:srgbClr val="0000FF"/>
              </a:solidFill>
            </a:endParaRPr>
          </a:p>
        </p:txBody>
      </p:sp>
    </p:spTree>
    <p:extLst>
      <p:ext uri="{BB962C8B-B14F-4D97-AF65-F5344CB8AC3E}">
        <p14:creationId xmlns:p14="http://schemas.microsoft.com/office/powerpoint/2010/main" val="140710313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A Clue for Future </a:t>
            </a:r>
            <a:r>
              <a:rPr lang="en-GB" sz="3200" dirty="0"/>
              <a:t>R</a:t>
            </a:r>
            <a:r>
              <a:rPr lang="en-GB" sz="3200" dirty="0" smtClean="0"/>
              <a:t>esearch</a:t>
            </a:r>
            <a:endParaRPr lang="en-GB" sz="3200" dirty="0"/>
          </a:p>
        </p:txBody>
      </p:sp>
      <p:sp>
        <p:nvSpPr>
          <p:cNvPr id="3" name="Content Placeholder 2"/>
          <p:cNvSpPr>
            <a:spLocks noGrp="1"/>
          </p:cNvSpPr>
          <p:nvPr>
            <p:ph idx="1"/>
          </p:nvPr>
        </p:nvSpPr>
        <p:spPr>
          <a:xfrm>
            <a:off x="395537" y="908720"/>
            <a:ext cx="8461126" cy="1080120"/>
          </a:xfrm>
        </p:spPr>
        <p:txBody>
          <a:bodyPr/>
          <a:lstStyle/>
          <a:p>
            <a:pPr marL="0" indent="0">
              <a:buNone/>
            </a:pPr>
            <a:r>
              <a:rPr lang="en-GB" dirty="0" smtClean="0"/>
              <a:t>Every finite hypothesis class is PAC learnable with sample complexity </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r>
              <a:rPr lang="en-GB" dirty="0" smtClean="0"/>
              <a:t>An artificial neural network of </a:t>
            </a:r>
            <a:r>
              <a:rPr lang="en-GB" i="1" dirty="0" smtClean="0">
                <a:latin typeface="Times New Roman"/>
                <a:cs typeface="Times New Roman"/>
              </a:rPr>
              <a:t>n</a:t>
            </a:r>
            <a:r>
              <a:rPr lang="en-GB" dirty="0" smtClean="0"/>
              <a:t> nodes and each node has </a:t>
            </a:r>
            <a:r>
              <a:rPr lang="en-GB" i="1" dirty="0" smtClean="0"/>
              <a:t>k</a:t>
            </a:r>
            <a:r>
              <a:rPr lang="en-GB" dirty="0" smtClean="0"/>
              <a:t>-bits can be regarded as a finite set of hypothesis of size </a:t>
            </a:r>
          </a:p>
          <a:p>
            <a:pPr marL="0" indent="0">
              <a:buNone/>
            </a:pPr>
            <a:endParaRPr lang="en-GB" dirty="0" smtClean="0"/>
          </a:p>
          <a:p>
            <a:pPr marL="0" indent="0">
              <a:buNone/>
            </a:pPr>
            <a:r>
              <a:rPr lang="en-GB" dirty="0" smtClean="0"/>
              <a:t> </a:t>
            </a: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51523269"/>
              </p:ext>
            </p:extLst>
          </p:nvPr>
        </p:nvGraphicFramePr>
        <p:xfrm>
          <a:off x="1331640" y="1988840"/>
          <a:ext cx="3964987" cy="1537444"/>
        </p:xfrm>
        <a:graphic>
          <a:graphicData uri="http://schemas.openxmlformats.org/presentationml/2006/ole">
            <mc:AlternateContent xmlns:mc="http://schemas.openxmlformats.org/markup-compatibility/2006">
              <mc:Choice xmlns:v="urn:schemas-microsoft-com:vml" Requires="v">
                <p:oleObj spid="_x0000_s2093" name="Equation" r:id="rId4" imgW="1244600" imgH="482600" progId="Equation.3">
                  <p:embed/>
                </p:oleObj>
              </mc:Choice>
              <mc:Fallback>
                <p:oleObj name="Equation" r:id="rId4" imgW="1244600" imgH="482600" progId="Equation.3">
                  <p:embed/>
                  <p:pic>
                    <p:nvPicPr>
                      <p:cNvPr id="0" name=""/>
                      <p:cNvPicPr/>
                      <p:nvPr/>
                    </p:nvPicPr>
                    <p:blipFill>
                      <a:blip r:embed="rId5"/>
                      <a:stretch>
                        <a:fillRect/>
                      </a:stretch>
                    </p:blipFill>
                    <p:spPr>
                      <a:xfrm>
                        <a:off x="1331640" y="1988840"/>
                        <a:ext cx="3964987" cy="153744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84555638"/>
              </p:ext>
            </p:extLst>
          </p:nvPr>
        </p:nvGraphicFramePr>
        <p:xfrm>
          <a:off x="1331640" y="5157192"/>
          <a:ext cx="732444" cy="778222"/>
        </p:xfrm>
        <a:graphic>
          <a:graphicData uri="http://schemas.openxmlformats.org/presentationml/2006/ole">
            <mc:AlternateContent xmlns:mc="http://schemas.openxmlformats.org/markup-compatibility/2006">
              <mc:Choice xmlns:v="urn:schemas-microsoft-com:vml" Requires="v">
                <p:oleObj spid="_x0000_s2094" name="Equation" r:id="rId6" imgW="190500" imgH="203200" progId="Equation.3">
                  <p:embed/>
                </p:oleObj>
              </mc:Choice>
              <mc:Fallback>
                <p:oleObj name="Equation" r:id="rId6" imgW="190500" imgH="203200" progId="Equation.3">
                  <p:embed/>
                  <p:pic>
                    <p:nvPicPr>
                      <p:cNvPr id="0" name=""/>
                      <p:cNvPicPr/>
                      <p:nvPr/>
                    </p:nvPicPr>
                    <p:blipFill>
                      <a:blip r:embed="rId7"/>
                      <a:stretch>
                        <a:fillRect/>
                      </a:stretch>
                    </p:blipFill>
                    <p:spPr>
                      <a:xfrm>
                        <a:off x="1331640" y="5157192"/>
                        <a:ext cx="732444" cy="778222"/>
                      </a:xfrm>
                      <a:prstGeom prst="rect">
                        <a:avLst/>
                      </a:prstGeom>
                    </p:spPr>
                  </p:pic>
                </p:oleObj>
              </mc:Fallback>
            </mc:AlternateContent>
          </a:graphicData>
        </a:graphic>
      </p:graphicFrame>
      <p:sp>
        <p:nvSpPr>
          <p:cNvPr id="5" name="TextBox 4"/>
          <p:cNvSpPr txBox="1"/>
          <p:nvPr/>
        </p:nvSpPr>
        <p:spPr>
          <a:xfrm>
            <a:off x="5724128" y="2420888"/>
            <a:ext cx="3096344" cy="1323439"/>
          </a:xfrm>
          <a:prstGeom prst="rect">
            <a:avLst/>
          </a:prstGeom>
          <a:noFill/>
        </p:spPr>
        <p:txBody>
          <a:bodyPr wrap="square" rtlCol="0">
            <a:spAutoFit/>
          </a:bodyPr>
          <a:lstStyle/>
          <a:p>
            <a:r>
              <a:rPr lang="en-GB" sz="2000" dirty="0" smtClean="0">
                <a:solidFill>
                  <a:srgbClr val="FF0000"/>
                </a:solidFill>
              </a:rPr>
              <a:t>Existing empirical study results are most with error rates about 10% to 20%</a:t>
            </a:r>
            <a:endParaRPr lang="en-GB" sz="2000" dirty="0">
              <a:solidFill>
                <a:srgbClr val="FF0000"/>
              </a:solidFill>
            </a:endParaRPr>
          </a:p>
        </p:txBody>
      </p:sp>
      <p:cxnSp>
        <p:nvCxnSpPr>
          <p:cNvPr id="8" name="Straight Arrow Connector 7"/>
          <p:cNvCxnSpPr>
            <a:stCxn id="5" idx="1"/>
          </p:cNvCxnSpPr>
          <p:nvPr/>
        </p:nvCxnSpPr>
        <p:spPr>
          <a:xfrm flipH="1" flipV="1">
            <a:off x="4355976" y="3068960"/>
            <a:ext cx="1368152" cy="136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89523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smtClean="0"/>
              <a:t>Thank You</a:t>
            </a:r>
            <a:endParaRPr lang="en-GB" dirty="0"/>
          </a:p>
        </p:txBody>
      </p:sp>
    </p:spTree>
    <p:extLst>
      <p:ext uri="{BB962C8B-B14F-4D97-AF65-F5344CB8AC3E}">
        <p14:creationId xmlns:p14="http://schemas.microsoft.com/office/powerpoint/2010/main" val="12287910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err="1" smtClean="0"/>
              <a:t>Weyuker’s</a:t>
            </a:r>
            <a:r>
              <a:rPr lang="en-GB" sz="3600" dirty="0" smtClean="0"/>
              <a:t> Main Results</a:t>
            </a:r>
            <a:endParaRPr lang="en-GB" sz="3600" dirty="0"/>
          </a:p>
        </p:txBody>
      </p:sp>
      <p:sp>
        <p:nvSpPr>
          <p:cNvPr id="6" name="TextBox 5"/>
          <p:cNvSpPr txBox="1"/>
          <p:nvPr/>
        </p:nvSpPr>
        <p:spPr>
          <a:xfrm>
            <a:off x="395536" y="1052736"/>
            <a:ext cx="8280920" cy="95410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800" i="1" dirty="0" smtClean="0">
                <a:solidFill>
                  <a:schemeClr val="bg2"/>
                </a:solidFill>
                <a:latin typeface="Times New Roman"/>
                <a:cs typeface="Times New Roman"/>
              </a:rPr>
              <a:t>Theorem: If program P can be inferred from test set T, then T is </a:t>
            </a:r>
            <a:r>
              <a:rPr lang="en-GB" sz="2800" i="1" dirty="0" smtClean="0">
                <a:solidFill>
                  <a:srgbClr val="0000FF"/>
                </a:solidFill>
                <a:latin typeface="Times New Roman"/>
                <a:cs typeface="Times New Roman"/>
              </a:rPr>
              <a:t>branch adequate </a:t>
            </a:r>
            <a:r>
              <a:rPr lang="en-GB" sz="2800" i="1" dirty="0" smtClean="0">
                <a:solidFill>
                  <a:schemeClr val="bg2"/>
                </a:solidFill>
                <a:latin typeface="Times New Roman"/>
                <a:cs typeface="Times New Roman"/>
              </a:rPr>
              <a:t>for P. </a:t>
            </a:r>
            <a:endParaRPr lang="en-GB" sz="2800" i="1" dirty="0">
              <a:solidFill>
                <a:schemeClr val="bg2"/>
              </a:solidFill>
              <a:latin typeface="Times New Roman"/>
              <a:cs typeface="Times New Roman"/>
            </a:endParaRPr>
          </a:p>
        </p:txBody>
      </p:sp>
      <p:sp>
        <p:nvSpPr>
          <p:cNvPr id="7" name="TextBox 6"/>
          <p:cNvSpPr txBox="1"/>
          <p:nvPr/>
        </p:nvSpPr>
        <p:spPr>
          <a:xfrm>
            <a:off x="395536" y="2852936"/>
            <a:ext cx="8280920"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800" i="1" dirty="0" smtClean="0">
                <a:solidFill>
                  <a:schemeClr val="bg2"/>
                </a:solidFill>
                <a:latin typeface="Times New Roman"/>
                <a:cs typeface="Times New Roman"/>
              </a:rPr>
              <a:t>Theorem: Let P be a program intended to fulfil specification S. If test set T is inference adequate for P relative to S, then T is an </a:t>
            </a:r>
            <a:r>
              <a:rPr lang="en-GB" sz="2800" i="1" dirty="0" smtClean="0">
                <a:solidFill>
                  <a:srgbClr val="0000FF"/>
                </a:solidFill>
                <a:latin typeface="Times New Roman"/>
                <a:cs typeface="Times New Roman"/>
              </a:rPr>
              <a:t>ideal</a:t>
            </a:r>
            <a:r>
              <a:rPr lang="en-GB" sz="2800" i="1" dirty="0" smtClean="0">
                <a:solidFill>
                  <a:schemeClr val="bg2"/>
                </a:solidFill>
                <a:latin typeface="Times New Roman"/>
                <a:cs typeface="Times New Roman"/>
              </a:rPr>
              <a:t> test set for P. </a:t>
            </a:r>
            <a:endParaRPr lang="en-GB" sz="2800" i="1" dirty="0">
              <a:solidFill>
                <a:schemeClr val="bg2"/>
              </a:solidFill>
              <a:latin typeface="Times New Roman"/>
              <a:cs typeface="Times New Roman"/>
            </a:endParaRPr>
          </a:p>
        </p:txBody>
      </p:sp>
      <p:sp>
        <p:nvSpPr>
          <p:cNvPr id="9" name="TextBox 8"/>
          <p:cNvSpPr txBox="1"/>
          <p:nvPr/>
        </p:nvSpPr>
        <p:spPr>
          <a:xfrm>
            <a:off x="395536" y="4437112"/>
            <a:ext cx="8280920" cy="830997"/>
          </a:xfrm>
          <a:prstGeom prst="rect">
            <a:avLst/>
          </a:prstGeom>
          <a:noFill/>
        </p:spPr>
        <p:txBody>
          <a:bodyPr wrap="square" rtlCol="0">
            <a:spAutoFit/>
          </a:bodyPr>
          <a:lstStyle/>
          <a:p>
            <a:r>
              <a:rPr lang="en-GB" sz="2400" dirty="0" smtClean="0">
                <a:solidFill>
                  <a:srgbClr val="0000FF"/>
                </a:solidFill>
              </a:rPr>
              <a:t>Ideal test is a notion from </a:t>
            </a:r>
            <a:r>
              <a:rPr lang="en-GB" sz="2400" dirty="0" err="1" smtClean="0">
                <a:solidFill>
                  <a:srgbClr val="0000FF"/>
                </a:solidFill>
              </a:rPr>
              <a:t>Goodenough</a:t>
            </a:r>
            <a:r>
              <a:rPr lang="en-GB" sz="2400" dirty="0" smtClean="0">
                <a:solidFill>
                  <a:srgbClr val="0000FF"/>
                </a:solidFill>
              </a:rPr>
              <a:t> and </a:t>
            </a:r>
            <a:r>
              <a:rPr lang="en-GB" sz="2400" dirty="0" err="1" smtClean="0">
                <a:solidFill>
                  <a:srgbClr val="0000FF"/>
                </a:solidFill>
              </a:rPr>
              <a:t>Gerhart</a:t>
            </a:r>
            <a:r>
              <a:rPr lang="en-GB" sz="2400" dirty="0" smtClean="0">
                <a:solidFill>
                  <a:srgbClr val="0000FF"/>
                </a:solidFill>
              </a:rPr>
              <a:t> [1977], which is not formally defined. </a:t>
            </a:r>
            <a:endParaRPr lang="en-GB" sz="2400" dirty="0">
              <a:solidFill>
                <a:srgbClr val="0000FF"/>
              </a:solidFill>
            </a:endParaRPr>
          </a:p>
        </p:txBody>
      </p:sp>
      <p:sp>
        <p:nvSpPr>
          <p:cNvPr id="10" name="TextBox 9"/>
          <p:cNvSpPr txBox="1"/>
          <p:nvPr/>
        </p:nvSpPr>
        <p:spPr>
          <a:xfrm>
            <a:off x="395536" y="2204864"/>
            <a:ext cx="2511475" cy="461665"/>
          </a:xfrm>
          <a:prstGeom prst="rect">
            <a:avLst/>
          </a:prstGeom>
          <a:noFill/>
        </p:spPr>
        <p:txBody>
          <a:bodyPr wrap="none" rtlCol="0">
            <a:spAutoFit/>
          </a:bodyPr>
          <a:lstStyle/>
          <a:p>
            <a:r>
              <a:rPr lang="en-GB" sz="2400" dirty="0" smtClean="0">
                <a:solidFill>
                  <a:srgbClr val="0000FF"/>
                </a:solidFill>
              </a:rPr>
              <a:t>Branch coverage</a:t>
            </a:r>
            <a:endParaRPr lang="en-GB" sz="2400" dirty="0">
              <a:solidFill>
                <a:srgbClr val="0000FF"/>
              </a:solidFill>
            </a:endParaRPr>
          </a:p>
        </p:txBody>
      </p:sp>
      <p:cxnSp>
        <p:nvCxnSpPr>
          <p:cNvPr id="12" name="Straight Arrow Connector 11"/>
          <p:cNvCxnSpPr>
            <a:endCxn id="10" idx="0"/>
          </p:cNvCxnSpPr>
          <p:nvPr/>
        </p:nvCxnSpPr>
        <p:spPr>
          <a:xfrm flipH="1">
            <a:off x="1651274" y="1916832"/>
            <a:ext cx="256430" cy="288032"/>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211960" y="4149080"/>
            <a:ext cx="216024" cy="432048"/>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5536" y="5445224"/>
            <a:ext cx="8280920" cy="95410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800" i="1" dirty="0" smtClean="0">
                <a:solidFill>
                  <a:schemeClr val="bg2"/>
                </a:solidFill>
                <a:latin typeface="Times New Roman"/>
                <a:cs typeface="Times New Roman"/>
              </a:rPr>
              <a:t>Theorem: There exists a test set T which is ideal for P, but is not inference adequate for P relative to S. </a:t>
            </a:r>
            <a:endParaRPr lang="en-GB" sz="2800" i="1" dirty="0">
              <a:solidFill>
                <a:schemeClr val="bg2"/>
              </a:solidFill>
              <a:latin typeface="Times New Roman"/>
              <a:cs typeface="Times New Roman"/>
            </a:endParaRPr>
          </a:p>
        </p:txBody>
      </p:sp>
    </p:spTree>
    <p:extLst>
      <p:ext uri="{BB962C8B-B14F-4D97-AF65-F5344CB8AC3E}">
        <p14:creationId xmlns:p14="http://schemas.microsoft.com/office/powerpoint/2010/main" val="34289738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err="1" smtClean="0"/>
              <a:t>Weyuker’s</a:t>
            </a:r>
            <a:r>
              <a:rPr lang="en-GB" sz="3600" dirty="0" smtClean="0"/>
              <a:t> Contributions</a:t>
            </a:r>
            <a:endParaRPr lang="en-GB" sz="3600" dirty="0"/>
          </a:p>
        </p:txBody>
      </p:sp>
      <p:sp>
        <p:nvSpPr>
          <p:cNvPr id="3" name="Content Placeholder 2"/>
          <p:cNvSpPr>
            <a:spLocks noGrp="1"/>
          </p:cNvSpPr>
          <p:nvPr>
            <p:ph idx="1"/>
          </p:nvPr>
        </p:nvSpPr>
        <p:spPr>
          <a:xfrm>
            <a:off x="395537" y="836712"/>
            <a:ext cx="8461126" cy="5616624"/>
          </a:xfrm>
        </p:spPr>
        <p:txBody>
          <a:bodyPr/>
          <a:lstStyle/>
          <a:p>
            <a:pPr marL="365125" indent="-365125">
              <a:spcBef>
                <a:spcPts val="300"/>
              </a:spcBef>
            </a:pPr>
            <a:r>
              <a:rPr lang="en-GB" dirty="0"/>
              <a:t>A definition of test data adequacy which requires that the test data be sufficient to infer both the intended and actual </a:t>
            </a:r>
            <a:r>
              <a:rPr lang="en-GB" dirty="0" smtClean="0"/>
              <a:t>computations. </a:t>
            </a:r>
            <a:endParaRPr lang="en-GB" dirty="0"/>
          </a:p>
          <a:p>
            <a:pPr marL="365125" indent="-365125">
              <a:spcBef>
                <a:spcPts val="300"/>
              </a:spcBef>
            </a:pPr>
            <a:r>
              <a:rPr lang="en-GB" dirty="0"/>
              <a:t>Pointed out pragmatic limitations of this definition and considered plausible approximations to the requirements. </a:t>
            </a:r>
            <a:endParaRPr lang="en-GB" dirty="0" smtClean="0"/>
          </a:p>
          <a:p>
            <a:pPr marL="633413" lvl="1" indent="-365125"/>
            <a:r>
              <a:rPr lang="en-GB" dirty="0" smtClean="0"/>
              <a:t>Restriction on a subset of programs, such as finite state machines =&gt;  “</a:t>
            </a:r>
            <a:r>
              <a:rPr lang="en-GB" i="1" dirty="0" smtClean="0">
                <a:solidFill>
                  <a:srgbClr val="0000FF"/>
                </a:solidFill>
              </a:rPr>
              <a:t>This direction is not likely to be productive</a:t>
            </a:r>
            <a:r>
              <a:rPr lang="en-GB" dirty="0" smtClean="0"/>
              <a:t>.”</a:t>
            </a:r>
          </a:p>
          <a:p>
            <a:pPr marL="633413" lvl="1" indent="-365125"/>
            <a:r>
              <a:rPr lang="en-GB" dirty="0" smtClean="0"/>
              <a:t>Relax on the conditions that the inference result is equivalent to both program and the intended specification: </a:t>
            </a:r>
          </a:p>
          <a:p>
            <a:pPr marL="900113" lvl="2" indent="-365125"/>
            <a:r>
              <a:rPr lang="en-GB" dirty="0" smtClean="0"/>
              <a:t>If test set is generated from specification, use “</a:t>
            </a:r>
            <a:r>
              <a:rPr lang="en-GB" i="1" dirty="0" smtClean="0">
                <a:solidFill>
                  <a:srgbClr val="0000FF"/>
                </a:solidFill>
              </a:rPr>
              <a:t>program-adequate</a:t>
            </a:r>
            <a:r>
              <a:rPr lang="en-GB" dirty="0" smtClean="0"/>
              <a:t>” </a:t>
            </a:r>
          </a:p>
          <a:p>
            <a:pPr marL="900113" lvl="2" indent="-365125"/>
            <a:r>
              <a:rPr lang="en-GB" dirty="0" smtClean="0"/>
              <a:t>If test set is generated from program, use “</a:t>
            </a:r>
            <a:r>
              <a:rPr lang="en-GB" i="1" dirty="0" smtClean="0">
                <a:solidFill>
                  <a:srgbClr val="0000FF"/>
                </a:solidFill>
              </a:rPr>
              <a:t>specification-adequate</a:t>
            </a:r>
            <a:r>
              <a:rPr lang="en-GB" dirty="0" smtClean="0"/>
              <a:t>”</a:t>
            </a:r>
            <a:endParaRPr lang="en-GB" dirty="0"/>
          </a:p>
          <a:p>
            <a:pPr marL="365125" indent="-365125">
              <a:spcBef>
                <a:spcPts val="300"/>
              </a:spcBef>
            </a:pPr>
            <a:r>
              <a:rPr lang="en-GB" dirty="0"/>
              <a:t>It is not clear that such [program inference] systems will ever be practically available. </a:t>
            </a:r>
          </a:p>
          <a:p>
            <a:pPr marL="365125" indent="-365125">
              <a:spcBef>
                <a:spcPts val="300"/>
              </a:spcBef>
            </a:pPr>
            <a:r>
              <a:rPr lang="en-GB" dirty="0"/>
              <a:t>It would be both interesting and useful to attempt to develop practical approximations to program inference. </a:t>
            </a:r>
          </a:p>
          <a:p>
            <a:pPr>
              <a:spcBef>
                <a:spcPts val="300"/>
              </a:spcBef>
            </a:pPr>
            <a:endParaRPr lang="en-GB" dirty="0"/>
          </a:p>
        </p:txBody>
      </p:sp>
    </p:spTree>
    <p:extLst>
      <p:ext uri="{BB962C8B-B14F-4D97-AF65-F5344CB8AC3E}">
        <p14:creationId xmlns:p14="http://schemas.microsoft.com/office/powerpoint/2010/main" val="8491673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496944" cy="648072"/>
          </a:xfrm>
          <a:solidFill>
            <a:schemeClr val="bg1"/>
          </a:solidFill>
        </p:spPr>
        <p:txBody>
          <a:bodyPr>
            <a:noAutofit/>
          </a:bodyPr>
          <a:lstStyle/>
          <a:p>
            <a:r>
              <a:rPr lang="en-GB" sz="3600" dirty="0"/>
              <a:t>Program </a:t>
            </a:r>
            <a:r>
              <a:rPr lang="en-GB" sz="3600" dirty="0" smtClean="0"/>
              <a:t>Synthesis </a:t>
            </a:r>
            <a:r>
              <a:rPr lang="en-GB" sz="3600" dirty="0"/>
              <a:t>from E</a:t>
            </a:r>
            <a:r>
              <a:rPr lang="en-GB" sz="3600" dirty="0" smtClean="0"/>
              <a:t>xamples</a:t>
            </a:r>
            <a:endParaRPr lang="en-GB" sz="3600" dirty="0"/>
          </a:p>
        </p:txBody>
      </p:sp>
      <p:sp>
        <p:nvSpPr>
          <p:cNvPr id="3" name="Content Placeholder 2"/>
          <p:cNvSpPr>
            <a:spLocks noGrp="1"/>
          </p:cNvSpPr>
          <p:nvPr>
            <p:ph idx="1"/>
          </p:nvPr>
        </p:nvSpPr>
        <p:spPr>
          <a:xfrm>
            <a:off x="395536" y="764704"/>
            <a:ext cx="8496943" cy="5760640"/>
          </a:xfrm>
        </p:spPr>
        <p:txBody>
          <a:bodyPr/>
          <a:lstStyle/>
          <a:p>
            <a:pPr>
              <a:lnSpc>
                <a:spcPct val="120000"/>
              </a:lnSpc>
              <a:spcBef>
                <a:spcPts val="0"/>
              </a:spcBef>
            </a:pPr>
            <a:r>
              <a:rPr lang="en-GB" sz="2800" dirty="0" smtClean="0"/>
              <a:t>The Question: </a:t>
            </a:r>
          </a:p>
          <a:p>
            <a:pPr lvl="1">
              <a:lnSpc>
                <a:spcPct val="120000"/>
              </a:lnSpc>
              <a:spcBef>
                <a:spcPts val="0"/>
              </a:spcBef>
            </a:pPr>
            <a:r>
              <a:rPr lang="en-GB" sz="2400" i="1" dirty="0" smtClean="0"/>
              <a:t>Input</a:t>
            </a:r>
            <a:r>
              <a:rPr lang="en-GB" sz="2400" dirty="0" smtClean="0"/>
              <a:t>:  Instances of input/output pairs</a:t>
            </a:r>
          </a:p>
          <a:p>
            <a:pPr lvl="1">
              <a:lnSpc>
                <a:spcPct val="120000"/>
              </a:lnSpc>
              <a:spcBef>
                <a:spcPts val="0"/>
              </a:spcBef>
            </a:pPr>
            <a:r>
              <a:rPr lang="en-GB" sz="2400" i="1" dirty="0" smtClean="0"/>
              <a:t>Output</a:t>
            </a:r>
            <a:r>
              <a:rPr lang="en-GB" sz="2400" dirty="0" smtClean="0"/>
              <a:t>: A program that can compute the output on the input, but more </a:t>
            </a:r>
          </a:p>
          <a:p>
            <a:pPr>
              <a:lnSpc>
                <a:spcPct val="120000"/>
              </a:lnSpc>
              <a:spcBef>
                <a:spcPts val="0"/>
              </a:spcBef>
            </a:pPr>
            <a:r>
              <a:rPr lang="en-GB" sz="2800" dirty="0" smtClean="0"/>
              <a:t>Example: </a:t>
            </a:r>
          </a:p>
          <a:p>
            <a:pPr lvl="1">
              <a:lnSpc>
                <a:spcPct val="120000"/>
              </a:lnSpc>
              <a:spcBef>
                <a:spcPts val="0"/>
              </a:spcBef>
            </a:pPr>
            <a:r>
              <a:rPr lang="en-GB" sz="2400" dirty="0" smtClean="0"/>
              <a:t>[Summers, 1977] </a:t>
            </a:r>
          </a:p>
          <a:p>
            <a:pPr lvl="1">
              <a:lnSpc>
                <a:spcPct val="120000"/>
              </a:lnSpc>
              <a:spcBef>
                <a:spcPts val="0"/>
              </a:spcBef>
            </a:pPr>
            <a:r>
              <a:rPr lang="en-GB" sz="2400" dirty="0" smtClean="0"/>
              <a:t>[Smith &amp; </a:t>
            </a:r>
            <a:r>
              <a:rPr lang="en-GB" sz="2400" dirty="0" err="1" smtClean="0"/>
              <a:t>Angluin</a:t>
            </a:r>
            <a:r>
              <a:rPr lang="en-GB" sz="2400" dirty="0" smtClean="0"/>
              <a:t>, 1983] </a:t>
            </a:r>
          </a:p>
          <a:p>
            <a:pPr lvl="1">
              <a:lnSpc>
                <a:spcPct val="120000"/>
              </a:lnSpc>
              <a:spcBef>
                <a:spcPts val="0"/>
              </a:spcBef>
            </a:pPr>
            <a:r>
              <a:rPr lang="en-GB" sz="2400" dirty="0" smtClean="0">
                <a:solidFill>
                  <a:srgbClr val="0000FF"/>
                </a:solidFill>
              </a:rPr>
              <a:t>[</a:t>
            </a:r>
            <a:r>
              <a:rPr lang="en-GB" sz="2400" dirty="0" err="1" smtClean="0">
                <a:solidFill>
                  <a:srgbClr val="0000FF"/>
                </a:solidFill>
              </a:rPr>
              <a:t>Zhu&amp;Jin</a:t>
            </a:r>
            <a:r>
              <a:rPr lang="en-GB" sz="2400" dirty="0" smtClean="0">
                <a:solidFill>
                  <a:srgbClr val="0000FF"/>
                </a:solidFill>
              </a:rPr>
              <a:t>, 1989, 1991] </a:t>
            </a:r>
          </a:p>
          <a:p>
            <a:pPr lvl="1">
              <a:lnSpc>
                <a:spcPct val="120000"/>
              </a:lnSpc>
              <a:spcBef>
                <a:spcPts val="0"/>
              </a:spcBef>
            </a:pPr>
            <a:endParaRPr lang="en-GB" sz="2400" dirty="0" smtClean="0">
              <a:solidFill>
                <a:srgbClr val="0000FF"/>
              </a:solidFill>
            </a:endParaRPr>
          </a:p>
          <a:p>
            <a:pPr>
              <a:lnSpc>
                <a:spcPct val="120000"/>
              </a:lnSpc>
              <a:spcBef>
                <a:spcPts val="0"/>
              </a:spcBef>
            </a:pPr>
            <a:r>
              <a:rPr lang="en-GB" sz="2800" dirty="0" smtClean="0"/>
              <a:t>Problem: </a:t>
            </a:r>
          </a:p>
          <a:p>
            <a:pPr lvl="1">
              <a:lnSpc>
                <a:spcPct val="120000"/>
              </a:lnSpc>
              <a:spcBef>
                <a:spcPts val="0"/>
              </a:spcBef>
            </a:pPr>
            <a:r>
              <a:rPr lang="en-GB" sz="2400" dirty="0" smtClean="0"/>
              <a:t>The scale and complexity of the program is very limited </a:t>
            </a:r>
          </a:p>
        </p:txBody>
      </p:sp>
      <p:sp>
        <p:nvSpPr>
          <p:cNvPr id="7" name="TextBox 6"/>
          <p:cNvSpPr txBox="1"/>
          <p:nvPr/>
        </p:nvSpPr>
        <p:spPr>
          <a:xfrm>
            <a:off x="4499992" y="3140968"/>
            <a:ext cx="4118458" cy="1200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400" dirty="0" err="1" smtClean="0">
                <a:solidFill>
                  <a:srgbClr val="0000FF"/>
                </a:solidFill>
                <a:latin typeface="Times New Roman"/>
                <a:cs typeface="Times New Roman"/>
              </a:rPr>
              <a:t>Weyuker</a:t>
            </a:r>
            <a:r>
              <a:rPr lang="en-GB" sz="2400" dirty="0" smtClean="0">
                <a:solidFill>
                  <a:srgbClr val="0000FF"/>
                </a:solidFill>
                <a:latin typeface="Times New Roman"/>
                <a:cs typeface="Times New Roman"/>
              </a:rPr>
              <a:t> used examples drawn from Summers 1977 to illustrate her ideas. </a:t>
            </a:r>
            <a:endParaRPr lang="en-GB" sz="2400" dirty="0">
              <a:solidFill>
                <a:srgbClr val="0000FF"/>
              </a:solidFill>
              <a:latin typeface="Times New Roman"/>
              <a:cs typeface="Times New Roman"/>
            </a:endParaRPr>
          </a:p>
        </p:txBody>
      </p:sp>
      <p:cxnSp>
        <p:nvCxnSpPr>
          <p:cNvPr id="9" name="Straight Arrow Connector 8"/>
          <p:cNvCxnSpPr>
            <a:stCxn id="7" idx="1"/>
          </p:cNvCxnSpPr>
          <p:nvPr/>
        </p:nvCxnSpPr>
        <p:spPr>
          <a:xfrm flipH="1" flipV="1">
            <a:off x="3275856" y="3429002"/>
            <a:ext cx="1224136" cy="312130"/>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75856" y="2204864"/>
            <a:ext cx="5467607"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400" dirty="0" smtClean="0">
                <a:solidFill>
                  <a:srgbClr val="0000FF"/>
                </a:solidFill>
                <a:latin typeface="Times New Roman"/>
                <a:cs typeface="Times New Roman"/>
              </a:rPr>
              <a:t>This is “</a:t>
            </a:r>
            <a:r>
              <a:rPr lang="en-GB" sz="2400" i="1" dirty="0" smtClean="0">
                <a:solidFill>
                  <a:srgbClr val="0000FF"/>
                </a:solidFill>
                <a:latin typeface="Times New Roman"/>
                <a:cs typeface="Times New Roman"/>
              </a:rPr>
              <a:t>inductive inference</a:t>
            </a:r>
            <a:r>
              <a:rPr lang="en-GB" sz="2400" dirty="0" smtClean="0">
                <a:solidFill>
                  <a:srgbClr val="0000FF"/>
                </a:solidFill>
                <a:latin typeface="Times New Roman"/>
                <a:cs typeface="Times New Roman"/>
              </a:rPr>
              <a:t>”, or “</a:t>
            </a:r>
            <a:r>
              <a:rPr lang="en-GB" sz="2400" i="1" dirty="0" smtClean="0">
                <a:solidFill>
                  <a:srgbClr val="0000FF"/>
                </a:solidFill>
                <a:latin typeface="Times New Roman"/>
                <a:cs typeface="Times New Roman"/>
              </a:rPr>
              <a:t>machine learning</a:t>
            </a:r>
            <a:r>
              <a:rPr lang="en-GB" sz="2400" dirty="0" smtClean="0">
                <a:solidFill>
                  <a:srgbClr val="0000FF"/>
                </a:solidFill>
                <a:latin typeface="Times New Roman"/>
                <a:cs typeface="Times New Roman"/>
              </a:rPr>
              <a:t>”: from examples to a general rule. </a:t>
            </a:r>
            <a:endParaRPr lang="en-GB" sz="2400" dirty="0">
              <a:solidFill>
                <a:srgbClr val="0000FF"/>
              </a:solidFill>
              <a:latin typeface="Times New Roman"/>
              <a:cs typeface="Times New Roman"/>
            </a:endParaRPr>
          </a:p>
        </p:txBody>
      </p:sp>
      <p:sp>
        <p:nvSpPr>
          <p:cNvPr id="13" name="TextBox 12"/>
          <p:cNvSpPr txBox="1"/>
          <p:nvPr/>
        </p:nvSpPr>
        <p:spPr>
          <a:xfrm>
            <a:off x="3707904" y="4581128"/>
            <a:ext cx="5112568"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400" dirty="0" smtClean="0">
                <a:solidFill>
                  <a:srgbClr val="0000FF"/>
                </a:solidFill>
                <a:latin typeface="Times New Roman"/>
                <a:cs typeface="Times New Roman"/>
              </a:rPr>
              <a:t>Applying program algebra and a theory of infinite expansion of programs. </a:t>
            </a:r>
            <a:endParaRPr lang="en-GB" sz="2400" dirty="0">
              <a:solidFill>
                <a:srgbClr val="0000FF"/>
              </a:solidFill>
              <a:latin typeface="Times New Roman"/>
              <a:cs typeface="Times New Roman"/>
            </a:endParaRPr>
          </a:p>
        </p:txBody>
      </p:sp>
      <p:cxnSp>
        <p:nvCxnSpPr>
          <p:cNvPr id="15" name="Straight Arrow Connector 14"/>
          <p:cNvCxnSpPr/>
          <p:nvPr/>
        </p:nvCxnSpPr>
        <p:spPr>
          <a:xfrm flipH="1" flipV="1">
            <a:off x="3059832" y="4581128"/>
            <a:ext cx="648072" cy="343492"/>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1443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Examples of Program Synthesis</a:t>
            </a:r>
            <a:endParaRPr lang="en-GB" dirty="0"/>
          </a:p>
        </p:txBody>
      </p:sp>
      <p:pic>
        <p:nvPicPr>
          <p:cNvPr id="5" name="Content Placeholder 3" descr="ExamplesOfProgramSynthesis.pdf"/>
          <p:cNvPicPr>
            <a:picLocks noChangeAspect="1"/>
          </p:cNvPicPr>
          <p:nvPr/>
        </p:nvPicPr>
        <p:blipFill rotWithShape="1">
          <a:blip r:embed="rId3">
            <a:extLst>
              <a:ext uri="{28A0092B-C50C-407E-A947-70E740481C1C}">
                <a14:useLocalDpi xmlns:a14="http://schemas.microsoft.com/office/drawing/2010/main" val="0"/>
              </a:ext>
            </a:extLst>
          </a:blip>
          <a:srcRect l="14070" t="62978" r="27108" b="25760"/>
          <a:stretch/>
        </p:blipFill>
        <p:spPr bwMode="auto">
          <a:xfrm>
            <a:off x="516767" y="1700808"/>
            <a:ext cx="8087681" cy="2191414"/>
          </a:xfrm>
          <a:prstGeom prst="rect">
            <a:avLst/>
          </a:prstGeom>
          <a:solidFill>
            <a:schemeClr val="bg1"/>
          </a:solidFill>
          <a:ln w="3175" cap="sq" cmpd="sng">
            <a:solidFill>
              <a:srgbClr val="000000"/>
            </a:solidFill>
            <a:prstDash val="solid"/>
            <a:miter lim="800000"/>
          </a:ln>
          <a:effectLst/>
        </p:spPr>
      </p:pic>
      <p:sp>
        <p:nvSpPr>
          <p:cNvPr id="6" name="Rectangle 5"/>
          <p:cNvSpPr/>
          <p:nvPr/>
        </p:nvSpPr>
        <p:spPr>
          <a:xfrm>
            <a:off x="539552" y="4797152"/>
            <a:ext cx="8136904" cy="1200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400" dirty="0">
                <a:solidFill>
                  <a:srgbClr val="0000FF"/>
                </a:solidFill>
              </a:rPr>
              <a:t>Zhu, H. and Jin, L., </a:t>
            </a:r>
            <a:r>
              <a:rPr lang="en-GB" sz="2400" i="1" dirty="0">
                <a:solidFill>
                  <a:srgbClr val="0000FF"/>
                </a:solidFill>
              </a:rPr>
              <a:t>A knowledge-based approach to program synthesis from examples</a:t>
            </a:r>
            <a:r>
              <a:rPr lang="en-GB" sz="2400" dirty="0">
                <a:solidFill>
                  <a:srgbClr val="0000FF"/>
                </a:solidFill>
              </a:rPr>
              <a:t>, Journal of Computer Science and </a:t>
            </a:r>
            <a:r>
              <a:rPr lang="en-GB" sz="2400" dirty="0" smtClean="0">
                <a:solidFill>
                  <a:srgbClr val="0000FF"/>
                </a:solidFill>
              </a:rPr>
              <a:t>Technology 6(1), pp48-58, January </a:t>
            </a:r>
            <a:r>
              <a:rPr lang="en-GB" sz="2400" dirty="0">
                <a:solidFill>
                  <a:srgbClr val="0000FF"/>
                </a:solidFill>
              </a:rPr>
              <a:t>1991.</a:t>
            </a:r>
          </a:p>
        </p:txBody>
      </p:sp>
      <p:sp>
        <p:nvSpPr>
          <p:cNvPr id="7" name="TextBox 6"/>
          <p:cNvSpPr txBox="1"/>
          <p:nvPr/>
        </p:nvSpPr>
        <p:spPr>
          <a:xfrm>
            <a:off x="467544" y="908720"/>
            <a:ext cx="5472608" cy="461665"/>
          </a:xfrm>
          <a:prstGeom prst="rect">
            <a:avLst/>
          </a:prstGeom>
          <a:noFill/>
        </p:spPr>
        <p:txBody>
          <a:bodyPr wrap="square" rtlCol="0">
            <a:spAutoFit/>
          </a:bodyPr>
          <a:lstStyle/>
          <a:p>
            <a:r>
              <a:rPr lang="en-GB" sz="2400" dirty="0" smtClean="0">
                <a:solidFill>
                  <a:srgbClr val="0000FF"/>
                </a:solidFill>
              </a:rPr>
              <a:t>What we can do by the end of 1980s. </a:t>
            </a:r>
            <a:endParaRPr lang="en-GB" sz="2400" dirty="0">
              <a:solidFill>
                <a:srgbClr val="0000FF"/>
              </a:solidFill>
            </a:endParaRPr>
          </a:p>
        </p:txBody>
      </p:sp>
    </p:spTree>
    <p:extLst>
      <p:ext uri="{BB962C8B-B14F-4D97-AF65-F5344CB8AC3E}">
        <p14:creationId xmlns:p14="http://schemas.microsoft.com/office/powerpoint/2010/main" val="12713339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IMG_6182.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947" t="7265" r="10638" b="9697"/>
          <a:stretch/>
        </p:blipFill>
        <p:spPr>
          <a:xfrm rot="5400000">
            <a:off x="-242312" y="1618575"/>
            <a:ext cx="5226678" cy="3950983"/>
          </a:xfrm>
        </p:spPr>
      </p:pic>
      <p:sp>
        <p:nvSpPr>
          <p:cNvPr id="5" name="TextBox 4"/>
          <p:cNvSpPr txBox="1"/>
          <p:nvPr/>
        </p:nvSpPr>
        <p:spPr>
          <a:xfrm>
            <a:off x="4572000" y="1052736"/>
            <a:ext cx="4248472" cy="3046988"/>
          </a:xfrm>
          <a:prstGeom prst="rect">
            <a:avLst/>
          </a:prstGeom>
          <a:noFill/>
        </p:spPr>
        <p:txBody>
          <a:bodyPr wrap="square" rtlCol="0">
            <a:spAutoFit/>
          </a:bodyPr>
          <a:lstStyle/>
          <a:p>
            <a:r>
              <a:rPr lang="en-GB" sz="2400" dirty="0" smtClean="0">
                <a:solidFill>
                  <a:srgbClr val="0000FF"/>
                </a:solidFill>
              </a:rPr>
              <a:t>Alan Hutchinson, </a:t>
            </a:r>
            <a:r>
              <a:rPr lang="en-GB" sz="2400" b="1" dirty="0" smtClean="0">
                <a:solidFill>
                  <a:srgbClr val="0000FF"/>
                </a:solidFill>
              </a:rPr>
              <a:t>Algorithmic Learning</a:t>
            </a:r>
            <a:r>
              <a:rPr lang="en-GB" sz="2400" dirty="0" smtClean="0">
                <a:solidFill>
                  <a:srgbClr val="0000FF"/>
                </a:solidFill>
              </a:rPr>
              <a:t>, Graduate Tests in Computer Science, Clarendon Press, Oxford, 1994. </a:t>
            </a:r>
          </a:p>
          <a:p>
            <a:endParaRPr lang="en-GB" sz="2400" dirty="0">
              <a:solidFill>
                <a:srgbClr val="0000FF"/>
              </a:solidFill>
            </a:endParaRPr>
          </a:p>
          <a:p>
            <a:r>
              <a:rPr lang="en-GB" sz="2400" dirty="0" smtClean="0">
                <a:solidFill>
                  <a:srgbClr val="0000FF"/>
                </a:solidFill>
              </a:rPr>
              <a:t>Section 6.3. Program Synthesis, pp.254-280. </a:t>
            </a:r>
            <a:endParaRPr lang="en-GB" sz="2400" dirty="0">
              <a:solidFill>
                <a:srgbClr val="0000FF"/>
              </a:solidFill>
            </a:endParaRPr>
          </a:p>
        </p:txBody>
      </p:sp>
    </p:spTree>
    <p:extLst>
      <p:ext uri="{BB962C8B-B14F-4D97-AF65-F5344CB8AC3E}">
        <p14:creationId xmlns:p14="http://schemas.microsoft.com/office/powerpoint/2010/main" val="34479669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461127" cy="648072"/>
          </a:xfrm>
        </p:spPr>
        <p:txBody>
          <a:bodyPr>
            <a:noAutofit/>
          </a:bodyPr>
          <a:lstStyle/>
          <a:p>
            <a:pPr algn="ctr"/>
            <a:r>
              <a:rPr lang="en-GB" sz="4400" dirty="0" smtClean="0"/>
              <a:t>Questions</a:t>
            </a:r>
            <a:endParaRPr lang="en-GB" sz="4400" dirty="0"/>
          </a:p>
        </p:txBody>
      </p:sp>
      <p:sp>
        <p:nvSpPr>
          <p:cNvPr id="3" name="Content Placeholder 2"/>
          <p:cNvSpPr>
            <a:spLocks noGrp="1"/>
          </p:cNvSpPr>
          <p:nvPr>
            <p:ph idx="1"/>
          </p:nvPr>
        </p:nvSpPr>
        <p:spPr>
          <a:xfrm>
            <a:off x="395536" y="1988840"/>
            <a:ext cx="8461126" cy="3312368"/>
          </a:xfrm>
        </p:spPr>
        <p:txBody>
          <a:bodyPr/>
          <a:lstStyle/>
          <a:p>
            <a:pPr marL="442913" indent="-442913">
              <a:buFont typeface="Wingdings" charset="2"/>
              <a:buChar char="Ø"/>
            </a:pPr>
            <a:r>
              <a:rPr lang="en-GB" sz="3200" dirty="0" smtClean="0"/>
              <a:t>Is the synthesis of programs from test cases </a:t>
            </a:r>
          </a:p>
          <a:p>
            <a:pPr marL="898525" lvl="1" indent="-455613"/>
            <a:r>
              <a:rPr lang="en-GB" sz="2800" dirty="0" smtClean="0"/>
              <a:t>theoretically feasible?  </a:t>
            </a:r>
          </a:p>
          <a:p>
            <a:pPr marL="898525" lvl="1" indent="-455613"/>
            <a:r>
              <a:rPr lang="en-GB" sz="2800" dirty="0" smtClean="0"/>
              <a:t>practically cost effective? </a:t>
            </a:r>
          </a:p>
        </p:txBody>
      </p:sp>
    </p:spTree>
    <p:extLst>
      <p:ext uri="{BB962C8B-B14F-4D97-AF65-F5344CB8AC3E}">
        <p14:creationId xmlns:p14="http://schemas.microsoft.com/office/powerpoint/2010/main" val="26306869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08048-2015-Lectures">
  <a:themeElements>
    <a:clrScheme name="Custom 18">
      <a:dk1>
        <a:srgbClr val="A2AD00"/>
      </a:dk1>
      <a:lt1>
        <a:srgbClr val="FFFFFF"/>
      </a:lt1>
      <a:dk2>
        <a:srgbClr val="000000"/>
      </a:dk2>
      <a:lt2>
        <a:srgbClr val="36424A"/>
      </a:lt2>
      <a:accent1>
        <a:srgbClr val="A2AD00"/>
      </a:accent1>
      <a:accent2>
        <a:srgbClr val="970074"/>
      </a:accent2>
      <a:accent3>
        <a:srgbClr val="C90044"/>
      </a:accent3>
      <a:accent4>
        <a:srgbClr val="EDB700"/>
      </a:accent4>
      <a:accent5>
        <a:srgbClr val="00338E"/>
      </a:accent5>
      <a:accent6>
        <a:srgbClr val="00693E"/>
      </a:accent6>
      <a:hlink>
        <a:srgbClr val="A2AD00"/>
      </a:hlink>
      <a:folHlink>
        <a:srgbClr val="36424A"/>
      </a:folHlink>
    </a:clrScheme>
    <a:fontScheme name="Custom 6">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0">
          <a:solidFill>
            <a:srgbClr val="FF0000">
              <a:alpha val="30000"/>
            </a:srgbClr>
          </a:solidFill>
          <a:prstDash val="dash"/>
          <a:tailEnd type="stealth"/>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25400">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U08048-2015-Lectures.potx</Template>
  <TotalTime>7721</TotalTime>
  <Words>4049</Words>
  <Application>Microsoft Macintosh PowerPoint</Application>
  <PresentationFormat>On-screen Show (4:3)</PresentationFormat>
  <Paragraphs>399</Paragraphs>
  <Slides>38</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U08048-2015-Lectures</vt:lpstr>
      <vt:lpstr>Equation</vt:lpstr>
      <vt:lpstr>Keynote Speech at AST@ICSE 2018</vt:lpstr>
      <vt:lpstr>Abstract</vt:lpstr>
      <vt:lpstr>First Publication on the Subject</vt:lpstr>
      <vt:lpstr>Weyuker’s Main Results</vt:lpstr>
      <vt:lpstr>Weyuker’s Contributions</vt:lpstr>
      <vt:lpstr>Program Synthesis from Examples</vt:lpstr>
      <vt:lpstr>Examples of Program Synthesis</vt:lpstr>
      <vt:lpstr>PowerPoint Presentation</vt:lpstr>
      <vt:lpstr>Questions</vt:lpstr>
      <vt:lpstr>Testing vs Inductive Inference</vt:lpstr>
      <vt:lpstr>Structure of inductive inference</vt:lpstr>
      <vt:lpstr>Test Adequacy Criteria</vt:lpstr>
      <vt:lpstr>Question</vt:lpstr>
      <vt:lpstr>Examples of Adequacy Criteria</vt:lpstr>
      <vt:lpstr>Weyuker’s Axioms of Adequacy Criteria (1986)</vt:lpstr>
      <vt:lpstr>Weyuker’s Additional Axioms (1988)</vt:lpstr>
      <vt:lpstr>Weyuker’s Assessment of Adequacy Criteria</vt:lpstr>
      <vt:lpstr>Axioms of Adequacy Measurement [Zhu&amp;Hall 1993 ]</vt:lpstr>
      <vt:lpstr>Question</vt:lpstr>
      <vt:lpstr>Analysis of Weyuker’s Axioms [Zhu, 1996] </vt:lpstr>
      <vt:lpstr>Learnability vs Testability</vt:lpstr>
      <vt:lpstr>How to Test Like Inductive Inference</vt:lpstr>
      <vt:lpstr>Questions</vt:lpstr>
      <vt:lpstr>Identification in The Limit</vt:lpstr>
      <vt:lpstr>What is learnable? </vt:lpstr>
      <vt:lpstr>Question</vt:lpstr>
      <vt:lpstr>PAC Inductive Inference [Valiant, 1984] </vt:lpstr>
      <vt:lpstr>From PAC Learning to Adequacy Measurement</vt:lpstr>
      <vt:lpstr>δ-Probable Reliability </vt:lpstr>
      <vt:lpstr>Pseudo Dimension  and PAC Learnability</vt:lpstr>
      <vt:lpstr>How Many Random Test Cases Are Needed? </vt:lpstr>
      <vt:lpstr>Question</vt:lpstr>
      <vt:lpstr>Some Recent Interesting Work</vt:lpstr>
      <vt:lpstr>The Current Frontier</vt:lpstr>
      <vt:lpstr>Lionel Briand’s Observation [2008]</vt:lpstr>
      <vt:lpstr>PowerPoint Presentation</vt:lpstr>
      <vt:lpstr>A Clue for Future Research</vt:lpstr>
      <vt:lpstr>Thank You</vt:lpstr>
    </vt:vector>
  </TitlesOfParts>
  <Company>School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IWSC 2012 16 July 2012, Izmir, Turkey  </dc:title>
  <dc:creator> </dc:creator>
  <cp:lastModifiedBy>H Zhu</cp:lastModifiedBy>
  <cp:revision>303</cp:revision>
  <cp:lastPrinted>2018-05-28T16:22:49Z</cp:lastPrinted>
  <dcterms:created xsi:type="dcterms:W3CDTF">2012-07-12T10:43:20Z</dcterms:created>
  <dcterms:modified xsi:type="dcterms:W3CDTF">2018-05-28T16:41:40Z</dcterms:modified>
</cp:coreProperties>
</file>