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ppt/embeddings/Microsoft_Equation7.bin" ContentType="application/vnd.openxmlformats-officedocument.oleObject"/>
  <Override PartName="/ppt/embeddings/Microsoft_Equation8.bin" ContentType="application/vnd.openxmlformats-officedocument.oleObject"/>
  <Override PartName="/ppt/embeddings/Microsoft_Equation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17" r:id="rId2"/>
    <p:sldId id="342" r:id="rId3"/>
    <p:sldId id="318" r:id="rId4"/>
    <p:sldId id="319" r:id="rId5"/>
    <p:sldId id="320" r:id="rId6"/>
    <p:sldId id="322" r:id="rId7"/>
    <p:sldId id="323" r:id="rId8"/>
    <p:sldId id="326" r:id="rId9"/>
    <p:sldId id="324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67" autoAdjust="0"/>
  </p:normalViewPr>
  <p:slideViewPr>
    <p:cSldViewPr>
      <p:cViewPr varScale="1">
        <p:scale>
          <a:sx n="110" d="100"/>
          <a:sy n="110" d="100"/>
        </p:scale>
        <p:origin x="-1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U08048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Feb.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Lecture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306DB-C550-504E-9DCA-DAF3404D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31469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U08048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Feb. 2015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Lecture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1D0F5-CBB9-476F-834C-2232B1EFF5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4350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 PPT banner white 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50" y="304800"/>
            <a:ext cx="8528050" cy="110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9" y="1412777"/>
            <a:ext cx="8533134" cy="4824536"/>
          </a:xfrm>
        </p:spPr>
        <p:txBody>
          <a:bodyPr/>
          <a:lstStyle>
            <a:lvl1pPr marL="363538" indent="-363538" algn="l">
              <a:buFont typeface="Wingdings" charset="2"/>
              <a:buChar char="²"/>
              <a:defRPr sz="2800" b="0">
                <a:solidFill>
                  <a:schemeClr val="bg2"/>
                </a:solidFill>
              </a:defRPr>
            </a:lvl1pPr>
            <a:lvl2pPr marL="800100" indent="-342900" algn="l">
              <a:buFont typeface="Lucida Grande"/>
              <a:buChar char="-"/>
              <a:defRPr>
                <a:solidFill>
                  <a:srgbClr val="36424A"/>
                </a:solidFill>
              </a:defRPr>
            </a:lvl2pPr>
            <a:lvl3pPr marL="1257300" indent="-342900" algn="l">
              <a:buFont typeface="Arial"/>
              <a:buChar char="•"/>
              <a:defRPr>
                <a:solidFill>
                  <a:srgbClr val="36424A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  <a:p>
            <a:pPr lvl="1"/>
            <a:r>
              <a:rPr lang="en-US" dirty="0" smtClean="0"/>
              <a:t>List 1</a:t>
            </a:r>
          </a:p>
          <a:p>
            <a:pPr lvl="2"/>
            <a:r>
              <a:rPr lang="en-US" dirty="0" smtClean="0"/>
              <a:t>List 2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3528" y="312739"/>
            <a:ext cx="8487752" cy="1100039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OB PPT banner 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3213"/>
            <a:ext cx="85344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3528" y="312739"/>
            <a:ext cx="8487752" cy="152694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4" name="Picture 3" descr="co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9625"/>
            <a:ext cx="8532000" cy="4767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908720"/>
            <a:ext cx="8461126" cy="5544616"/>
          </a:xfrm>
        </p:spPr>
        <p:txBody>
          <a:bodyPr/>
          <a:lstStyle>
            <a:lvl1pPr marL="180975" indent="-180975">
              <a:spcBef>
                <a:spcPts val="1500"/>
              </a:spcBef>
              <a:buFont typeface="Wingdings" charset="2"/>
              <a:buChar char="v"/>
              <a:defRPr b="0"/>
            </a:lvl1pPr>
            <a:lvl2pPr marL="449263" indent="-177800">
              <a:spcBef>
                <a:spcPts val="300"/>
              </a:spcBef>
              <a:buFont typeface="Wingdings" charset="2"/>
              <a:buChar char="²"/>
              <a:defRPr sz="2000"/>
            </a:lvl2pPr>
            <a:lvl3pPr marL="715963" indent="-182563">
              <a:spcBef>
                <a:spcPts val="300"/>
              </a:spcBef>
              <a:buFont typeface="Courier New"/>
              <a:buChar char="o"/>
              <a:defRPr sz="2000"/>
            </a:lvl3pPr>
            <a:lvl4pPr marL="982663" indent="-177800">
              <a:spcBef>
                <a:spcPts val="300"/>
              </a:spcBef>
              <a:buFont typeface="Wingdings" charset="2"/>
              <a:buChar char="§"/>
              <a:defRPr sz="1800"/>
            </a:lvl4pPr>
            <a:lvl5pPr marL="1258888" indent="-180975">
              <a:spcBef>
                <a:spcPts val="300"/>
              </a:spcBef>
              <a:buFont typeface="Arial"/>
              <a:buChar char="•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7" y="908720"/>
            <a:ext cx="4270126" cy="5616624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271463" indent="-271463">
              <a:defRPr sz="2400"/>
            </a:lvl2pPr>
            <a:lvl3pPr marL="533400" indent="-261938">
              <a:defRPr sz="2000"/>
            </a:lvl3pPr>
            <a:lvl4pPr marL="804863" indent="-271463">
              <a:defRPr sz="2000"/>
            </a:lvl4pPr>
            <a:lvl5pPr marL="1077913" indent="-27305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656" y="908720"/>
            <a:ext cx="4138824" cy="5616624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271463" indent="-271463">
              <a:defRPr sz="2400"/>
            </a:lvl2pPr>
            <a:lvl3pPr marL="533400" indent="-261938">
              <a:defRPr sz="2000"/>
            </a:lvl3pPr>
            <a:lvl4pPr marL="804863" indent="-271463">
              <a:defRPr sz="2000"/>
            </a:lvl4pPr>
            <a:lvl5pPr marL="1077913" indent="-273050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30" descr="OB PPT logo white 1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04802"/>
            <a:ext cx="852805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40" y="188641"/>
            <a:ext cx="8461127" cy="64807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536" y="836712"/>
            <a:ext cx="842493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 cap="none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pitchFamily="12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pitchFamily="12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pitchFamily="12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pitchFamily="12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pitchFamily="12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pitchFamily="12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pitchFamily="12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pitchFamily="124" charset="-128"/>
        </a:defRPr>
      </a:lvl9pPr>
    </p:titleStyle>
    <p:bodyStyle>
      <a:lvl1pPr marL="363538" indent="-3635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v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714375" indent="-350838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²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077913" indent="-363538" algn="l" rtl="0" eaLnBrk="1" fontAlgn="base" hangingPunct="1">
        <a:spcBef>
          <a:spcPct val="20000"/>
        </a:spcBef>
        <a:spcAft>
          <a:spcPct val="0"/>
        </a:spcAft>
        <a:buFont typeface="Courier New"/>
        <a:buChar char="o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439863" indent="-361950" algn="l" rtl="0" eaLnBrk="1" fontAlgn="base" hangingPunct="1">
        <a:spcBef>
          <a:spcPct val="20000"/>
        </a:spcBef>
        <a:spcAft>
          <a:spcPct val="0"/>
        </a:spcAft>
        <a:buFont typeface="Wingdings" pitchFamily="124" charset="2"/>
        <a:buChar char="§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1792288" indent="-352425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emf"/><Relationship Id="rId12" Type="http://schemas.openxmlformats.org/officeDocument/2006/relationships/oleObject" Target="../embeddings/Microsoft_Equation6.bin"/><Relationship Id="rId13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oleObject" Target="../embeddings/Microsoft_Equation3.bin"/><Relationship Id="rId7" Type="http://schemas.openxmlformats.org/officeDocument/2006/relationships/image" Target="../media/image21.emf"/><Relationship Id="rId8" Type="http://schemas.openxmlformats.org/officeDocument/2006/relationships/oleObject" Target="../embeddings/Microsoft_Equation4.bin"/><Relationship Id="rId9" Type="http://schemas.openxmlformats.org/officeDocument/2006/relationships/image" Target="../media/image22.emf"/><Relationship Id="rId10" Type="http://schemas.openxmlformats.org/officeDocument/2006/relationships/oleObject" Target="../embeddings/Microsoft_Equation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7.bin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oleObject" Target="../embeddings/Microsoft_Equation8.bin"/><Relationship Id="rId5" Type="http://schemas.openxmlformats.org/officeDocument/2006/relationships/image" Target="../media/image37.emf"/><Relationship Id="rId6" Type="http://schemas.openxmlformats.org/officeDocument/2006/relationships/oleObject" Target="../embeddings/Microsoft_Equation9.bin"/><Relationship Id="rId7" Type="http://schemas.openxmlformats.org/officeDocument/2006/relationships/image" Target="../media/image3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2.emf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12739"/>
            <a:ext cx="8496944" cy="152694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IEEE CLOUD 2018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2204864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Formal Analysis of Load Balancing in Microservices with Scenario Calculus</a:t>
            </a:r>
            <a:endParaRPr lang="en-US" sz="40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4005064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Hong Zhu, </a:t>
            </a:r>
            <a:r>
              <a:rPr lang="en-US" sz="2800" b="1" dirty="0" err="1" smtClean="0">
                <a:solidFill>
                  <a:schemeClr val="bg1"/>
                </a:solidFill>
              </a:rPr>
              <a:t>Hongbo</a:t>
            </a:r>
            <a:r>
              <a:rPr lang="en-US" sz="2800" b="1" dirty="0" smtClean="0">
                <a:solidFill>
                  <a:schemeClr val="bg1"/>
                </a:solidFill>
              </a:rPr>
              <a:t> Wang and Ian </a:t>
            </a:r>
            <a:r>
              <a:rPr lang="en-US" sz="2800" b="1" dirty="0" err="1" smtClean="0">
                <a:solidFill>
                  <a:schemeClr val="bg1"/>
                </a:solidFill>
              </a:rPr>
              <a:t>Bayley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School of Engineering, Computing and Mathematics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Oxford Brookes University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Oxford, UK</a:t>
            </a:r>
          </a:p>
        </p:txBody>
      </p:sp>
    </p:spTree>
    <p:extLst>
      <p:ext uri="{BB962C8B-B14F-4D97-AF65-F5344CB8AC3E}">
        <p14:creationId xmlns:p14="http://schemas.microsoft.com/office/powerpoint/2010/main" val="94919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Application to Load Balancing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900"/>
              </a:spcBef>
              <a:buNone/>
            </a:pPr>
            <a:r>
              <a:rPr lang="en-GB" sz="3600" b="1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Construction of Model: </a:t>
            </a:r>
            <a:r>
              <a:rPr lang="en-GB" sz="3600" b="1" dirty="0" smtClean="0">
                <a:solidFill>
                  <a:srgbClr val="0000FF"/>
                </a:solidFill>
                <a:latin typeface="+mj-lt"/>
              </a:rPr>
              <a:t>Step 1</a:t>
            </a:r>
            <a:endParaRPr lang="en-GB" sz="2800" b="1" dirty="0" smtClean="0">
              <a:solidFill>
                <a:srgbClr val="0000FF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GB" dirty="0" smtClean="0"/>
              <a:t>A service received requests from a number of </a:t>
            </a:r>
            <a:r>
              <a:rPr lang="en-GB" i="1" dirty="0" smtClean="0"/>
              <a:t>Requestors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endParaRPr lang="en-GB" dirty="0"/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GB" dirty="0" smtClean="0"/>
              <a:t>A </a:t>
            </a:r>
            <a:r>
              <a:rPr lang="en-GB" i="1" dirty="0" smtClean="0"/>
              <a:t>Load Balancer </a:t>
            </a:r>
            <a:r>
              <a:rPr lang="en-GB" dirty="0"/>
              <a:t>distributes </a:t>
            </a:r>
            <a:r>
              <a:rPr lang="en-GB" dirty="0" smtClean="0"/>
              <a:t>service requests </a:t>
            </a:r>
            <a:r>
              <a:rPr lang="en-GB" dirty="0"/>
              <a:t>to </a:t>
            </a:r>
            <a:r>
              <a:rPr lang="en-GB" dirty="0" smtClean="0"/>
              <a:t>a pool </a:t>
            </a:r>
            <a:r>
              <a:rPr lang="en-GB" dirty="0"/>
              <a:t>of service </a:t>
            </a:r>
            <a:r>
              <a:rPr lang="en-GB" dirty="0" smtClean="0"/>
              <a:t>instances </a:t>
            </a:r>
            <a:r>
              <a:rPr lang="en-GB" i="1" dirty="0" smtClean="0"/>
              <a:t>Workers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endParaRPr lang="en-GB" i="1" dirty="0"/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GB" i="1" dirty="0" smtClean="0"/>
              <a:t>A Worker processes jobs one by one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endParaRPr lang="en-GB" i="1" dirty="0"/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en-GB" i="1" dirty="0" smtClean="0"/>
              <a:t>The following collections of scenarios are complete and orthogonal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7781365" cy="504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996952"/>
            <a:ext cx="6912768" cy="43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3861048"/>
            <a:ext cx="7344816" cy="557419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440779"/>
              </p:ext>
            </p:extLst>
          </p:nvPr>
        </p:nvGraphicFramePr>
        <p:xfrm>
          <a:off x="683568" y="5085184"/>
          <a:ext cx="240823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6" imgW="990600" imgH="266700" progId="Equation.3">
                  <p:embed/>
                </p:oleObj>
              </mc:Choice>
              <mc:Fallback>
                <p:oleObj name="Equation" r:id="rId6" imgW="990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3568" y="5085184"/>
                        <a:ext cx="2408238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007066"/>
              </p:ext>
            </p:extLst>
          </p:nvPr>
        </p:nvGraphicFramePr>
        <p:xfrm>
          <a:off x="3923928" y="5085184"/>
          <a:ext cx="1947074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8" imgW="901700" imgH="266700" progId="Equation.3">
                  <p:embed/>
                </p:oleObj>
              </mc:Choice>
              <mc:Fallback>
                <p:oleObj name="Equation" r:id="rId8" imgW="901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23928" y="5085184"/>
                        <a:ext cx="1947074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496419"/>
              </p:ext>
            </p:extLst>
          </p:nvPr>
        </p:nvGraphicFramePr>
        <p:xfrm>
          <a:off x="755576" y="5805264"/>
          <a:ext cx="1949072" cy="576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10" imgW="901700" imgH="266700" progId="Equation.3">
                  <p:embed/>
                </p:oleObj>
              </mc:Choice>
              <mc:Fallback>
                <p:oleObj name="Equation" r:id="rId10" imgW="901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5576" y="5805264"/>
                        <a:ext cx="1949072" cy="576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482029"/>
              </p:ext>
            </p:extLst>
          </p:nvPr>
        </p:nvGraphicFramePr>
        <p:xfrm>
          <a:off x="3923928" y="5733256"/>
          <a:ext cx="1697061" cy="661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Equation" r:id="rId12" imgW="749300" imgH="292100" progId="Equation.3">
                  <p:embed/>
                </p:oleObj>
              </mc:Choice>
              <mc:Fallback>
                <p:oleObj name="Equation" r:id="rId12" imgW="7493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23928" y="5733256"/>
                        <a:ext cx="1697061" cy="661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683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Construction of Model: </a:t>
            </a:r>
            <a:r>
              <a:rPr lang="en-GB" sz="3600" dirty="0" smtClean="0">
                <a:solidFill>
                  <a:srgbClr val="0000FF"/>
                </a:solidFill>
              </a:rPr>
              <a:t>Step 2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44824"/>
            <a:ext cx="7822343" cy="2304256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7544" y="836712"/>
            <a:ext cx="7992888" cy="95410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5"/>
                </a:solidFill>
              </a:rPr>
              <a:t>Product of the collections of scenarios of the elements. </a:t>
            </a:r>
          </a:p>
          <a:p>
            <a:r>
              <a:rPr lang="en-GB" sz="2800" dirty="0" smtClean="0">
                <a:solidFill>
                  <a:schemeClr val="accent5"/>
                </a:solidFill>
              </a:rPr>
              <a:t>By Theorem 1, we have: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4437112"/>
            <a:ext cx="7704856" cy="138499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5"/>
                </a:solidFill>
              </a:rPr>
              <a:t>The </a:t>
            </a:r>
            <a:r>
              <a:rPr lang="en-GB" sz="2800" dirty="0">
                <a:solidFill>
                  <a:schemeClr val="accent5"/>
                </a:solidFill>
              </a:rPr>
              <a:t>initial scenario </a:t>
            </a:r>
            <a:r>
              <a:rPr lang="en-GB" sz="2800" dirty="0" smtClean="0">
                <a:solidFill>
                  <a:schemeClr val="accent5"/>
                </a:solidFill>
              </a:rPr>
              <a:t>for an </a:t>
            </a:r>
            <a:r>
              <a:rPr lang="en-GB" sz="2800" dirty="0">
                <a:solidFill>
                  <a:schemeClr val="accent5"/>
                </a:solidFill>
              </a:rPr>
              <a:t>execution of the system </a:t>
            </a:r>
            <a:r>
              <a:rPr lang="en-GB" sz="2800" dirty="0" smtClean="0">
                <a:solidFill>
                  <a:schemeClr val="accent5"/>
                </a:solidFill>
              </a:rPr>
              <a:t>that has </a:t>
            </a:r>
            <a:r>
              <a:rPr lang="en-GB" sz="2800" dirty="0">
                <a:solidFill>
                  <a:schemeClr val="accent5"/>
                </a:solidFill>
              </a:rPr>
              <a:t>a clean start with </a:t>
            </a:r>
            <a:r>
              <a:rPr lang="en-GB" sz="2800" i="1" dirty="0" smtClean="0">
                <a:solidFill>
                  <a:schemeClr val="accent5"/>
                </a:solidFill>
              </a:rPr>
              <a:t>k</a:t>
            </a:r>
            <a:r>
              <a:rPr lang="en-GB" sz="2800" dirty="0" smtClean="0">
                <a:solidFill>
                  <a:schemeClr val="accent5"/>
                </a:solidFill>
              </a:rPr>
              <a:t> </a:t>
            </a:r>
            <a:r>
              <a:rPr lang="en-GB" sz="2800" dirty="0">
                <a:solidFill>
                  <a:schemeClr val="accent5"/>
                </a:solidFill>
              </a:rPr>
              <a:t>workers</a:t>
            </a:r>
            <a:r>
              <a:rPr lang="en-GB" sz="2800" dirty="0" smtClean="0">
                <a:solidFill>
                  <a:schemeClr val="accent5"/>
                </a:solidFill>
              </a:rPr>
              <a:t>, denoted by  </a:t>
            </a:r>
            <a:r>
              <a:rPr lang="en-GB" sz="2800" i="1" dirty="0" err="1" smtClean="0">
                <a:solidFill>
                  <a:schemeClr val="accent5"/>
                </a:solidFill>
              </a:rPr>
              <a:t>Init</a:t>
            </a:r>
            <a:r>
              <a:rPr lang="en-GB" sz="2800" dirty="0">
                <a:solidFill>
                  <a:schemeClr val="accent5"/>
                </a:solidFill>
              </a:rPr>
              <a:t>(</a:t>
            </a:r>
            <a:r>
              <a:rPr lang="en-GB" sz="2800" i="1" dirty="0">
                <a:solidFill>
                  <a:schemeClr val="accent5"/>
                </a:solidFill>
              </a:rPr>
              <a:t>k</a:t>
            </a:r>
            <a:r>
              <a:rPr lang="en-GB" sz="2800" dirty="0" smtClean="0">
                <a:solidFill>
                  <a:schemeClr val="accent5"/>
                </a:solidFill>
              </a:rPr>
              <a:t>), is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5373216"/>
            <a:ext cx="2600290" cy="8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12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Construction of Model: </a:t>
            </a:r>
            <a:r>
              <a:rPr lang="en-GB" sz="3600" dirty="0" smtClean="0">
                <a:solidFill>
                  <a:srgbClr val="0000FF"/>
                </a:solidFill>
              </a:rPr>
              <a:t>Step 3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Find the necessary condition for a scenario to be reachable from an initial scenario, and then filter out unreachable scenarios. </a:t>
            </a:r>
          </a:p>
          <a:p>
            <a:r>
              <a:rPr lang="en-GB" dirty="0" smtClean="0"/>
              <a:t>Let </a:t>
            </a:r>
            <a:r>
              <a:rPr lang="en-GB" i="1" dirty="0" err="1" smtClean="0"/>
              <a:t>Normal</a:t>
            </a:r>
            <a:r>
              <a:rPr lang="en-GB" i="1" baseline="30000" dirty="0" err="1" smtClean="0"/>
              <a:t>k</a:t>
            </a:r>
            <a:r>
              <a:rPr lang="en-GB" dirty="0"/>
              <a:t>(</a:t>
            </a:r>
            <a:r>
              <a:rPr lang="en-GB" i="1" dirty="0"/>
              <a:t>S</a:t>
            </a:r>
            <a:r>
              <a:rPr lang="en-GB" dirty="0" smtClean="0"/>
              <a:t>) </a:t>
            </a:r>
            <a:r>
              <a:rPr lang="en-GB" dirty="0"/>
              <a:t>denote the condition on scenarios </a:t>
            </a:r>
            <a:r>
              <a:rPr lang="en-GB" i="1" dirty="0" smtClean="0"/>
              <a:t>S</a:t>
            </a:r>
            <a:r>
              <a:rPr lang="en-GB" dirty="0" smtClean="0"/>
              <a:t> </a:t>
            </a:r>
            <a:r>
              <a:rPr lang="en-GB" dirty="0"/>
              <a:t>such </a:t>
            </a:r>
            <a:r>
              <a:rPr lang="en-GB" dirty="0" smtClean="0"/>
              <a:t>that</a:t>
            </a:r>
          </a:p>
          <a:p>
            <a:pPr lvl="1"/>
            <a:r>
              <a:rPr lang="en-GB" dirty="0" smtClean="0"/>
              <a:t> The system has a </a:t>
            </a:r>
            <a:r>
              <a:rPr lang="en-GB" dirty="0"/>
              <a:t>clean start with </a:t>
            </a:r>
            <a:r>
              <a:rPr lang="en-GB" i="1" dirty="0" smtClean="0"/>
              <a:t>k</a:t>
            </a:r>
            <a:r>
              <a:rPr lang="en-GB" dirty="0"/>
              <a:t>&gt;</a:t>
            </a:r>
            <a:r>
              <a:rPr lang="en-GB" dirty="0" smtClean="0"/>
              <a:t>0 workers</a:t>
            </a:r>
          </a:p>
          <a:p>
            <a:pPr lvl="1"/>
            <a:r>
              <a:rPr lang="en-GB" dirty="0" smtClean="0"/>
              <a:t>Each  </a:t>
            </a:r>
            <a:r>
              <a:rPr lang="en-GB" dirty="0"/>
              <a:t>request is assigned to one and only one worker on a first-come/first-served </a:t>
            </a:r>
            <a:r>
              <a:rPr lang="en-GB" dirty="0" smtClean="0"/>
              <a:t>basis</a:t>
            </a:r>
          </a:p>
          <a:p>
            <a:pPr lvl="1"/>
            <a:r>
              <a:rPr lang="en-GB" dirty="0" smtClean="0"/>
              <a:t>Every </a:t>
            </a:r>
            <a:r>
              <a:rPr lang="en-GB" dirty="0"/>
              <a:t>worker only processes the service requests assigned to it, also in a first-come/first-served </a:t>
            </a:r>
            <a:r>
              <a:rPr lang="en-GB" dirty="0" smtClean="0"/>
              <a:t>manner</a:t>
            </a:r>
          </a:p>
          <a:p>
            <a:r>
              <a:rPr lang="en-GB" dirty="0" smtClean="0"/>
              <a:t>Then, we have that scenario </a:t>
            </a:r>
            <a:r>
              <a:rPr lang="en-GB" i="1" dirty="0" smtClean="0"/>
              <a:t> </a:t>
            </a:r>
            <a:r>
              <a:rPr lang="en-GB" dirty="0" smtClean="0"/>
              <a:t>              is reachable implies </a:t>
            </a:r>
            <a:r>
              <a:rPr lang="en-GB" i="1" dirty="0" err="1"/>
              <a:t>Normal</a:t>
            </a:r>
            <a:r>
              <a:rPr lang="en-GB" i="1" baseline="30000" dirty="0" err="1"/>
              <a:t>k</a:t>
            </a:r>
            <a:r>
              <a:rPr lang="en-GB" dirty="0"/>
              <a:t>(</a:t>
            </a:r>
            <a:r>
              <a:rPr lang="en-GB" i="1" dirty="0"/>
              <a:t>S</a:t>
            </a:r>
            <a:r>
              <a:rPr lang="en-GB" dirty="0" smtClean="0"/>
              <a:t>). By Theorem 2, we have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803720"/>
              </p:ext>
            </p:extLst>
          </p:nvPr>
        </p:nvGraphicFramePr>
        <p:xfrm>
          <a:off x="4139952" y="4077072"/>
          <a:ext cx="1008111" cy="37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3" imgW="406400" imgH="152400" progId="Equation.3">
                  <p:embed/>
                </p:oleObj>
              </mc:Choice>
              <mc:Fallback>
                <p:oleObj name="Equation" r:id="rId3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9952" y="4077072"/>
                        <a:ext cx="1008111" cy="377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013176"/>
            <a:ext cx="8214597" cy="1224136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8763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Construction of Model: </a:t>
            </a:r>
            <a:r>
              <a:rPr lang="en-GB" sz="3600" dirty="0" smtClean="0">
                <a:solidFill>
                  <a:srgbClr val="0000FF"/>
                </a:solidFill>
              </a:rPr>
              <a:t>Step 4(a)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GB" sz="2800" b="1" i="1" dirty="0" smtClean="0">
                <a:solidFill>
                  <a:srgbClr val="00338E"/>
                </a:solidFill>
              </a:rPr>
              <a:t>Modelling different scheduling strategies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b="1" i="1" dirty="0" smtClean="0"/>
              <a:t>Round-Robin </a:t>
            </a:r>
            <a:r>
              <a:rPr lang="en-GB" b="1" i="1" dirty="0"/>
              <a:t>P</a:t>
            </a:r>
            <a:r>
              <a:rPr lang="en-GB" b="1" i="1" dirty="0" smtClean="0"/>
              <a:t>olicy:</a:t>
            </a:r>
          </a:p>
          <a:p>
            <a:pPr marL="611188" lvl="1" indent="-342900">
              <a:lnSpc>
                <a:spcPct val="90000"/>
              </a:lnSpc>
            </a:pPr>
            <a:r>
              <a:rPr lang="en-GB" sz="2400" dirty="0" smtClean="0"/>
              <a:t>Requests </a:t>
            </a:r>
            <a:r>
              <a:rPr lang="en-GB" sz="2400" i="1" dirty="0" smtClean="0"/>
              <a:t>r</a:t>
            </a:r>
            <a:r>
              <a:rPr lang="en-GB" sz="2400" baseline="-25000" dirty="0" smtClean="0"/>
              <a:t>1</a:t>
            </a:r>
            <a:r>
              <a:rPr lang="en-GB" sz="2400" dirty="0"/>
              <a:t>, </a:t>
            </a:r>
            <a:r>
              <a:rPr lang="en-GB" sz="2400" i="1" dirty="0" smtClean="0"/>
              <a:t>r</a:t>
            </a:r>
            <a:r>
              <a:rPr lang="en-GB" sz="2400" baseline="-25000" dirty="0" smtClean="0"/>
              <a:t>2</a:t>
            </a:r>
            <a:r>
              <a:rPr lang="en-GB" sz="2400" dirty="0"/>
              <a:t>, </a:t>
            </a:r>
            <a:r>
              <a:rPr lang="mr-IN" sz="2400" dirty="0" smtClean="0"/>
              <a:t>…</a:t>
            </a:r>
            <a:r>
              <a:rPr lang="en-GB" sz="2400" dirty="0" smtClean="0"/>
              <a:t>, </a:t>
            </a:r>
            <a:r>
              <a:rPr lang="en-GB" sz="2400" i="1" dirty="0" err="1" smtClean="0"/>
              <a:t>r</a:t>
            </a:r>
            <a:r>
              <a:rPr lang="en-GB" sz="2400" i="1" baseline="-25000" dirty="0" err="1" smtClean="0"/>
              <a:t>k</a:t>
            </a:r>
            <a:r>
              <a:rPr lang="en-GB" sz="2400" dirty="0" smtClean="0"/>
              <a:t> </a:t>
            </a:r>
            <a:r>
              <a:rPr lang="en-GB" sz="2400" dirty="0"/>
              <a:t>are assigned to worker </a:t>
            </a:r>
            <a:r>
              <a:rPr lang="en-GB" sz="2400" dirty="0" smtClean="0"/>
              <a:t>0</a:t>
            </a:r>
            <a:r>
              <a:rPr lang="en-GB" sz="2400" dirty="0"/>
              <a:t>, 1, </a:t>
            </a:r>
            <a:r>
              <a:rPr lang="mr-IN" sz="2400" dirty="0" smtClean="0"/>
              <a:t>…</a:t>
            </a:r>
            <a:r>
              <a:rPr lang="en-GB" sz="2400" dirty="0" smtClean="0"/>
              <a:t>, </a:t>
            </a:r>
            <a:r>
              <a:rPr lang="en-GB" sz="2400" i="1" dirty="0"/>
              <a:t>k</a:t>
            </a:r>
            <a:r>
              <a:rPr lang="en-GB" sz="2400" dirty="0"/>
              <a:t>-</a:t>
            </a:r>
            <a:r>
              <a:rPr lang="en-GB" sz="2400" dirty="0" smtClean="0"/>
              <a:t>1, respectively, </a:t>
            </a:r>
            <a:r>
              <a:rPr lang="en-GB" sz="2400" dirty="0"/>
              <a:t>and then request </a:t>
            </a:r>
            <a:r>
              <a:rPr lang="en-GB" sz="2400" i="1" dirty="0" smtClean="0"/>
              <a:t>r</a:t>
            </a:r>
            <a:r>
              <a:rPr lang="en-GB" sz="2400" i="1" baseline="-25000" dirty="0" smtClean="0"/>
              <a:t>k</a:t>
            </a:r>
            <a:r>
              <a:rPr lang="en-GB" sz="2400" baseline="-25000" dirty="0"/>
              <a:t>+</a:t>
            </a:r>
            <a:r>
              <a:rPr lang="en-GB" sz="2400" baseline="-25000" dirty="0" smtClean="0"/>
              <a:t>1 </a:t>
            </a:r>
            <a:r>
              <a:rPr lang="en-GB" sz="2400" dirty="0"/>
              <a:t>is assigned to worker </a:t>
            </a:r>
            <a:r>
              <a:rPr lang="en-GB" sz="2400" dirty="0" smtClean="0"/>
              <a:t>0, </a:t>
            </a:r>
            <a:r>
              <a:rPr lang="en-GB" sz="2400" dirty="0"/>
              <a:t>again, and so on. </a:t>
            </a:r>
            <a:endParaRPr lang="en-GB" sz="2400" dirty="0" smtClean="0"/>
          </a:p>
          <a:p>
            <a:pPr marL="611188" lvl="1" indent="-342900">
              <a:lnSpc>
                <a:spcPct val="90000"/>
              </a:lnSpc>
            </a:pPr>
            <a:r>
              <a:rPr lang="en-GB" sz="2400" dirty="0" smtClean="0"/>
              <a:t>Thus</a:t>
            </a:r>
            <a:r>
              <a:rPr lang="en-GB" sz="2400" dirty="0"/>
              <a:t>, if the system is in scenario </a:t>
            </a:r>
            <a:r>
              <a:rPr lang="en-GB" sz="2400" i="1" dirty="0" smtClean="0"/>
              <a:t>S</a:t>
            </a:r>
            <a:r>
              <a:rPr lang="en-GB" sz="2400" dirty="0"/>
              <a:t>=</a:t>
            </a:r>
            <a:r>
              <a:rPr lang="en-GB" sz="2400" i="1" dirty="0" err="1"/>
              <a:t>Sc</a:t>
            </a:r>
            <a:r>
              <a:rPr lang="en-GB" sz="2400" dirty="0"/>
              <a:t>(</a:t>
            </a:r>
            <a:r>
              <a:rPr lang="en-GB" sz="2400" i="1" dirty="0"/>
              <a:t>n</a:t>
            </a:r>
            <a:r>
              <a:rPr lang="en-GB" sz="2400" dirty="0" smtClean="0"/>
              <a:t>, </a:t>
            </a:r>
            <a:r>
              <a:rPr lang="en-GB" sz="2400" i="1" dirty="0" smtClean="0"/>
              <a:t>m</a:t>
            </a:r>
            <a:r>
              <a:rPr lang="en-GB" sz="2400" dirty="0" smtClean="0"/>
              <a:t>, &lt;</a:t>
            </a:r>
            <a:r>
              <a:rPr lang="en-GB" sz="2400" i="1" dirty="0" smtClean="0"/>
              <a:t>d</a:t>
            </a:r>
            <a:r>
              <a:rPr lang="en-GB" sz="2400" baseline="-25000" dirty="0" smtClean="0"/>
              <a:t>1</a:t>
            </a:r>
            <a:r>
              <a:rPr lang="en-GB" sz="2400" dirty="0" smtClean="0"/>
              <a:t>,</a:t>
            </a:r>
            <a:r>
              <a:rPr lang="mr-IN" sz="2400" dirty="0" smtClean="0"/>
              <a:t>…</a:t>
            </a:r>
            <a:r>
              <a:rPr lang="en-GB" sz="2400" dirty="0" smtClean="0"/>
              <a:t>,</a:t>
            </a:r>
            <a:r>
              <a:rPr lang="en-GB" sz="2400" i="1" dirty="0" err="1" smtClean="0"/>
              <a:t>d</a:t>
            </a:r>
            <a:r>
              <a:rPr lang="en-GB" sz="2400" i="1" baseline="-25000" dirty="0" err="1" smtClean="0"/>
              <a:t>k</a:t>
            </a:r>
            <a:r>
              <a:rPr lang="en-GB" sz="2400" dirty="0" smtClean="0"/>
              <a:t>&gt; in </a:t>
            </a:r>
            <a:r>
              <a:rPr lang="en-GB" sz="2400" b="1" i="1" dirty="0" err="1" smtClean="0"/>
              <a:t>Sc</a:t>
            </a:r>
            <a:r>
              <a:rPr lang="en-GB" sz="2400" i="1" baseline="30000" dirty="0" err="1" smtClean="0"/>
              <a:t>k</a:t>
            </a:r>
            <a:r>
              <a:rPr lang="en-GB" sz="2400" dirty="0" smtClean="0"/>
              <a:t>, </a:t>
            </a:r>
            <a:r>
              <a:rPr lang="en-GB" sz="2400" dirty="0"/>
              <a:t>we have </a:t>
            </a:r>
            <a:r>
              <a:rPr lang="en-GB" sz="2400" i="1" dirty="0" smtClean="0"/>
              <a:t>w</a:t>
            </a:r>
            <a:r>
              <a:rPr lang="en-GB" sz="2400" baseline="-25000" dirty="0" smtClean="0"/>
              <a:t>0</a:t>
            </a:r>
            <a:r>
              <a:rPr lang="en-GB" sz="2400" dirty="0"/>
              <a:t>=</a:t>
            </a:r>
            <a:r>
              <a:rPr lang="en-GB" sz="2400" dirty="0" smtClean="0"/>
              <a:t>0, </a:t>
            </a:r>
            <a:r>
              <a:rPr lang="en-GB" sz="2400" i="1" dirty="0" smtClean="0"/>
              <a:t>w</a:t>
            </a:r>
            <a:r>
              <a:rPr lang="en-GB" sz="2400" i="1" baseline="-25000" dirty="0" smtClean="0"/>
              <a:t>i</a:t>
            </a:r>
            <a:r>
              <a:rPr lang="en-GB" sz="2400" baseline="-25000" dirty="0"/>
              <a:t>+</a:t>
            </a:r>
            <a:r>
              <a:rPr lang="en-GB" sz="2400" baseline="-25000" dirty="0" smtClean="0"/>
              <a:t>1</a:t>
            </a:r>
            <a:r>
              <a:rPr lang="en-GB" sz="2400" dirty="0" smtClean="0"/>
              <a:t>=</a:t>
            </a:r>
            <a:r>
              <a:rPr lang="en-GB" sz="2400" i="1" dirty="0" smtClean="0"/>
              <a:t>w</a:t>
            </a:r>
            <a:r>
              <a:rPr lang="en-GB" sz="2400" i="1" baseline="-25000" dirty="0" smtClean="0"/>
              <a:t>i</a:t>
            </a:r>
            <a:r>
              <a:rPr lang="en-GB" sz="2400" dirty="0"/>
              <a:t>+</a:t>
            </a:r>
            <a:r>
              <a:rPr lang="en-GB" sz="2400" dirty="0" smtClean="0"/>
              <a:t>1 mod </a:t>
            </a:r>
            <a:r>
              <a:rPr lang="en-GB" sz="2400" i="1" dirty="0" err="1" smtClean="0"/>
              <a:t>k</a:t>
            </a:r>
            <a:r>
              <a:rPr lang="en-GB" sz="2400" i="1" baseline="-25000" dirty="0" err="1" smtClean="0"/>
              <a:t>i</a:t>
            </a:r>
            <a:r>
              <a:rPr lang="en-GB" sz="2400" dirty="0" smtClean="0"/>
              <a:t>, </a:t>
            </a:r>
            <a:r>
              <a:rPr lang="en-GB" sz="2400" dirty="0"/>
              <a:t>where </a:t>
            </a:r>
            <a:r>
              <a:rPr lang="en-GB" sz="2400" i="1" dirty="0" err="1" smtClean="0"/>
              <a:t>k</a:t>
            </a:r>
            <a:r>
              <a:rPr lang="en-GB" sz="2400" i="1" baseline="-25000" dirty="0" err="1" smtClean="0"/>
              <a:t>i</a:t>
            </a:r>
            <a:r>
              <a:rPr lang="en-GB" sz="2400" dirty="0" smtClean="0"/>
              <a:t> </a:t>
            </a:r>
            <a:r>
              <a:rPr lang="en-GB" sz="2400" dirty="0"/>
              <a:t>is the number of workers when the action </a:t>
            </a:r>
            <a:r>
              <a:rPr lang="en-GB" sz="2400" i="1" dirty="0" err="1" smtClean="0"/>
              <a:t>alJob</a:t>
            </a:r>
            <a:r>
              <a:rPr lang="en-GB" sz="2400" dirty="0"/>
              <a:t>(</a:t>
            </a:r>
            <a:r>
              <a:rPr lang="en-GB" sz="2400" i="1" dirty="0" err="1" smtClean="0"/>
              <a:t>w</a:t>
            </a:r>
            <a:r>
              <a:rPr lang="en-GB" sz="2400" i="1" baseline="-25000" dirty="0" err="1" smtClean="0"/>
              <a:t>i</a:t>
            </a:r>
            <a:r>
              <a:rPr lang="en-GB" sz="2400" dirty="0" smtClean="0"/>
              <a:t>, </a:t>
            </a:r>
            <a:r>
              <a:rPr lang="en-GB" sz="2400" i="1" dirty="0" err="1" smtClean="0"/>
              <a:t>r</a:t>
            </a:r>
            <a:r>
              <a:rPr lang="en-GB" sz="2400" i="1" baseline="-25000" dirty="0" err="1" smtClean="0"/>
              <a:t>i</a:t>
            </a:r>
            <a:r>
              <a:rPr lang="en-GB" sz="2400" dirty="0" smtClean="0"/>
              <a:t> ) </a:t>
            </a:r>
            <a:r>
              <a:rPr lang="en-GB" sz="2400" dirty="0"/>
              <a:t>takes place, and </a:t>
            </a:r>
            <a:r>
              <a:rPr lang="en-GB" sz="2400" i="1" dirty="0" smtClean="0"/>
              <a:t>k</a:t>
            </a:r>
            <a:r>
              <a:rPr lang="en-GB" sz="2400" baseline="-25000" dirty="0" smtClean="0"/>
              <a:t>0</a:t>
            </a:r>
            <a:r>
              <a:rPr lang="en-GB" sz="2400" dirty="0"/>
              <a:t>=</a:t>
            </a:r>
            <a:r>
              <a:rPr lang="en-GB" sz="2400" i="1" dirty="0" smtClean="0"/>
              <a:t>k</a:t>
            </a:r>
            <a:r>
              <a:rPr lang="en-GB" sz="2400" dirty="0" smtClean="0"/>
              <a:t>. </a:t>
            </a:r>
          </a:p>
          <a:p>
            <a:pPr marL="611188" lvl="1" indent="-342900">
              <a:lnSpc>
                <a:spcPct val="90000"/>
              </a:lnSpc>
            </a:pPr>
            <a:r>
              <a:rPr lang="en-GB" sz="2400" dirty="0" smtClean="0"/>
              <a:t>Let </a:t>
            </a:r>
            <a:r>
              <a:rPr lang="en-GB" sz="2400" i="1" dirty="0" err="1" smtClean="0"/>
              <a:t>RoundRobin</a:t>
            </a:r>
            <a:r>
              <a:rPr lang="en-GB" sz="2400" i="1" baseline="30000" dirty="0" err="1" smtClean="0"/>
              <a:t>k</a:t>
            </a:r>
            <a:r>
              <a:rPr lang="en-GB" sz="2400" dirty="0" smtClean="0"/>
              <a:t> </a:t>
            </a:r>
            <a:r>
              <a:rPr lang="en-GB" sz="2400" dirty="0"/>
              <a:t>(</a:t>
            </a:r>
            <a:r>
              <a:rPr lang="en-GB" sz="2400" i="1" dirty="0"/>
              <a:t>S</a:t>
            </a:r>
            <a:r>
              <a:rPr lang="en-GB" sz="2400" dirty="0" smtClean="0"/>
              <a:t>) </a:t>
            </a:r>
            <a:r>
              <a:rPr lang="en-GB" sz="2400" dirty="0"/>
              <a:t>denote </a:t>
            </a:r>
            <a:r>
              <a:rPr lang="en-GB" sz="2400" dirty="0" smtClean="0"/>
              <a:t>the above condition, and  </a:t>
            </a:r>
          </a:p>
          <a:p>
            <a:pPr marL="611188" lvl="1" indent="-342900">
              <a:lnSpc>
                <a:spcPct val="90000"/>
              </a:lnSpc>
            </a:pPr>
            <a:endParaRPr lang="en-GB" dirty="0" smtClean="0"/>
          </a:p>
          <a:p>
            <a:pPr marL="611188" lvl="1" indent="-342900">
              <a:lnSpc>
                <a:spcPct val="90000"/>
              </a:lnSpc>
            </a:pPr>
            <a:endParaRPr lang="en-GB" dirty="0"/>
          </a:p>
          <a:p>
            <a:pPr marL="611188" lvl="1" indent="-342900">
              <a:lnSpc>
                <a:spcPct val="90000"/>
              </a:lnSpc>
            </a:pPr>
            <a:r>
              <a:rPr lang="en-GB" sz="2400" dirty="0" smtClean="0"/>
              <a:t>Then, by Theorem 2, we have </a:t>
            </a:r>
            <a:endParaRPr lang="en-GB" sz="2400" dirty="0"/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293096"/>
            <a:ext cx="4680520" cy="445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6" y="5229200"/>
            <a:ext cx="8024502" cy="1290213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88410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Construction of Model: </a:t>
            </a:r>
            <a:r>
              <a:rPr lang="en-GB" sz="3600" dirty="0">
                <a:solidFill>
                  <a:srgbClr val="0000FF"/>
                </a:solidFill>
              </a:rPr>
              <a:t>Step 4</a:t>
            </a:r>
            <a:r>
              <a:rPr lang="en-GB" sz="3600" dirty="0" smtClean="0">
                <a:solidFill>
                  <a:srgbClr val="0000FF"/>
                </a:solidFill>
              </a:rPr>
              <a:t>(b)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i="1" dirty="0" smtClean="0"/>
              <a:t>Shortest Waiting Queue Policy</a:t>
            </a:r>
          </a:p>
          <a:p>
            <a:pPr lvl="1"/>
            <a:r>
              <a:rPr lang="en-GB" sz="2400" dirty="0" smtClean="0"/>
              <a:t>A job is always allocated to a worker whose queue of jobs waiting for processing is the shortest among all workers</a:t>
            </a:r>
          </a:p>
          <a:p>
            <a:pPr lvl="1"/>
            <a:r>
              <a:rPr lang="en-GB" sz="2400" dirty="0" smtClean="0"/>
              <a:t>Similar to the Round-Robin policy, we define </a:t>
            </a:r>
            <a:r>
              <a:rPr lang="en-GB" sz="2400" dirty="0"/>
              <a:t>a predicate </a:t>
            </a:r>
            <a:r>
              <a:rPr lang="en-GB" sz="2400" i="1" dirty="0" err="1" smtClean="0"/>
              <a:t>ShortestQueue</a:t>
            </a:r>
            <a:r>
              <a:rPr lang="en-GB" sz="2400" i="1" baseline="30000" dirty="0" err="1" smtClean="0"/>
              <a:t>k</a:t>
            </a:r>
            <a:r>
              <a:rPr lang="en-GB" sz="2400" dirty="0" smtClean="0"/>
              <a:t>(</a:t>
            </a:r>
            <a:r>
              <a:rPr lang="en-GB" sz="2400" i="1" dirty="0"/>
              <a:t>S</a:t>
            </a:r>
            <a:r>
              <a:rPr lang="en-GB" sz="2400" dirty="0" smtClean="0"/>
              <a:t>) on scenarios that must be true if is reached from a clean start with the shortest waiting queue policy. </a:t>
            </a:r>
          </a:p>
          <a:p>
            <a:pPr lvl="1"/>
            <a:r>
              <a:rPr lang="en-GB" sz="2400" dirty="0" smtClean="0"/>
              <a:t>Let 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 smtClean="0"/>
              <a:t>Then we have the following Theorem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03570"/>
            <a:ext cx="8208912" cy="1245710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1552165" y="3429000"/>
            <a:ext cx="5540115" cy="576064"/>
            <a:chOff x="1295636" y="3501008"/>
            <a:chExt cx="5540115" cy="5760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636" y="3501008"/>
              <a:ext cx="2016224" cy="57606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5855" y="3537012"/>
              <a:ext cx="3559896" cy="50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4012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Analysis of The Models: </a:t>
            </a:r>
            <a:r>
              <a:rPr lang="en-GB" sz="3600" dirty="0" smtClean="0">
                <a:solidFill>
                  <a:srgbClr val="0000FF"/>
                </a:solidFill>
              </a:rPr>
              <a:t>Capability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Service Capability</a:t>
            </a:r>
          </a:p>
          <a:p>
            <a:pPr lvl="1"/>
            <a:r>
              <a:rPr lang="en-GB" sz="2400" dirty="0" smtClean="0"/>
              <a:t>Definition: </a:t>
            </a:r>
          </a:p>
          <a:p>
            <a:pPr marL="538163" lvl="2" indent="0">
              <a:buNone/>
            </a:pPr>
            <a:r>
              <a:rPr lang="en-GB" sz="2400" dirty="0" smtClean="0"/>
              <a:t>The </a:t>
            </a:r>
            <a:r>
              <a:rPr lang="en-GB" sz="2400" dirty="0"/>
              <a:t>capability of a service-oriented system is the maximal service request rate at which the number of service requests waiting for processing will not increase indefinitely.  </a:t>
            </a:r>
            <a:endParaRPr lang="en-GB" sz="2400" dirty="0" smtClean="0"/>
          </a:p>
          <a:p>
            <a:pPr lvl="1"/>
            <a:r>
              <a:rPr lang="en-GB" sz="2400" dirty="0" smtClean="0"/>
              <a:t>It </a:t>
            </a:r>
            <a:r>
              <a:rPr lang="en-GB" sz="2400" dirty="0"/>
              <a:t>is determined by three factors: </a:t>
            </a:r>
            <a:endParaRPr lang="en-GB" sz="2400" dirty="0" smtClean="0"/>
          </a:p>
          <a:p>
            <a:pPr marL="995363" lvl="2" indent="-457200">
              <a:buAutoNum type="alphaLcParenBoth"/>
            </a:pPr>
            <a:r>
              <a:rPr lang="en-GB" sz="2400" dirty="0" smtClean="0"/>
              <a:t>The </a:t>
            </a:r>
            <a:r>
              <a:rPr lang="en-GB" sz="2400" dirty="0"/>
              <a:t>throughput of the individual </a:t>
            </a:r>
            <a:r>
              <a:rPr lang="en-GB" sz="2400" dirty="0" smtClean="0"/>
              <a:t>workers </a:t>
            </a:r>
          </a:p>
          <a:p>
            <a:pPr marL="1320800" lvl="3" indent="-342900"/>
            <a:r>
              <a:rPr lang="en-GB" sz="2200" dirty="0" smtClean="0"/>
              <a:t>Let </a:t>
            </a:r>
            <a:r>
              <a:rPr lang="en-GB" sz="2200" i="1" dirty="0" err="1" smtClean="0"/>
              <a:t>θ</a:t>
            </a:r>
            <a:r>
              <a:rPr lang="en-GB" sz="2200" i="1" baseline="-25000" dirty="0" err="1" smtClean="0"/>
              <a:t>i</a:t>
            </a:r>
            <a:r>
              <a:rPr lang="en-GB" sz="2200" dirty="0" smtClean="0"/>
              <a:t> denote the throughput of worker </a:t>
            </a:r>
            <a:r>
              <a:rPr lang="en-GB" sz="2200" i="1" dirty="0" err="1" smtClean="0"/>
              <a:t>i</a:t>
            </a:r>
            <a:endParaRPr lang="en-GB" sz="2200" i="1" dirty="0" smtClean="0"/>
          </a:p>
          <a:p>
            <a:pPr marL="995363" lvl="2" indent="-457200">
              <a:buAutoNum type="alphaLcParenBoth"/>
            </a:pPr>
            <a:r>
              <a:rPr lang="en-GB" sz="2400" dirty="0" smtClean="0"/>
              <a:t>The throughput of the load balancer itself</a:t>
            </a:r>
          </a:p>
          <a:p>
            <a:pPr marL="1320800" lvl="3" indent="-342900"/>
            <a:r>
              <a:rPr lang="en-GB" sz="2200" dirty="0" smtClean="0"/>
              <a:t>Let </a:t>
            </a:r>
            <a:r>
              <a:rPr lang="en-GB" sz="2200" i="1" dirty="0" err="1" smtClean="0"/>
              <a:t>δ</a:t>
            </a:r>
            <a:r>
              <a:rPr lang="en-GB" sz="2200" dirty="0" smtClean="0"/>
              <a:t>(</a:t>
            </a:r>
            <a:r>
              <a:rPr lang="en-GB" sz="2200" i="1" dirty="0" smtClean="0"/>
              <a:t>k</a:t>
            </a:r>
            <a:r>
              <a:rPr lang="en-GB" sz="2200" dirty="0" smtClean="0"/>
              <a:t>) denote the throughput of the load balancer when managing </a:t>
            </a:r>
            <a:r>
              <a:rPr lang="en-GB" sz="2200" i="1" dirty="0" smtClean="0"/>
              <a:t>k</a:t>
            </a:r>
            <a:r>
              <a:rPr lang="en-GB" sz="2200" dirty="0" smtClean="0"/>
              <a:t> workers</a:t>
            </a:r>
          </a:p>
          <a:p>
            <a:pPr marL="1320800" lvl="3" indent="-342900"/>
            <a:r>
              <a:rPr lang="en-GB" sz="2200" i="1" dirty="0" err="1"/>
              <a:t>δ</a:t>
            </a:r>
            <a:r>
              <a:rPr lang="en-GB" sz="2200" dirty="0"/>
              <a:t>(</a:t>
            </a:r>
            <a:r>
              <a:rPr lang="en-GB" sz="2200" i="1" dirty="0"/>
              <a:t>k</a:t>
            </a:r>
            <a:r>
              <a:rPr lang="en-GB" sz="2200" dirty="0" smtClean="0"/>
              <a:t>) depends on the scheduling policy</a:t>
            </a:r>
          </a:p>
          <a:p>
            <a:pPr marL="995363" lvl="2" indent="-457200">
              <a:buAutoNum type="alphaLcParenBoth"/>
            </a:pPr>
            <a:r>
              <a:rPr lang="en-GB" sz="2400" dirty="0" smtClean="0"/>
              <a:t>How </a:t>
            </a:r>
            <a:r>
              <a:rPr lang="en-GB" sz="2400" dirty="0"/>
              <a:t>requests are distributed to </a:t>
            </a:r>
            <a:r>
              <a:rPr lang="en-GB" sz="2400" dirty="0" smtClean="0"/>
              <a:t>workers, i.e. the scheduling policy </a:t>
            </a:r>
          </a:p>
        </p:txBody>
      </p:sp>
    </p:spTree>
    <p:extLst>
      <p:ext uri="{BB962C8B-B14F-4D97-AF65-F5344CB8AC3E}">
        <p14:creationId xmlns:p14="http://schemas.microsoft.com/office/powerpoint/2010/main" val="17020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Comparison of Service Capability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908720"/>
            <a:ext cx="8352927" cy="3384376"/>
          </a:xfrm>
          <a:ln>
            <a:solidFill>
              <a:schemeClr val="tx2"/>
            </a:solidFill>
          </a:ln>
        </p:spPr>
        <p:txBody>
          <a:bodyPr/>
          <a:lstStyle/>
          <a:p>
            <a:pPr marL="92075" indent="0">
              <a:spcBef>
                <a:spcPts val="300"/>
              </a:spcBef>
              <a:buNone/>
            </a:pPr>
            <a:r>
              <a:rPr lang="en-GB" sz="2800" b="1" i="1" dirty="0" smtClean="0"/>
              <a:t>Theorem 7. </a:t>
            </a:r>
          </a:p>
          <a:p>
            <a:pPr marL="92075" indent="0">
              <a:spcBef>
                <a:spcPts val="300"/>
              </a:spcBef>
              <a:buNone/>
            </a:pPr>
            <a:r>
              <a:rPr lang="en-GB" dirty="0" smtClean="0"/>
              <a:t>Let π be a given microservices system that </a:t>
            </a:r>
            <a:r>
              <a:rPr lang="en-GB" dirty="0"/>
              <a:t>consists of </a:t>
            </a:r>
            <a:r>
              <a:rPr lang="en-GB" i="1" dirty="0"/>
              <a:t>k</a:t>
            </a:r>
            <a:r>
              <a:rPr lang="en-GB" dirty="0"/>
              <a:t> </a:t>
            </a:r>
            <a:r>
              <a:rPr lang="en-GB" dirty="0" smtClean="0"/>
              <a:t>workers. </a:t>
            </a:r>
          </a:p>
          <a:p>
            <a:pPr marL="92075" indent="0">
              <a:spcBef>
                <a:spcPts val="300"/>
              </a:spcBef>
              <a:buNone/>
            </a:pPr>
            <a:r>
              <a:rPr lang="en-GB" dirty="0" smtClean="0"/>
              <a:t>If the system π employs shortest waiting queue scheduling policy, then the service capability is </a:t>
            </a:r>
          </a:p>
          <a:p>
            <a:pPr marL="0" indent="0">
              <a:spcBef>
                <a:spcPts val="300"/>
              </a:spcBef>
              <a:buNone/>
            </a:pPr>
            <a:endParaRPr lang="en-GB" dirty="0" smtClean="0"/>
          </a:p>
          <a:p>
            <a:pPr marL="92075" indent="0">
              <a:spcBef>
                <a:spcPts val="300"/>
              </a:spcBef>
              <a:buNone/>
            </a:pPr>
            <a:r>
              <a:rPr lang="en-GB" dirty="0" smtClean="0"/>
              <a:t>If the system π employs round-robin scheduling policy, the service capability is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13" b="12710"/>
          <a:stretch/>
        </p:blipFill>
        <p:spPr>
          <a:xfrm>
            <a:off x="2627784" y="2636912"/>
            <a:ext cx="2592288" cy="462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437112"/>
            <a:ext cx="8352928" cy="1938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/>
                </a:solidFill>
              </a:rPr>
              <a:t>The proof of the theorem is by showing that when </a:t>
            </a:r>
            <a:r>
              <a:rPr lang="en-GB" sz="2400" dirty="0">
                <a:solidFill>
                  <a:schemeClr val="tx2"/>
                </a:solidFill>
              </a:rPr>
              <a:t>the service request rate is above the </a:t>
            </a:r>
            <a:r>
              <a:rPr lang="en-GB" sz="2400" dirty="0" smtClean="0">
                <a:solidFill>
                  <a:schemeClr val="tx2"/>
                </a:solidFill>
              </a:rPr>
              <a:t>formula</a:t>
            </a:r>
            <a:r>
              <a:rPr lang="en-GB" sz="2400" dirty="0">
                <a:solidFill>
                  <a:schemeClr val="tx2"/>
                </a:solidFill>
              </a:rPr>
              <a:t>, </a:t>
            </a:r>
            <a:r>
              <a:rPr lang="en-GB" sz="2400" dirty="0" smtClean="0">
                <a:solidFill>
                  <a:schemeClr val="tx2"/>
                </a:solidFill>
              </a:rPr>
              <a:t>there exists an infinite sequence of scenarios </a:t>
            </a:r>
            <a:r>
              <a:rPr lang="en-GB" sz="2400" i="1" dirty="0" smtClean="0">
                <a:solidFill>
                  <a:schemeClr val="tx2"/>
                </a:solidFill>
              </a:rPr>
              <a:t>S</a:t>
            </a:r>
            <a:r>
              <a:rPr lang="en-GB" sz="2400" baseline="-25000" dirty="0" smtClean="0">
                <a:solidFill>
                  <a:schemeClr val="tx2"/>
                </a:solidFill>
              </a:rPr>
              <a:t>0</a:t>
            </a:r>
            <a:r>
              <a:rPr lang="en-GB" sz="2400" dirty="0" smtClean="0">
                <a:solidFill>
                  <a:schemeClr val="tx2"/>
                </a:solidFill>
              </a:rPr>
              <a:t>, </a:t>
            </a:r>
            <a:r>
              <a:rPr lang="en-GB" sz="2400" i="1" dirty="0" smtClean="0">
                <a:solidFill>
                  <a:schemeClr val="tx2"/>
                </a:solidFill>
              </a:rPr>
              <a:t>S</a:t>
            </a:r>
            <a:r>
              <a:rPr lang="en-GB" sz="2400" baseline="-25000" dirty="0" smtClean="0">
                <a:solidFill>
                  <a:schemeClr val="tx2"/>
                </a:solidFill>
              </a:rPr>
              <a:t>1</a:t>
            </a:r>
            <a:r>
              <a:rPr lang="en-GB" sz="2400" dirty="0" smtClean="0">
                <a:solidFill>
                  <a:schemeClr val="tx2"/>
                </a:solidFill>
              </a:rPr>
              <a:t>, </a:t>
            </a:r>
            <a:r>
              <a:rPr lang="en-GB" sz="2400" i="1" dirty="0" smtClean="0">
                <a:solidFill>
                  <a:schemeClr val="tx2"/>
                </a:solidFill>
              </a:rPr>
              <a:t>S</a:t>
            </a:r>
            <a:r>
              <a:rPr lang="en-GB" sz="2400" baseline="-25000" dirty="0" smtClean="0">
                <a:solidFill>
                  <a:schemeClr val="tx2"/>
                </a:solidFill>
              </a:rPr>
              <a:t>2</a:t>
            </a:r>
            <a:r>
              <a:rPr lang="en-GB" sz="2400" dirty="0" smtClean="0">
                <a:solidFill>
                  <a:schemeClr val="tx2"/>
                </a:solidFill>
              </a:rPr>
              <a:t>, </a:t>
            </a:r>
            <a:r>
              <a:rPr lang="mr-IN" sz="2400" dirty="0" smtClean="0">
                <a:solidFill>
                  <a:schemeClr val="tx2"/>
                </a:solidFill>
              </a:rPr>
              <a:t>…</a:t>
            </a:r>
            <a:r>
              <a:rPr lang="en-GB" sz="2400" dirty="0" smtClean="0">
                <a:solidFill>
                  <a:schemeClr val="tx2"/>
                </a:solidFill>
              </a:rPr>
              <a:t>, </a:t>
            </a:r>
            <a:r>
              <a:rPr lang="en-GB" sz="2400" i="1" dirty="0" err="1" smtClean="0">
                <a:solidFill>
                  <a:schemeClr val="tx2"/>
                </a:solidFill>
              </a:rPr>
              <a:t>S</a:t>
            </a:r>
            <a:r>
              <a:rPr lang="en-GB" sz="2400" baseline="-25000" dirty="0" err="1" smtClean="0">
                <a:solidFill>
                  <a:schemeClr val="tx2"/>
                </a:solidFill>
              </a:rPr>
              <a:t>n</a:t>
            </a:r>
            <a:r>
              <a:rPr lang="en-GB" sz="2400" dirty="0" smtClean="0">
                <a:solidFill>
                  <a:schemeClr val="tx2"/>
                </a:solidFill>
              </a:rPr>
              <a:t>, </a:t>
            </a:r>
            <a:r>
              <a:rPr lang="mr-IN" sz="2400" dirty="0" smtClean="0">
                <a:solidFill>
                  <a:schemeClr val="tx2"/>
                </a:solidFill>
              </a:rPr>
              <a:t>…</a:t>
            </a:r>
            <a:r>
              <a:rPr lang="en-GB" sz="2400" dirty="0" smtClean="0">
                <a:solidFill>
                  <a:schemeClr val="tx2"/>
                </a:solidFill>
              </a:rPr>
              <a:t> in the corresponding model (collection of scenarios) such that                 and the waiting queue length in </a:t>
            </a:r>
            <a:r>
              <a:rPr lang="en-GB" sz="2400" i="1" dirty="0" smtClean="0">
                <a:solidFill>
                  <a:schemeClr val="tx2"/>
                </a:solidFill>
              </a:rPr>
              <a:t>S</a:t>
            </a:r>
            <a:r>
              <a:rPr lang="en-GB" sz="2400" i="1" baseline="-25000" dirty="0" smtClean="0">
                <a:solidFill>
                  <a:schemeClr val="tx2"/>
                </a:solidFill>
              </a:rPr>
              <a:t>i</a:t>
            </a:r>
            <a:r>
              <a:rPr lang="en-GB" sz="2400" baseline="-25000" dirty="0" smtClean="0">
                <a:solidFill>
                  <a:schemeClr val="tx2"/>
                </a:solidFill>
              </a:rPr>
              <a:t>+1 </a:t>
            </a:r>
            <a:r>
              <a:rPr lang="en-GB" sz="2400" dirty="0" smtClean="0">
                <a:solidFill>
                  <a:schemeClr val="tx2"/>
                </a:solidFill>
              </a:rPr>
              <a:t>is longer than that of </a:t>
            </a:r>
            <a:r>
              <a:rPr lang="en-GB" sz="2400" i="1" dirty="0" smtClean="0">
                <a:solidFill>
                  <a:schemeClr val="tx2"/>
                </a:solidFill>
              </a:rPr>
              <a:t>S</a:t>
            </a:r>
            <a:r>
              <a:rPr lang="en-GB" sz="2400" i="1" baseline="-25000" dirty="0" smtClean="0">
                <a:solidFill>
                  <a:schemeClr val="tx2"/>
                </a:solidFill>
              </a:rPr>
              <a:t>i</a:t>
            </a:r>
            <a:r>
              <a:rPr lang="en-GB" sz="2400" dirty="0" smtClean="0">
                <a:solidFill>
                  <a:schemeClr val="tx2"/>
                </a:solidFill>
              </a:rPr>
              <a:t>; and </a:t>
            </a:r>
            <a:r>
              <a:rPr lang="en-GB" sz="2400" i="1" dirty="0" smtClean="0">
                <a:solidFill>
                  <a:schemeClr val="tx2"/>
                </a:solidFill>
              </a:rPr>
              <a:t>vice vasa</a:t>
            </a:r>
            <a:r>
              <a:rPr lang="en-GB" sz="2400" dirty="0" smtClean="0">
                <a:solidFill>
                  <a:schemeClr val="tx2"/>
                </a:solidFill>
              </a:rPr>
              <a:t>.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277109"/>
              </p:ext>
            </p:extLst>
          </p:nvPr>
        </p:nvGraphicFramePr>
        <p:xfrm>
          <a:off x="4716016" y="5596819"/>
          <a:ext cx="1109772" cy="496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4" imgW="482600" imgH="215900" progId="Equation.3">
                  <p:embed/>
                </p:oleObj>
              </mc:Choice>
              <mc:Fallback>
                <p:oleObj name="Equation" r:id="rId4" imgW="482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6016" y="5596819"/>
                        <a:ext cx="1109772" cy="496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822742"/>
              </p:ext>
            </p:extLst>
          </p:nvPr>
        </p:nvGraphicFramePr>
        <p:xfrm>
          <a:off x="2627784" y="3645024"/>
          <a:ext cx="1656184" cy="55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6" imgW="647700" imgH="215900" progId="Equation.3">
                  <p:embed/>
                </p:oleObj>
              </mc:Choice>
              <mc:Fallback>
                <p:oleObj name="Equation" r:id="rId6" imgW="647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27784" y="3645024"/>
                        <a:ext cx="1656184" cy="55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9503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Capability Management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357188"/>
            <a:r>
              <a:rPr lang="en-GB" sz="2800" dirty="0" smtClean="0"/>
              <a:t>In a microservices system, service capability is managed according to the service demand:</a:t>
            </a:r>
          </a:p>
          <a:p>
            <a:pPr marL="623888" lvl="1" indent="-352425"/>
            <a:r>
              <a:rPr lang="en-GB" sz="2400" dirty="0" smtClean="0"/>
              <a:t>When the service capability for a specific service is lower than the service demand, horizontal scaling takes place by creating more instances of the service</a:t>
            </a:r>
          </a:p>
          <a:p>
            <a:pPr marL="623888" lvl="1" indent="-352425"/>
            <a:r>
              <a:rPr lang="en-GB" sz="2400" dirty="0" smtClean="0"/>
              <a:t>When the capability is too higher than the demand, descaling takes place by terminating some instances of the service </a:t>
            </a:r>
          </a:p>
          <a:p>
            <a:pPr marL="357188" indent="-357188"/>
            <a:r>
              <a:rPr lang="en-GB" sz="2800" dirty="0"/>
              <a:t>A load balancer </a:t>
            </a:r>
            <a:r>
              <a:rPr lang="en-GB" sz="2800" dirty="0" smtClean="0"/>
              <a:t>can perform two additional </a:t>
            </a:r>
            <a:r>
              <a:rPr lang="en-GB" sz="2800" dirty="0"/>
              <a:t>actions to achieve </a:t>
            </a:r>
            <a:r>
              <a:rPr lang="en-GB" sz="2800" dirty="0" smtClean="0"/>
              <a:t>elastic horizontal </a:t>
            </a:r>
            <a:r>
              <a:rPr lang="en-GB" sz="2800" dirty="0"/>
              <a:t>scaling</a:t>
            </a:r>
            <a:r>
              <a:rPr lang="en-GB" sz="2800" dirty="0" smtClean="0"/>
              <a:t>:</a:t>
            </a:r>
            <a:endParaRPr lang="en-GB" sz="2800" dirty="0"/>
          </a:p>
          <a:p>
            <a:pPr marL="623888" lvl="1" indent="-352425"/>
            <a:r>
              <a:rPr lang="en-GB" sz="2400" i="1" dirty="0" err="1" smtClean="0"/>
              <a:t>addWorker</a:t>
            </a:r>
            <a:r>
              <a:rPr lang="en-GB" sz="2400" dirty="0"/>
              <a:t>(</a:t>
            </a:r>
            <a:r>
              <a:rPr lang="en-GB" sz="2400" dirty="0" smtClean="0"/>
              <a:t>)</a:t>
            </a:r>
            <a:r>
              <a:rPr lang="en-GB" sz="2400" dirty="0"/>
              <a:t>:</a:t>
            </a:r>
            <a:r>
              <a:rPr lang="en-GB" sz="2400" dirty="0" smtClean="0"/>
              <a:t> </a:t>
            </a:r>
            <a:r>
              <a:rPr lang="en-GB" sz="2400" dirty="0"/>
              <a:t>creates a new worker and adds it to </a:t>
            </a:r>
            <a:r>
              <a:rPr lang="en-GB" sz="2400" dirty="0" smtClean="0"/>
              <a:t>the </a:t>
            </a:r>
            <a:r>
              <a:rPr lang="en-GB" sz="2400" dirty="0"/>
              <a:t>set of service </a:t>
            </a:r>
            <a:r>
              <a:rPr lang="en-GB" sz="2400" dirty="0" smtClean="0"/>
              <a:t>instances </a:t>
            </a:r>
            <a:r>
              <a:rPr lang="en-GB" sz="2400" dirty="0"/>
              <a:t>so that jobs can be </a:t>
            </a:r>
            <a:r>
              <a:rPr lang="en-GB" sz="2400" dirty="0" smtClean="0"/>
              <a:t>allocated </a:t>
            </a:r>
            <a:r>
              <a:rPr lang="en-GB" sz="2400" dirty="0"/>
              <a:t>to it</a:t>
            </a:r>
            <a:r>
              <a:rPr lang="en-GB" sz="2400" dirty="0" smtClean="0"/>
              <a:t>;</a:t>
            </a:r>
            <a:endParaRPr lang="en-GB" sz="2400" dirty="0"/>
          </a:p>
          <a:p>
            <a:pPr marL="623888" lvl="1" indent="-352425"/>
            <a:r>
              <a:rPr lang="en-GB" sz="2400" i="1" dirty="0" err="1" smtClean="0"/>
              <a:t>removeWorker</a:t>
            </a:r>
            <a:r>
              <a:rPr lang="en-GB" sz="2400" dirty="0"/>
              <a:t>(</a:t>
            </a:r>
            <a:r>
              <a:rPr lang="en-GB" sz="2400" dirty="0" smtClean="0"/>
              <a:t>)</a:t>
            </a:r>
            <a:r>
              <a:rPr lang="en-GB" sz="2400" dirty="0"/>
              <a:t>:</a:t>
            </a:r>
            <a:r>
              <a:rPr lang="en-GB" sz="2400" dirty="0" smtClean="0"/>
              <a:t> </a:t>
            </a:r>
            <a:r>
              <a:rPr lang="en-GB" sz="2400" dirty="0"/>
              <a:t>terminates a worker and removes </a:t>
            </a:r>
            <a:r>
              <a:rPr lang="en-GB" sz="2400" dirty="0" smtClean="0"/>
              <a:t>it </a:t>
            </a:r>
            <a:r>
              <a:rPr lang="en-GB" sz="2400" dirty="0"/>
              <a:t>from the </a:t>
            </a:r>
            <a:r>
              <a:rPr lang="en-GB" sz="2400" dirty="0" smtClean="0"/>
              <a:t>system so </a:t>
            </a:r>
            <a:r>
              <a:rPr lang="en-GB" sz="2400" dirty="0"/>
              <a:t>that no more jobs can be allocated to it.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18301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Revision of The Model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908720"/>
            <a:ext cx="8461126" cy="5688632"/>
          </a:xfrm>
        </p:spPr>
        <p:txBody>
          <a:bodyPr/>
          <a:lstStyle/>
          <a:p>
            <a:pPr marL="357188" indent="-357188"/>
            <a:r>
              <a:rPr lang="en-GB" dirty="0" smtClean="0"/>
              <a:t>Replace the collection of scenarios for load balancer by</a:t>
            </a:r>
          </a:p>
          <a:p>
            <a:endParaRPr lang="en-GB" dirty="0"/>
          </a:p>
          <a:p>
            <a:pPr marL="357188" indent="0">
              <a:buNone/>
            </a:pPr>
            <a:r>
              <a:rPr lang="en-GB" dirty="0"/>
              <a:t>w</a:t>
            </a:r>
            <a:r>
              <a:rPr lang="en-GB" dirty="0" smtClean="0"/>
              <a:t>here </a:t>
            </a:r>
          </a:p>
          <a:p>
            <a:pPr marL="623888" lvl="1" indent="-266700">
              <a:lnSpc>
                <a:spcPct val="90000"/>
              </a:lnSpc>
            </a:pPr>
            <a:r>
              <a:rPr lang="en-GB" dirty="0"/>
              <a:t>F</a:t>
            </a:r>
            <a:r>
              <a:rPr lang="en-GB" dirty="0" smtClean="0"/>
              <a:t>or each </a:t>
            </a:r>
            <a:r>
              <a:rPr lang="en-GB" i="1" dirty="0" err="1" smtClean="0"/>
              <a:t>i</a:t>
            </a:r>
            <a:r>
              <a:rPr lang="en-GB" dirty="0" smtClean="0"/>
              <a:t>=1, </a:t>
            </a:r>
            <a:r>
              <a:rPr lang="mr-IN" dirty="0" smtClean="0"/>
              <a:t>…</a:t>
            </a:r>
            <a:r>
              <a:rPr lang="en-GB" dirty="0" smtClean="0"/>
              <a:t>, </a:t>
            </a:r>
            <a:r>
              <a:rPr lang="en-GB" i="1" dirty="0" smtClean="0"/>
              <a:t>n</a:t>
            </a:r>
            <a:r>
              <a:rPr lang="en-GB" dirty="0" smtClean="0"/>
              <a:t>,  </a:t>
            </a:r>
            <a:r>
              <a:rPr lang="en-GB" dirty="0" err="1" smtClean="0"/>
              <a:t>χ</a:t>
            </a:r>
            <a:r>
              <a:rPr lang="en-GB" i="1" baseline="-25000" dirty="0" err="1" smtClean="0"/>
              <a:t>i</a:t>
            </a:r>
            <a:r>
              <a:rPr lang="en-GB" dirty="0" smtClean="0"/>
              <a:t> is one of </a:t>
            </a:r>
            <a:r>
              <a:rPr lang="en-GB" i="1" dirty="0" err="1" smtClean="0"/>
              <a:t>alJob</a:t>
            </a:r>
            <a:r>
              <a:rPr lang="en-GB" dirty="0" smtClean="0"/>
              <a:t>(</a:t>
            </a:r>
            <a:r>
              <a:rPr lang="en-GB" i="1" dirty="0" smtClean="0"/>
              <a:t>w</a:t>
            </a:r>
            <a:r>
              <a:rPr lang="en-GB" dirty="0" smtClean="0"/>
              <a:t>, </a:t>
            </a:r>
            <a:r>
              <a:rPr lang="en-GB" i="1" dirty="0" smtClean="0"/>
              <a:t>r</a:t>
            </a:r>
            <a:r>
              <a:rPr lang="en-GB" dirty="0" smtClean="0"/>
              <a:t>), </a:t>
            </a:r>
            <a:r>
              <a:rPr lang="en-GB" i="1" dirty="0" err="1" smtClean="0"/>
              <a:t>addWorker</a:t>
            </a:r>
            <a:r>
              <a:rPr lang="en-GB" dirty="0" smtClean="0"/>
              <a:t>() or </a:t>
            </a:r>
            <a:r>
              <a:rPr lang="en-GB" i="1" dirty="0" err="1" smtClean="0"/>
              <a:t>removeWorker</a:t>
            </a:r>
            <a:r>
              <a:rPr lang="en-GB" dirty="0" smtClean="0"/>
              <a:t>(), </a:t>
            </a:r>
          </a:p>
          <a:p>
            <a:pPr marL="623888" lvl="1" indent="-266700">
              <a:lnSpc>
                <a:spcPct val="90000"/>
              </a:lnSpc>
            </a:pPr>
            <a:r>
              <a:rPr lang="en-GB" i="1" dirty="0" smtClean="0"/>
              <a:t>a</a:t>
            </a:r>
            <a:r>
              <a:rPr lang="en-GB" dirty="0" smtClean="0"/>
              <a:t>, </a:t>
            </a:r>
            <a:r>
              <a:rPr lang="en-GB" i="1" dirty="0" smtClean="0"/>
              <a:t>r</a:t>
            </a:r>
            <a:r>
              <a:rPr lang="en-GB" dirty="0" smtClean="0"/>
              <a:t>, and </a:t>
            </a:r>
            <a:r>
              <a:rPr lang="en-GB" i="1" dirty="0" smtClean="0"/>
              <a:t>m</a:t>
            </a:r>
            <a:r>
              <a:rPr lang="en-GB" dirty="0" smtClean="0"/>
              <a:t> are the number of </a:t>
            </a:r>
            <a:r>
              <a:rPr lang="en-GB" i="1" dirty="0" err="1" smtClean="0"/>
              <a:t>alJob</a:t>
            </a:r>
            <a:r>
              <a:rPr lang="en-GB" dirty="0" smtClean="0"/>
              <a:t>, </a:t>
            </a:r>
            <a:r>
              <a:rPr lang="en-GB" i="1" dirty="0" err="1" smtClean="0"/>
              <a:t>addWorker</a:t>
            </a:r>
            <a:r>
              <a:rPr lang="en-GB" dirty="0" smtClean="0"/>
              <a:t> and </a:t>
            </a:r>
            <a:r>
              <a:rPr lang="en-GB" i="1" dirty="0" err="1" smtClean="0"/>
              <a:t>removeWorker</a:t>
            </a:r>
            <a:r>
              <a:rPr lang="en-GB" dirty="0" smtClean="0"/>
              <a:t> actions in &lt;χ</a:t>
            </a:r>
            <a:r>
              <a:rPr lang="en-GB" baseline="-25000" dirty="0" smtClean="0"/>
              <a:t>1</a:t>
            </a:r>
            <a:r>
              <a:rPr lang="en-GB" i="1" baseline="-25000" dirty="0" smtClean="0"/>
              <a:t>, </a:t>
            </a:r>
            <a:r>
              <a:rPr lang="mr-IN" i="1" baseline="-25000" dirty="0" smtClean="0"/>
              <a:t>…</a:t>
            </a:r>
            <a:r>
              <a:rPr lang="en-GB" i="1" baseline="-25000" dirty="0" smtClean="0"/>
              <a:t>, </a:t>
            </a:r>
            <a:r>
              <a:rPr lang="en-GB" dirty="0" err="1" smtClean="0"/>
              <a:t>χ</a:t>
            </a:r>
            <a:r>
              <a:rPr lang="en-GB" i="1" baseline="-25000" dirty="0" err="1" smtClean="0"/>
              <a:t>n</a:t>
            </a:r>
            <a:r>
              <a:rPr lang="en-GB" i="1" dirty="0" smtClean="0"/>
              <a:t>&gt;, </a:t>
            </a:r>
            <a:endParaRPr lang="en-GB" dirty="0" smtClean="0"/>
          </a:p>
          <a:p>
            <a:pPr marL="623888" lvl="1" indent="-266700">
              <a:lnSpc>
                <a:spcPct val="90000"/>
              </a:lnSpc>
            </a:pP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/>
              <a:t>=</a:t>
            </a:r>
            <a:r>
              <a:rPr lang="en-GB" i="1" dirty="0"/>
              <a:t>a</a:t>
            </a:r>
            <a:r>
              <a:rPr lang="en-GB" dirty="0"/>
              <a:t> + </a:t>
            </a:r>
            <a:r>
              <a:rPr lang="en-GB" i="1" dirty="0"/>
              <a:t>r</a:t>
            </a:r>
            <a:r>
              <a:rPr lang="en-GB" dirty="0"/>
              <a:t> + </a:t>
            </a:r>
            <a:r>
              <a:rPr lang="en-GB" i="1" dirty="0" smtClean="0"/>
              <a:t>m</a:t>
            </a:r>
            <a:r>
              <a:rPr lang="en-GB" dirty="0" smtClean="0"/>
              <a:t>. </a:t>
            </a:r>
          </a:p>
          <a:p>
            <a:pPr marL="357188" indent="-357188">
              <a:spcBef>
                <a:spcPts val="300"/>
              </a:spcBef>
            </a:pPr>
            <a:r>
              <a:rPr lang="en-GB" dirty="0" smtClean="0"/>
              <a:t>The following are complete and orthogonal for elastic load balanced MS systems, </a:t>
            </a:r>
          </a:p>
          <a:p>
            <a:pPr marL="357188" indent="-357188"/>
            <a:endParaRPr lang="en-GB" dirty="0"/>
          </a:p>
          <a:p>
            <a:pPr marL="357188" indent="-357188"/>
            <a:endParaRPr lang="en-GB" dirty="0" smtClean="0"/>
          </a:p>
          <a:p>
            <a:pPr marL="357188" indent="-357188">
              <a:spcBef>
                <a:spcPts val="0"/>
              </a:spcBef>
            </a:pPr>
            <a:r>
              <a:rPr lang="en-GB" dirty="0" smtClean="0"/>
              <a:t>The analysis of scheduling policy is still applicable to these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484784"/>
            <a:ext cx="4790427" cy="57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725144"/>
            <a:ext cx="4392487" cy="4991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07703" y="5301208"/>
            <a:ext cx="3878832" cy="470660"/>
            <a:chOff x="1907703" y="5301208"/>
            <a:chExt cx="3878832" cy="4706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7703" y="5320514"/>
              <a:ext cx="1196441" cy="4320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6626"/>
            <a:stretch/>
          </p:blipFill>
          <p:spPr>
            <a:xfrm>
              <a:off x="3131840" y="5301208"/>
              <a:ext cx="2654695" cy="47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62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Analysis of The Model: </a:t>
            </a:r>
            <a:r>
              <a:rPr lang="en-GB" sz="3600" dirty="0" smtClean="0">
                <a:solidFill>
                  <a:srgbClr val="0000FF"/>
                </a:solidFill>
              </a:rPr>
              <a:t>Scalability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6075" indent="-342900"/>
            <a:r>
              <a:rPr lang="en-GB" sz="2800" b="1" i="1" dirty="0" smtClean="0">
                <a:solidFill>
                  <a:srgbClr val="000090"/>
                </a:solidFill>
              </a:rPr>
              <a:t>Definition</a:t>
            </a:r>
            <a:r>
              <a:rPr lang="en-GB" sz="2800" dirty="0" smtClean="0"/>
              <a:t>: </a:t>
            </a:r>
          </a:p>
          <a:p>
            <a:pPr marL="271463" lvl="1" indent="0">
              <a:buNone/>
            </a:pPr>
            <a:r>
              <a:rPr lang="en-GB" sz="2400" dirty="0" smtClean="0"/>
              <a:t>The upper </a:t>
            </a:r>
            <a:r>
              <a:rPr lang="en-GB" sz="2400" dirty="0"/>
              <a:t>limit in the number of workers above which adding more workers will not improve the systems </a:t>
            </a:r>
            <a:r>
              <a:rPr lang="en-GB" sz="2400" dirty="0" smtClean="0"/>
              <a:t>capability</a:t>
            </a:r>
            <a:r>
              <a:rPr lang="en-GB" sz="2400" dirty="0"/>
              <a:t> </a:t>
            </a:r>
            <a:r>
              <a:rPr lang="en-GB" sz="2400" dirty="0" smtClean="0"/>
              <a:t>is call the </a:t>
            </a:r>
            <a:r>
              <a:rPr lang="en-GB" sz="2400" b="1" i="1" dirty="0" smtClean="0">
                <a:solidFill>
                  <a:srgbClr val="000090"/>
                </a:solidFill>
              </a:rPr>
              <a:t>scalability</a:t>
            </a:r>
            <a:r>
              <a:rPr lang="en-GB" sz="2400" dirty="0" smtClean="0">
                <a:solidFill>
                  <a:srgbClr val="000090"/>
                </a:solidFill>
              </a:rPr>
              <a:t> </a:t>
            </a:r>
            <a:r>
              <a:rPr lang="en-GB" sz="2400" dirty="0" smtClean="0"/>
              <a:t>of the system.  </a:t>
            </a:r>
          </a:p>
          <a:p>
            <a:pPr marL="346075" indent="-342900">
              <a:spcBef>
                <a:spcPts val="300"/>
              </a:spcBef>
            </a:pPr>
            <a:r>
              <a:rPr lang="en-GB" sz="2800" b="1" i="1" dirty="0" smtClean="0">
                <a:solidFill>
                  <a:srgbClr val="000090"/>
                </a:solidFill>
              </a:rPr>
              <a:t>Lemma: </a:t>
            </a:r>
          </a:p>
          <a:p>
            <a:pPr marL="541338" lvl="1" indent="-274638"/>
            <a:r>
              <a:rPr lang="en-GB" sz="2400" dirty="0" smtClean="0"/>
              <a:t>A load balancer that employs round-robin scheduling policy can be implemented to have a throughput that is independent of the number of workers in the system. </a:t>
            </a:r>
          </a:p>
          <a:p>
            <a:pPr marL="541338" lvl="1" indent="-274638"/>
            <a:r>
              <a:rPr lang="en-GB" sz="2400" dirty="0" smtClean="0"/>
              <a:t> A load balancer that employs shortest waiting queue scheduling policy has a computational complexity of </a:t>
            </a:r>
            <a:r>
              <a:rPr lang="en-GB" sz="2400" i="1" dirty="0" smtClean="0"/>
              <a:t>O</a:t>
            </a:r>
            <a:r>
              <a:rPr lang="en-GB" sz="2400" dirty="0" smtClean="0"/>
              <a:t>(</a:t>
            </a:r>
            <a:r>
              <a:rPr lang="en-GB" sz="2400" i="1" dirty="0" smtClean="0"/>
              <a:t>log</a:t>
            </a:r>
            <a:r>
              <a:rPr lang="en-GB" sz="2400" dirty="0" smtClean="0"/>
              <a:t>(</a:t>
            </a:r>
            <a:r>
              <a:rPr lang="en-GB" sz="2400" i="1" dirty="0" smtClean="0"/>
              <a:t>k</a:t>
            </a:r>
            <a:r>
              <a:rPr lang="en-GB" sz="2400" dirty="0" smtClean="0"/>
              <a:t>)) with </a:t>
            </a:r>
            <a:r>
              <a:rPr lang="en-GB" sz="2400" i="1" dirty="0" smtClean="0"/>
              <a:t>k</a:t>
            </a:r>
            <a:r>
              <a:rPr lang="en-GB" sz="2400" dirty="0" smtClean="0"/>
              <a:t> being the number of workers in the system. And, thus, the throughput of the load balancer is </a:t>
            </a:r>
            <a:r>
              <a:rPr lang="en-GB" sz="2400" i="1" dirty="0" err="1" smtClean="0"/>
              <a:t>ρ</a:t>
            </a:r>
            <a:r>
              <a:rPr lang="en-GB" sz="2400" dirty="0" smtClean="0"/>
              <a:t>(</a:t>
            </a:r>
            <a:r>
              <a:rPr lang="en-GB" sz="2400" i="1" dirty="0" smtClean="0"/>
              <a:t>k</a:t>
            </a:r>
            <a:r>
              <a:rPr lang="en-GB" sz="2400" dirty="0" smtClean="0"/>
              <a:t>) = </a:t>
            </a:r>
            <a:r>
              <a:rPr lang="en-GB" sz="2400" i="1" dirty="0" smtClean="0"/>
              <a:t>C</a:t>
            </a:r>
            <a:r>
              <a:rPr lang="en-GB" sz="2400" dirty="0" smtClean="0"/>
              <a:t>/</a:t>
            </a:r>
            <a:r>
              <a:rPr lang="en-GB" sz="2400" i="1" dirty="0" smtClean="0"/>
              <a:t>log</a:t>
            </a:r>
            <a:r>
              <a:rPr lang="en-GB" sz="2400" dirty="0" smtClean="0"/>
              <a:t>(</a:t>
            </a:r>
            <a:r>
              <a:rPr lang="en-GB" sz="2400" i="1" dirty="0" smtClean="0"/>
              <a:t>k</a:t>
            </a:r>
            <a:r>
              <a:rPr lang="en-GB" sz="2400" dirty="0" smtClean="0"/>
              <a:t>) for some constant </a:t>
            </a:r>
            <a:r>
              <a:rPr lang="en-GB" sz="2400" i="1" dirty="0" smtClean="0"/>
              <a:t>C</a:t>
            </a:r>
            <a:r>
              <a:rPr lang="en-GB" sz="2400" dirty="0" smtClean="0"/>
              <a:t>&gt;0.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13740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Motivation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What is microservices?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Why load balancer is important for microservices?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What are the open problems?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How are we going to solve the problem?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Introduction to Scenario Calculus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What are scenarios?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How do we model the dynamic behaviours of complex systems?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How do we analyse the complex properties of systems?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Application to load balancer in microservices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Modelling microservices and load balancers 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Two policies of scheduling: </a:t>
            </a:r>
            <a:r>
              <a:rPr lang="en-GB" i="1" dirty="0" smtClean="0"/>
              <a:t>round robin </a:t>
            </a:r>
            <a:r>
              <a:rPr lang="en-GB" dirty="0" smtClean="0"/>
              <a:t>and </a:t>
            </a:r>
            <a:r>
              <a:rPr lang="en-GB" i="1" dirty="0" smtClean="0"/>
              <a:t>shortest waiting queue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Analysis service capability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Analysis system scalability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Conclusion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Related work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Main contributions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dirty="0" smtClean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999061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Comparison of Scheduling Policies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908720"/>
            <a:ext cx="8352927" cy="3384376"/>
          </a:xfrm>
          <a:ln>
            <a:solidFill>
              <a:schemeClr val="tx2"/>
            </a:solidFill>
          </a:ln>
        </p:spPr>
        <p:txBody>
          <a:bodyPr/>
          <a:lstStyle/>
          <a:p>
            <a:pPr marL="184150" indent="0">
              <a:spcBef>
                <a:spcPts val="600"/>
              </a:spcBef>
              <a:buNone/>
            </a:pPr>
            <a:r>
              <a:rPr lang="en-GB" sz="2800" b="1" i="1" dirty="0"/>
              <a:t>Theorem 8: </a:t>
            </a:r>
          </a:p>
          <a:p>
            <a:pPr marL="542925" lvl="1" indent="-271463"/>
            <a:r>
              <a:rPr lang="en-GB" sz="2400" dirty="0"/>
              <a:t>For </a:t>
            </a:r>
            <a:r>
              <a:rPr lang="en-GB" sz="2400" dirty="0" smtClean="0"/>
              <a:t>the round </a:t>
            </a:r>
            <a:r>
              <a:rPr lang="en-GB" sz="2400" dirty="0"/>
              <a:t>robin scheduling, the scalability of </a:t>
            </a:r>
            <a:r>
              <a:rPr lang="en-GB" sz="2400" dirty="0" smtClean="0"/>
              <a:t>the </a:t>
            </a:r>
            <a:r>
              <a:rPr lang="en-GB" sz="2400" dirty="0"/>
              <a:t>system is </a:t>
            </a:r>
          </a:p>
          <a:p>
            <a:pPr marL="271463" lvl="1" indent="0">
              <a:buNone/>
            </a:pPr>
            <a:endParaRPr lang="en-GB" sz="2400" dirty="0"/>
          </a:p>
          <a:p>
            <a:pPr marL="542925" lvl="1" indent="-276225">
              <a:buNone/>
            </a:pPr>
            <a:r>
              <a:rPr lang="en-GB" sz="2400" dirty="0" smtClean="0"/>
              <a:t>	where </a:t>
            </a:r>
            <a:r>
              <a:rPr lang="en-GB" sz="2400" i="1" dirty="0" err="1"/>
              <a:t>ρ</a:t>
            </a:r>
            <a:r>
              <a:rPr lang="en-GB" sz="2400" dirty="0"/>
              <a:t> is the throughput of the load </a:t>
            </a:r>
            <a:r>
              <a:rPr lang="en-GB" sz="2400" dirty="0" smtClean="0"/>
              <a:t>balancer, </a:t>
            </a:r>
            <a:r>
              <a:rPr lang="en-GB" sz="2400" i="1" dirty="0" err="1" smtClean="0"/>
              <a:t>θ</a:t>
            </a:r>
            <a:r>
              <a:rPr lang="en-GB" sz="2400" i="1" baseline="-25000" dirty="0" err="1" smtClean="0"/>
              <a:t>min</a:t>
            </a:r>
            <a:r>
              <a:rPr lang="en-GB" sz="2400" i="1" baseline="-25000" dirty="0" smtClean="0"/>
              <a:t> </a:t>
            </a:r>
            <a:r>
              <a:rPr lang="en-GB" sz="2400" dirty="0" smtClean="0"/>
              <a:t>is the minimal throughput of the workers. </a:t>
            </a:r>
            <a:endParaRPr lang="en-GB" sz="2400" i="1" baseline="-25000" dirty="0"/>
          </a:p>
          <a:p>
            <a:pPr marL="542925" lvl="1" indent="-271463"/>
            <a:r>
              <a:rPr lang="en-GB" sz="2400" dirty="0" smtClean="0"/>
              <a:t>For the shortest waiting queue scheduling policy, the scalability of the system is 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44824"/>
            <a:ext cx="2304256" cy="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789040"/>
            <a:ext cx="5030273" cy="432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365104"/>
            <a:ext cx="8352928" cy="20005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tx2"/>
                </a:solidFill>
              </a:rPr>
              <a:t>Corollary: </a:t>
            </a:r>
          </a:p>
          <a:p>
            <a:r>
              <a:rPr lang="en-GB" sz="2000" dirty="0" smtClean="0">
                <a:solidFill>
                  <a:schemeClr val="tx2"/>
                </a:solidFill>
              </a:rPr>
              <a:t>When all workers in the system are of the same throughput </a:t>
            </a:r>
            <a:r>
              <a:rPr lang="en-GB" sz="2000" i="1" dirty="0" err="1" smtClean="0">
                <a:solidFill>
                  <a:schemeClr val="tx2"/>
                </a:solidFill>
              </a:rPr>
              <a:t>θ</a:t>
            </a:r>
            <a:r>
              <a:rPr lang="en-GB" sz="2000" dirty="0" smtClean="0">
                <a:solidFill>
                  <a:schemeClr val="tx2"/>
                </a:solidFill>
              </a:rPr>
              <a:t>, we have that </a:t>
            </a:r>
          </a:p>
          <a:p>
            <a:pPr marL="342900" indent="-342900">
              <a:buAutoNum type="alphaLcParenBoth"/>
            </a:pPr>
            <a:r>
              <a:rPr lang="en-GB" sz="2000" dirty="0" smtClean="0">
                <a:solidFill>
                  <a:schemeClr val="tx2"/>
                </a:solidFill>
              </a:rPr>
              <a:t>The system employs round robin policy has a scalability of [</a:t>
            </a:r>
            <a:r>
              <a:rPr lang="en-GB" sz="2000" i="1" dirty="0" err="1" smtClean="0">
                <a:solidFill>
                  <a:schemeClr val="tx2"/>
                </a:solidFill>
              </a:rPr>
              <a:t>ρ</a:t>
            </a:r>
            <a:r>
              <a:rPr lang="en-GB" sz="2000" i="1" dirty="0" smtClean="0">
                <a:solidFill>
                  <a:schemeClr val="tx2"/>
                </a:solidFill>
              </a:rPr>
              <a:t>/</a:t>
            </a:r>
            <a:r>
              <a:rPr lang="en-GB" sz="2000" i="1" dirty="0" err="1" smtClean="0">
                <a:solidFill>
                  <a:schemeClr val="tx2"/>
                </a:solidFill>
              </a:rPr>
              <a:t>θ</a:t>
            </a:r>
            <a:r>
              <a:rPr lang="en-GB" sz="2000" dirty="0" smtClean="0">
                <a:solidFill>
                  <a:schemeClr val="tx2"/>
                </a:solidFill>
              </a:rPr>
              <a:t>]</a:t>
            </a:r>
          </a:p>
          <a:p>
            <a:pPr marL="342900" indent="-342900">
              <a:buAutoNum type="alphaLcParenBoth"/>
            </a:pPr>
            <a:r>
              <a:rPr lang="en-GB" sz="2000" dirty="0" smtClean="0">
                <a:solidFill>
                  <a:schemeClr val="tx2"/>
                </a:solidFill>
              </a:rPr>
              <a:t>The system employs shortest waiting queue policy has a scalability of  k that satisfies the equation  </a:t>
            </a:r>
            <a:r>
              <a:rPr lang="en-GB" sz="2000" i="1" dirty="0" smtClean="0">
                <a:solidFill>
                  <a:schemeClr val="tx2"/>
                </a:solidFill>
              </a:rPr>
              <a:t>k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i="1" dirty="0" smtClean="0">
                <a:solidFill>
                  <a:schemeClr val="tx2"/>
                </a:solidFill>
              </a:rPr>
              <a:t>log</a:t>
            </a:r>
            <a:r>
              <a:rPr lang="en-GB" sz="2000" dirty="0" smtClean="0">
                <a:solidFill>
                  <a:schemeClr val="tx2"/>
                </a:solidFill>
              </a:rPr>
              <a:t>(</a:t>
            </a:r>
            <a:r>
              <a:rPr lang="en-GB" sz="2000" i="1" dirty="0" smtClean="0">
                <a:solidFill>
                  <a:schemeClr val="tx2"/>
                </a:solidFill>
              </a:rPr>
              <a:t>k</a:t>
            </a:r>
            <a:r>
              <a:rPr lang="en-GB" sz="2000" dirty="0" smtClean="0">
                <a:solidFill>
                  <a:schemeClr val="tx2"/>
                </a:solidFill>
              </a:rPr>
              <a:t>) = </a:t>
            </a:r>
            <a:r>
              <a:rPr lang="en-GB" sz="2000" i="1" dirty="0" smtClean="0">
                <a:solidFill>
                  <a:schemeClr val="tx2"/>
                </a:solidFill>
              </a:rPr>
              <a:t>C</a:t>
            </a:r>
            <a:r>
              <a:rPr lang="en-GB" sz="2000" dirty="0" smtClean="0">
                <a:solidFill>
                  <a:schemeClr val="tx2"/>
                </a:solidFill>
              </a:rPr>
              <a:t>/</a:t>
            </a:r>
            <a:r>
              <a:rPr lang="en-GB" sz="2000" i="1" dirty="0" err="1" smtClean="0">
                <a:solidFill>
                  <a:schemeClr val="tx2"/>
                </a:solidFill>
              </a:rPr>
              <a:t>θ</a:t>
            </a:r>
            <a:r>
              <a:rPr lang="en-GB" sz="2000" dirty="0" smtClean="0">
                <a:solidFill>
                  <a:schemeClr val="tx2"/>
                </a:solidFill>
              </a:rPr>
              <a:t>,  assumed that the throughput of the load balancer is </a:t>
            </a:r>
            <a:r>
              <a:rPr lang="en-GB" sz="2000" i="1" dirty="0" err="1" smtClean="0">
                <a:solidFill>
                  <a:schemeClr val="tx2"/>
                </a:solidFill>
              </a:rPr>
              <a:t>δ</a:t>
            </a:r>
            <a:r>
              <a:rPr lang="en-GB" sz="2000" dirty="0" smtClean="0">
                <a:solidFill>
                  <a:schemeClr val="tx2"/>
                </a:solidFill>
              </a:rPr>
              <a:t>(</a:t>
            </a:r>
            <a:r>
              <a:rPr lang="en-GB" sz="2000" i="1" dirty="0" smtClean="0">
                <a:solidFill>
                  <a:schemeClr val="tx2"/>
                </a:solidFill>
              </a:rPr>
              <a:t>k</a:t>
            </a:r>
            <a:r>
              <a:rPr lang="en-GB" sz="2000" dirty="0" smtClean="0">
                <a:solidFill>
                  <a:schemeClr val="tx2"/>
                </a:solidFill>
              </a:rPr>
              <a:t>) = </a:t>
            </a:r>
            <a:r>
              <a:rPr lang="en-GB" sz="2000" i="1" dirty="0" smtClean="0">
                <a:solidFill>
                  <a:schemeClr val="tx2"/>
                </a:solidFill>
              </a:rPr>
              <a:t>C /</a:t>
            </a:r>
            <a:r>
              <a:rPr lang="en-GB" sz="2000" dirty="0" smtClean="0">
                <a:solidFill>
                  <a:schemeClr val="tx2"/>
                </a:solidFill>
              </a:rPr>
              <a:t> </a:t>
            </a:r>
            <a:r>
              <a:rPr lang="en-GB" sz="2000" i="1" dirty="0" smtClean="0">
                <a:solidFill>
                  <a:schemeClr val="tx2"/>
                </a:solidFill>
              </a:rPr>
              <a:t>log</a:t>
            </a:r>
            <a:r>
              <a:rPr lang="en-GB" sz="2000" dirty="0" smtClean="0">
                <a:solidFill>
                  <a:schemeClr val="tx2"/>
                </a:solidFill>
              </a:rPr>
              <a:t>(</a:t>
            </a:r>
            <a:r>
              <a:rPr lang="en-GB" sz="2000" i="1" dirty="0" smtClean="0">
                <a:solidFill>
                  <a:schemeClr val="tx2"/>
                </a:solidFill>
              </a:rPr>
              <a:t>k</a:t>
            </a:r>
            <a:r>
              <a:rPr lang="en-GB" sz="2000" dirty="0" smtClean="0">
                <a:solidFill>
                  <a:schemeClr val="tx2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951667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Conclusion: </a:t>
            </a:r>
            <a:r>
              <a:rPr lang="en-GB" sz="3600" dirty="0" smtClean="0">
                <a:solidFill>
                  <a:srgbClr val="0000FF"/>
                </a:solidFill>
              </a:rPr>
              <a:t>Related Work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357188"/>
            <a:r>
              <a:rPr lang="en-GB" dirty="0" smtClean="0"/>
              <a:t>Devising </a:t>
            </a:r>
            <a:r>
              <a:rPr lang="en-GB" dirty="0"/>
              <a:t>workload models for task scheduling and service capability </a:t>
            </a:r>
            <a:r>
              <a:rPr lang="en-GB" dirty="0" smtClean="0"/>
              <a:t>management </a:t>
            </a:r>
          </a:p>
          <a:p>
            <a:pPr marL="715963" lvl="1" indent="-358775">
              <a:buFont typeface="Symbol" charset="0"/>
              <a:buChar char=""/>
            </a:pPr>
            <a:r>
              <a:rPr lang="en-GB" sz="2400" dirty="0" smtClean="0"/>
              <a:t>Provisional  approach to scaling problem</a:t>
            </a:r>
          </a:p>
          <a:p>
            <a:pPr marL="715963" lvl="1" indent="-358775">
              <a:buFont typeface="Symbol" charset="0"/>
              <a:buChar char=""/>
            </a:pPr>
            <a:r>
              <a:rPr lang="en-GB" sz="2400" dirty="0" smtClean="0"/>
              <a:t>Need to monitor the system in order to build a model and the predict system state</a:t>
            </a:r>
          </a:p>
          <a:p>
            <a:pPr marL="357188" indent="-357188"/>
            <a:r>
              <a:rPr lang="en-GB" dirty="0" smtClean="0"/>
              <a:t>Allocating </a:t>
            </a:r>
            <a:r>
              <a:rPr lang="en-GB" dirty="0"/>
              <a:t>virtual machines to physical machines to optimise performance and resource </a:t>
            </a:r>
            <a:r>
              <a:rPr lang="en-GB" dirty="0" smtClean="0"/>
              <a:t>usage</a:t>
            </a:r>
            <a:endParaRPr lang="en-GB" dirty="0"/>
          </a:p>
          <a:p>
            <a:pPr marL="715963" lvl="1" indent="-358775">
              <a:buFont typeface="Symbol" charset="0"/>
              <a:buChar char=""/>
            </a:pPr>
            <a:r>
              <a:rPr lang="en-GB" sz="2400" dirty="0" smtClean="0"/>
              <a:t>Too </a:t>
            </a:r>
            <a:r>
              <a:rPr lang="en-GB" sz="2400" dirty="0"/>
              <a:t>costly to perform optimisation each time a microservice is created </a:t>
            </a:r>
            <a:endParaRPr lang="en-GB" sz="2400" dirty="0" smtClean="0"/>
          </a:p>
          <a:p>
            <a:pPr marL="357188" indent="-357188"/>
            <a:r>
              <a:rPr lang="en-GB" dirty="0"/>
              <a:t> </a:t>
            </a:r>
            <a:r>
              <a:rPr lang="en-GB" dirty="0" smtClean="0"/>
              <a:t>Not applicable to MS, because</a:t>
            </a:r>
          </a:p>
          <a:p>
            <a:pPr marL="715963" lvl="1" indent="-358775">
              <a:buFont typeface="Symbol" charset="0"/>
              <a:buChar char=""/>
            </a:pPr>
            <a:r>
              <a:rPr lang="en-GB" sz="2400" dirty="0" smtClean="0"/>
              <a:t>Much more frequently to create/terminate a MS than VM</a:t>
            </a:r>
          </a:p>
          <a:p>
            <a:pPr marL="715963" lvl="1" indent="-358775">
              <a:buFont typeface="Symbol" charset="0"/>
              <a:buChar char=""/>
            </a:pPr>
            <a:r>
              <a:rPr lang="en-GB" sz="2400" dirty="0" smtClean="0"/>
              <a:t>Much larger number of MS than VM </a:t>
            </a:r>
          </a:p>
          <a:p>
            <a:pPr marL="715963" lvl="1" indent="-358775">
              <a:buFont typeface="Symbol" charset="0"/>
              <a:buChar char=""/>
            </a:pPr>
            <a:r>
              <a:rPr lang="en-GB" sz="2400" dirty="0" smtClean="0"/>
              <a:t>Much less latency is allowed to complete a job</a:t>
            </a:r>
          </a:p>
        </p:txBody>
      </p:sp>
    </p:spTree>
    <p:extLst>
      <p:ext uri="{BB962C8B-B14F-4D97-AF65-F5344CB8AC3E}">
        <p14:creationId xmlns:p14="http://schemas.microsoft.com/office/powerpoint/2010/main" val="801402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Conclusion: </a:t>
            </a:r>
            <a:r>
              <a:rPr lang="en-GB" sz="3600" dirty="0" smtClean="0">
                <a:solidFill>
                  <a:srgbClr val="0000FF"/>
                </a:solidFill>
              </a:rPr>
              <a:t>Main Contributions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357188"/>
            <a:r>
              <a:rPr lang="en-GB" b="1" i="1" dirty="0" smtClean="0"/>
              <a:t>New results:  </a:t>
            </a:r>
            <a:r>
              <a:rPr lang="en-GB" dirty="0"/>
              <a:t>about </a:t>
            </a:r>
            <a:r>
              <a:rPr lang="en-GB" dirty="0" smtClean="0"/>
              <a:t>load balancing in the context of MS</a:t>
            </a:r>
          </a:p>
          <a:p>
            <a:pPr marL="715963" lvl="1" indent="-358775"/>
            <a:r>
              <a:rPr lang="en-GB" sz="2400" dirty="0" smtClean="0"/>
              <a:t>How </a:t>
            </a:r>
            <a:r>
              <a:rPr lang="en-GB" sz="2400" dirty="0"/>
              <a:t>service capability and scalability depends on the scheduling policy of the load balancer for round robin and shortest waiting queue policies </a:t>
            </a:r>
            <a:endParaRPr lang="en-GB" sz="2400" dirty="0" smtClean="0"/>
          </a:p>
          <a:p>
            <a:pPr marL="715963" lvl="1" indent="-358775"/>
            <a:r>
              <a:rPr lang="en-GB" sz="2400" dirty="0" smtClean="0"/>
              <a:t>Existing work focuses on resource usage</a:t>
            </a:r>
            <a:endParaRPr lang="en-GB" sz="2400" dirty="0"/>
          </a:p>
          <a:p>
            <a:pPr marL="357188" indent="-357188"/>
            <a:r>
              <a:rPr lang="en-GB" b="1" i="1" dirty="0"/>
              <a:t>New </a:t>
            </a:r>
            <a:r>
              <a:rPr lang="en-GB" b="1" i="1" dirty="0" smtClean="0"/>
              <a:t>technique: </a:t>
            </a:r>
            <a:r>
              <a:rPr lang="en-GB" dirty="0" smtClean="0"/>
              <a:t>for formal </a:t>
            </a:r>
            <a:r>
              <a:rPr lang="en-GB" dirty="0"/>
              <a:t>analysis of </a:t>
            </a:r>
            <a:r>
              <a:rPr lang="en-GB" dirty="0" smtClean="0"/>
              <a:t>microservices </a:t>
            </a:r>
          </a:p>
          <a:p>
            <a:pPr marL="715963" lvl="1" indent="-358775"/>
            <a:r>
              <a:rPr lang="en-GB" sz="2400" dirty="0" smtClean="0"/>
              <a:t>Using </a:t>
            </a:r>
            <a:r>
              <a:rPr lang="en-GB" sz="2400" dirty="0"/>
              <a:t>scenario </a:t>
            </a:r>
            <a:r>
              <a:rPr lang="en-GB" sz="2400" dirty="0" smtClean="0"/>
              <a:t>calculus to model complex systems that are highly dynamic. The models are highly </a:t>
            </a:r>
            <a:r>
              <a:rPr lang="en-GB" sz="2400" dirty="0" err="1" smtClean="0"/>
              <a:t>composible</a:t>
            </a:r>
            <a:r>
              <a:rPr lang="en-GB" sz="2400" dirty="0"/>
              <a:t> </a:t>
            </a:r>
            <a:r>
              <a:rPr lang="en-GB" sz="2400" dirty="0" smtClean="0"/>
              <a:t>and flexible. </a:t>
            </a:r>
          </a:p>
          <a:p>
            <a:pPr marL="715963" lvl="1" indent="-358775"/>
            <a:r>
              <a:rPr lang="en-GB" sz="2400" dirty="0" smtClean="0"/>
              <a:t>Existing work on load balancing are almost all based on experiments and simulations. </a:t>
            </a:r>
          </a:p>
          <a:p>
            <a:pPr marL="715963" lvl="1" indent="-358775"/>
            <a:r>
              <a:rPr lang="en-GB" sz="2400" dirty="0" smtClean="0"/>
              <a:t>Existing formal methods focused on states of the system rather than the dynamic behaviour, which is more important for emergent behaviours of microservices ecosystem. </a:t>
            </a:r>
            <a:endParaRPr lang="en-GB" sz="2400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056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Conclusion: </a:t>
            </a:r>
            <a:r>
              <a:rPr lang="en-GB" sz="3600" dirty="0" smtClean="0">
                <a:solidFill>
                  <a:srgbClr val="0000FF"/>
                </a:solidFill>
              </a:rPr>
              <a:t>Future Work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357188">
              <a:spcBef>
                <a:spcPts val="0"/>
              </a:spcBef>
            </a:pPr>
            <a:r>
              <a:rPr lang="en-GB" sz="2800" dirty="0" smtClean="0"/>
              <a:t>Study of other load balancing aspects: e.g.:</a:t>
            </a:r>
          </a:p>
          <a:p>
            <a:pPr marL="625476" lvl="1" indent="-357188">
              <a:spcBef>
                <a:spcPts val="0"/>
              </a:spcBef>
            </a:pPr>
            <a:r>
              <a:rPr lang="en-GB" sz="2400" b="1" dirty="0" smtClean="0"/>
              <a:t>Task allocation strategies (</a:t>
            </a:r>
            <a:r>
              <a:rPr lang="en-GB" sz="2400" b="1" i="1" dirty="0" smtClean="0"/>
              <a:t>studied in this paper</a:t>
            </a:r>
            <a:r>
              <a:rPr lang="en-GB" sz="2400" b="1" dirty="0" smtClean="0"/>
              <a:t>)</a:t>
            </a:r>
          </a:p>
          <a:p>
            <a:pPr marL="625476" lvl="1" indent="-357188">
              <a:spcBef>
                <a:spcPts val="0"/>
              </a:spcBef>
            </a:pPr>
            <a:r>
              <a:rPr lang="en-GB" sz="2400" dirty="0" smtClean="0"/>
              <a:t>Location strategies</a:t>
            </a:r>
          </a:p>
          <a:p>
            <a:pPr marL="625476" lvl="1" indent="-357188">
              <a:spcBef>
                <a:spcPts val="0"/>
              </a:spcBef>
            </a:pPr>
            <a:r>
              <a:rPr lang="en-GB" sz="2400" dirty="0" smtClean="0"/>
              <a:t>Capability strategies</a:t>
            </a:r>
          </a:p>
          <a:p>
            <a:pPr marL="357188" indent="-357188">
              <a:spcBef>
                <a:spcPts val="0"/>
              </a:spcBef>
            </a:pPr>
            <a:r>
              <a:rPr lang="en-GB" sz="2800" dirty="0" smtClean="0"/>
              <a:t>Study of other policies of task allocation strategies</a:t>
            </a:r>
          </a:p>
          <a:p>
            <a:pPr marL="625476" lvl="1" indent="-357188">
              <a:spcBef>
                <a:spcPts val="0"/>
              </a:spcBef>
            </a:pPr>
            <a:r>
              <a:rPr lang="en-GB" sz="2400" dirty="0" smtClean="0"/>
              <a:t>Round robin</a:t>
            </a:r>
          </a:p>
          <a:p>
            <a:pPr marL="625476" lvl="1" indent="-357188">
              <a:spcBef>
                <a:spcPts val="0"/>
              </a:spcBef>
            </a:pPr>
            <a:r>
              <a:rPr lang="en-GB" sz="2400" dirty="0" smtClean="0"/>
              <a:t>Shortest wait queue</a:t>
            </a:r>
          </a:p>
          <a:p>
            <a:pPr marL="625476" lvl="1" indent="-357188">
              <a:spcBef>
                <a:spcPts val="0"/>
              </a:spcBef>
            </a:pPr>
            <a:r>
              <a:rPr lang="en-GB" sz="2400" dirty="0" smtClean="0"/>
              <a:t>Shortest expected latency, etc. </a:t>
            </a:r>
          </a:p>
          <a:p>
            <a:pPr marL="357188" indent="-357188">
              <a:spcBef>
                <a:spcPts val="0"/>
              </a:spcBef>
            </a:pPr>
            <a:r>
              <a:rPr lang="en-GB" sz="2800" dirty="0" smtClean="0"/>
              <a:t>Study of fault-tolerance techniques in the context of MS and in combination with load balancing</a:t>
            </a:r>
          </a:p>
          <a:p>
            <a:pPr marL="357188" indent="-357188">
              <a:spcBef>
                <a:spcPts val="0"/>
              </a:spcBef>
            </a:pPr>
            <a:r>
              <a:rPr lang="en-GB" sz="2800" dirty="0" smtClean="0"/>
              <a:t>Comparison formal results with empirical studies </a:t>
            </a:r>
          </a:p>
          <a:p>
            <a:pPr marL="357188" indent="-357188">
              <a:spcBef>
                <a:spcPts val="0"/>
              </a:spcBef>
            </a:pPr>
            <a:r>
              <a:rPr lang="en-GB" sz="2800" dirty="0" smtClean="0"/>
              <a:t>Implementation of formal analysis tools for MS based on scenario calculus</a:t>
            </a:r>
          </a:p>
        </p:txBody>
      </p:sp>
    </p:spTree>
    <p:extLst>
      <p:ext uri="{BB962C8B-B14F-4D97-AF65-F5344CB8AC3E}">
        <p14:creationId xmlns:p14="http://schemas.microsoft.com/office/powerpoint/2010/main" val="3797345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2780928"/>
            <a:ext cx="8487752" cy="1526948"/>
          </a:xfrm>
        </p:spPr>
        <p:txBody>
          <a:bodyPr/>
          <a:lstStyle/>
          <a:p>
            <a:pPr algn="ctr"/>
            <a:r>
              <a:rPr lang="en-GB" sz="4800" dirty="0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11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Motivation: </a:t>
            </a:r>
            <a:r>
              <a:rPr lang="en-GB" sz="3600" dirty="0">
                <a:solidFill>
                  <a:srgbClr val="0000FF"/>
                </a:solidFill>
              </a:rPr>
              <a:t>Microservices (MS</a:t>
            </a:r>
            <a:r>
              <a:rPr lang="en-GB" sz="3600" dirty="0" smtClean="0">
                <a:solidFill>
                  <a:srgbClr val="0000FF"/>
                </a:solidFill>
              </a:rPr>
              <a:t>)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908720"/>
            <a:ext cx="8496943" cy="55446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b="1" dirty="0" smtClean="0"/>
              <a:t>An </a:t>
            </a:r>
            <a:r>
              <a:rPr lang="en-GB" b="1" dirty="0"/>
              <a:t>ecosystem of micro-scale </a:t>
            </a:r>
            <a:r>
              <a:rPr lang="en-GB" b="1" dirty="0" smtClean="0"/>
              <a:t>services</a:t>
            </a:r>
          </a:p>
          <a:p>
            <a:pPr lvl="1">
              <a:spcBef>
                <a:spcPts val="0"/>
              </a:spcBef>
            </a:pPr>
            <a:r>
              <a:rPr lang="en-GB" sz="2400" dirty="0" smtClean="0"/>
              <a:t>Multiple services of micro-scale:</a:t>
            </a:r>
          </a:p>
          <a:p>
            <a:pPr lvl="2">
              <a:spcBef>
                <a:spcPts val="0"/>
              </a:spcBef>
            </a:pPr>
            <a:r>
              <a:rPr lang="en-GB" sz="2200" dirty="0" smtClean="0"/>
              <a:t>New services are added, old ones modified and removed, dynamically. </a:t>
            </a:r>
          </a:p>
          <a:p>
            <a:pPr lvl="1">
              <a:spcBef>
                <a:spcPts val="0"/>
              </a:spcBef>
            </a:pPr>
            <a:r>
              <a:rPr lang="en-GB" sz="2400" dirty="0"/>
              <a:t>M</a:t>
            </a:r>
            <a:r>
              <a:rPr lang="en-GB" sz="2400" dirty="0" smtClean="0"/>
              <a:t>ultiple instances of each service:</a:t>
            </a:r>
          </a:p>
          <a:p>
            <a:pPr lvl="2">
              <a:spcBef>
                <a:spcPts val="0"/>
              </a:spcBef>
            </a:pPr>
            <a:r>
              <a:rPr lang="en-GB" sz="2200" dirty="0"/>
              <a:t>D</a:t>
            </a:r>
            <a:r>
              <a:rPr lang="en-GB" sz="2200" dirty="0" smtClean="0"/>
              <a:t>istributed in a cluster dynamically</a:t>
            </a:r>
          </a:p>
          <a:p>
            <a:pPr lvl="2">
              <a:spcBef>
                <a:spcPts val="0"/>
              </a:spcBef>
            </a:pPr>
            <a:r>
              <a:rPr lang="en-GB" sz="2200" dirty="0"/>
              <a:t>C</a:t>
            </a:r>
            <a:r>
              <a:rPr lang="en-GB" sz="2200" dirty="0" smtClean="0"/>
              <a:t>reated and terminated dynamically </a:t>
            </a:r>
          </a:p>
          <a:p>
            <a:pPr lvl="2">
              <a:spcBef>
                <a:spcPts val="0"/>
              </a:spcBef>
            </a:pPr>
            <a:r>
              <a:rPr lang="en-GB" sz="2200" dirty="0" smtClean="0"/>
              <a:t>Communications and collaborations established dynamically</a:t>
            </a:r>
          </a:p>
          <a:p>
            <a:pPr>
              <a:spcBef>
                <a:spcPts val="0"/>
              </a:spcBef>
            </a:pPr>
            <a:r>
              <a:rPr lang="en-GB" b="1" dirty="0" smtClean="0"/>
              <a:t>An ecosystem of development teams</a:t>
            </a:r>
          </a:p>
          <a:p>
            <a:pPr lvl="1">
              <a:spcBef>
                <a:spcPts val="0"/>
              </a:spcBef>
            </a:pPr>
            <a:r>
              <a:rPr lang="en-GB" sz="2400" dirty="0" smtClean="0"/>
              <a:t>MS are owned by different development teams of small sizes</a:t>
            </a:r>
          </a:p>
          <a:p>
            <a:pPr lvl="1">
              <a:spcBef>
                <a:spcPts val="0"/>
              </a:spcBef>
            </a:pPr>
            <a:r>
              <a:rPr lang="en-GB" sz="2400" dirty="0" err="1" smtClean="0"/>
              <a:t>DevOps</a:t>
            </a:r>
            <a:r>
              <a:rPr lang="en-GB" sz="2400" dirty="0" smtClean="0"/>
              <a:t>: integrates development and operation in each team</a:t>
            </a:r>
          </a:p>
          <a:p>
            <a:pPr lvl="1">
              <a:spcBef>
                <a:spcPts val="0"/>
              </a:spcBef>
            </a:pPr>
            <a:r>
              <a:rPr lang="en-GB" sz="2400" dirty="0" smtClean="0"/>
              <a:t>Multiple cycles of continuous integration, continuous testing and continuous delivery</a:t>
            </a:r>
          </a:p>
          <a:p>
            <a:pPr marL="265113" indent="-265113">
              <a:spcBef>
                <a:spcPts val="0"/>
              </a:spcBef>
            </a:pPr>
            <a:r>
              <a:rPr lang="en-GB" b="1" dirty="0"/>
              <a:t>Widely adopted by the IT industry for cloud native </a:t>
            </a:r>
            <a:r>
              <a:rPr lang="en-GB" b="1" dirty="0" smtClean="0"/>
              <a:t>applications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3927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Motivation: </a:t>
            </a:r>
            <a:r>
              <a:rPr lang="en-GB" sz="3600" dirty="0">
                <a:solidFill>
                  <a:srgbClr val="0000FF"/>
                </a:solidFill>
              </a:rPr>
              <a:t>Load B</a:t>
            </a:r>
            <a:r>
              <a:rPr lang="en-GB" sz="3600" dirty="0" smtClean="0">
                <a:solidFill>
                  <a:srgbClr val="0000FF"/>
                </a:solidFill>
              </a:rPr>
              <a:t>alancer 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dirty="0" smtClean="0"/>
              <a:t>Plays </a:t>
            </a:r>
            <a:r>
              <a:rPr lang="en-GB" dirty="0"/>
              <a:t>a crucial role to achieve the benefits of MS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Higher system capacity to process service requests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Better horizontal scalability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Less cost through better utility of resources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Faster responses to user demand changes, etc. </a:t>
            </a:r>
          </a:p>
          <a:p>
            <a:pPr>
              <a:lnSpc>
                <a:spcPct val="80000"/>
              </a:lnSpc>
            </a:pPr>
            <a:r>
              <a:rPr lang="en-GB" dirty="0"/>
              <a:t>Emergent properties: </a:t>
            </a:r>
          </a:p>
          <a:p>
            <a:pPr lvl="1">
              <a:lnSpc>
                <a:spcPct val="80000"/>
              </a:lnSpc>
            </a:pPr>
            <a:r>
              <a:rPr lang="en-GB" dirty="0" smtClean="0"/>
              <a:t>Above features are achieved </a:t>
            </a:r>
            <a:r>
              <a:rPr lang="en-GB" dirty="0"/>
              <a:t>through dynamic interactions among elements (i.e. microservices) of the system  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Very difficult to reasoning about</a:t>
            </a:r>
          </a:p>
          <a:p>
            <a:pPr lvl="2">
              <a:lnSpc>
                <a:spcPct val="80000"/>
              </a:lnSpc>
            </a:pPr>
            <a:r>
              <a:rPr lang="en-GB" dirty="0"/>
              <a:t>Existing formal methods and theories cannot deal with </a:t>
            </a:r>
            <a:r>
              <a:rPr lang="en-GB" dirty="0" smtClean="0"/>
              <a:t>such dynamic </a:t>
            </a:r>
            <a:r>
              <a:rPr lang="en-GB" dirty="0"/>
              <a:t>and </a:t>
            </a:r>
            <a:r>
              <a:rPr lang="en-GB" dirty="0" smtClean="0"/>
              <a:t>uncertain behaviour </a:t>
            </a:r>
            <a:r>
              <a:rPr lang="en-GB" dirty="0"/>
              <a:t>of such systems </a:t>
            </a:r>
            <a:endParaRPr lang="en-GB" dirty="0" smtClean="0"/>
          </a:p>
          <a:p>
            <a:pPr>
              <a:lnSpc>
                <a:spcPct val="80000"/>
              </a:lnSpc>
            </a:pPr>
            <a:r>
              <a:rPr lang="en-GB" dirty="0" smtClean="0"/>
              <a:t>Current state of art: </a:t>
            </a:r>
          </a:p>
          <a:p>
            <a:pPr lvl="1">
              <a:lnSpc>
                <a:spcPct val="80000"/>
              </a:lnSpc>
            </a:pPr>
            <a:r>
              <a:rPr lang="en-GB" dirty="0" smtClean="0"/>
              <a:t>Approach: Empirical studies through testing and simulations</a:t>
            </a:r>
          </a:p>
          <a:p>
            <a:pPr lvl="1">
              <a:lnSpc>
                <a:spcPct val="80000"/>
              </a:lnSpc>
            </a:pPr>
            <a:r>
              <a:rPr lang="en-GB" dirty="0" smtClean="0"/>
              <a:t>Context: Virtual machine (VM) based scheduling, allocation and migration</a:t>
            </a:r>
          </a:p>
          <a:p>
            <a:pPr lvl="1">
              <a:lnSpc>
                <a:spcPct val="80000"/>
              </a:lnSpc>
            </a:pPr>
            <a:r>
              <a:rPr lang="en-GB" dirty="0" smtClean="0"/>
              <a:t>Problems: </a:t>
            </a:r>
          </a:p>
          <a:p>
            <a:pPr lvl="2">
              <a:lnSpc>
                <a:spcPct val="80000"/>
              </a:lnSpc>
            </a:pPr>
            <a:r>
              <a:rPr lang="en-GB" dirty="0" smtClean="0"/>
              <a:t>More frequent creation/termination of MS than VM</a:t>
            </a:r>
          </a:p>
          <a:p>
            <a:pPr lvl="2">
              <a:lnSpc>
                <a:spcPct val="80000"/>
              </a:lnSpc>
            </a:pPr>
            <a:r>
              <a:rPr lang="en-GB" dirty="0" smtClean="0"/>
              <a:t>Larger number of MS than VM</a:t>
            </a:r>
          </a:p>
          <a:p>
            <a:pPr lvl="2">
              <a:lnSpc>
                <a:spcPct val="80000"/>
              </a:lnSpc>
            </a:pPr>
            <a:r>
              <a:rPr lang="en-GB" dirty="0" smtClean="0"/>
              <a:t>Less latency allowed for MS than VM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24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Scenario Calculus: </a:t>
            </a:r>
            <a:r>
              <a:rPr lang="en-GB" sz="3600" dirty="0" smtClean="0">
                <a:solidFill>
                  <a:srgbClr val="0000FF"/>
                </a:solidFill>
              </a:rPr>
              <a:t>Modelling MS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5113" indent="-265113">
              <a:lnSpc>
                <a:spcPct val="90000"/>
              </a:lnSpc>
            </a:pPr>
            <a:r>
              <a:rPr lang="en-GB" dirty="0" smtClean="0"/>
              <a:t>A </a:t>
            </a:r>
            <a:r>
              <a:rPr lang="en-GB" dirty="0"/>
              <a:t>cloud native application in microservices architecture consists of a number </a:t>
            </a:r>
            <a:r>
              <a:rPr lang="en-GB" i="1" dirty="0" smtClean="0"/>
              <a:t>k</a:t>
            </a:r>
            <a:r>
              <a:rPr lang="en-GB" dirty="0"/>
              <a:t>&gt;</a:t>
            </a:r>
            <a:r>
              <a:rPr lang="en-GB" dirty="0" smtClean="0"/>
              <a:t>0 </a:t>
            </a:r>
            <a:r>
              <a:rPr lang="en-GB" dirty="0"/>
              <a:t>of </a:t>
            </a:r>
            <a:r>
              <a:rPr lang="en-GB" b="1" dirty="0">
                <a:solidFill>
                  <a:srgbClr val="00338E"/>
                </a:solidFill>
              </a:rPr>
              <a:t>services </a:t>
            </a:r>
            <a:r>
              <a:rPr lang="en-GB" dirty="0"/>
              <a:t> </a:t>
            </a:r>
            <a:r>
              <a:rPr lang="en-GB" i="1" dirty="0" smtClean="0"/>
              <a:t>C</a:t>
            </a:r>
            <a:r>
              <a:rPr lang="en-GB" baseline="-25000" dirty="0" smtClean="0"/>
              <a:t>1</a:t>
            </a:r>
            <a:r>
              <a:rPr lang="en-GB" dirty="0"/>
              <a:t>, </a:t>
            </a:r>
            <a:r>
              <a:rPr lang="mr-IN" dirty="0" smtClean="0"/>
              <a:t>…</a:t>
            </a:r>
            <a:r>
              <a:rPr lang="en-GB" dirty="0" smtClean="0"/>
              <a:t> , </a:t>
            </a:r>
            <a:r>
              <a:rPr lang="en-GB" i="1" dirty="0" smtClean="0"/>
              <a:t>C</a:t>
            </a:r>
            <a:r>
              <a:rPr lang="en-GB" i="1" baseline="-25000" dirty="0" smtClean="0"/>
              <a:t>k</a:t>
            </a:r>
            <a:r>
              <a:rPr lang="en-GB" dirty="0" smtClean="0"/>
              <a:t>. </a:t>
            </a:r>
          </a:p>
          <a:p>
            <a:pPr>
              <a:lnSpc>
                <a:spcPct val="90000"/>
              </a:lnSpc>
            </a:pPr>
            <a:r>
              <a:rPr lang="en-GB" dirty="0"/>
              <a:t>Each service </a:t>
            </a:r>
            <a:r>
              <a:rPr lang="en-GB" i="1" dirty="0"/>
              <a:t>C</a:t>
            </a:r>
            <a:r>
              <a:rPr lang="en-GB" dirty="0"/>
              <a:t> defines: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A set of messages </a:t>
            </a:r>
            <a:r>
              <a:rPr lang="en-GB" sz="2400" i="1" dirty="0"/>
              <a:t>f</a:t>
            </a:r>
            <a:r>
              <a:rPr lang="en-GB" sz="2400" i="1" baseline="-25000" dirty="0"/>
              <a:t>i</a:t>
            </a:r>
            <a:r>
              <a:rPr lang="en-GB" sz="2400" dirty="0"/>
              <a:t>(</a:t>
            </a:r>
            <a:r>
              <a:rPr lang="en-GB" sz="2400" i="1" dirty="0"/>
              <a:t>a</a:t>
            </a:r>
            <a:r>
              <a:rPr lang="en-GB" sz="2400" baseline="-25000" dirty="0"/>
              <a:t>1</a:t>
            </a:r>
            <a:r>
              <a:rPr lang="en-GB" sz="2400" dirty="0"/>
              <a:t>,</a:t>
            </a:r>
            <a:r>
              <a:rPr lang="mr-IN" sz="2400" dirty="0"/>
              <a:t>…</a:t>
            </a:r>
            <a:r>
              <a:rPr lang="en-GB" sz="2400" dirty="0"/>
              <a:t>, </a:t>
            </a:r>
            <a:r>
              <a:rPr lang="en-GB" sz="2400" i="1" dirty="0"/>
              <a:t>a</a:t>
            </a:r>
            <a:r>
              <a:rPr lang="en-GB" sz="2400" i="1" baseline="-25000" dirty="0"/>
              <a:t>n</a:t>
            </a:r>
            <a:r>
              <a:rPr lang="en-GB" sz="2400" dirty="0"/>
              <a:t>), </a:t>
            </a:r>
            <a:r>
              <a:rPr lang="en-GB" sz="2400" i="1" dirty="0" err="1"/>
              <a:t>i</a:t>
            </a:r>
            <a:r>
              <a:rPr lang="en-GB" sz="2400" dirty="0"/>
              <a:t>=1,</a:t>
            </a:r>
            <a:r>
              <a:rPr lang="mr-IN" sz="2400" dirty="0"/>
              <a:t>…</a:t>
            </a:r>
            <a:r>
              <a:rPr lang="en-GB" sz="2400" dirty="0"/>
              <a:t>, </a:t>
            </a:r>
            <a:r>
              <a:rPr lang="en-GB" sz="2400" i="1" dirty="0"/>
              <a:t>m</a:t>
            </a:r>
            <a:r>
              <a:rPr lang="en-GB" sz="2400" i="1" baseline="-25000" dirty="0"/>
              <a:t>i</a:t>
            </a:r>
            <a:r>
              <a:rPr lang="en-GB" sz="2400" dirty="0"/>
              <a:t>, that can be sent to other services </a:t>
            </a:r>
          </a:p>
          <a:p>
            <a:pPr lvl="2">
              <a:lnSpc>
                <a:spcPct val="90000"/>
              </a:lnSpc>
            </a:pPr>
            <a:r>
              <a:rPr lang="en-GB" sz="2200" i="1" dirty="0"/>
              <a:t>f</a:t>
            </a:r>
            <a:r>
              <a:rPr lang="en-GB" sz="2200" i="1" baseline="-25000" dirty="0"/>
              <a:t>i</a:t>
            </a:r>
            <a:r>
              <a:rPr lang="en-GB" sz="2200" dirty="0"/>
              <a:t> is the name of the message,  </a:t>
            </a:r>
            <a:r>
              <a:rPr lang="en-GB" sz="2200" i="1" dirty="0"/>
              <a:t>a</a:t>
            </a:r>
            <a:r>
              <a:rPr lang="en-GB" sz="2200" baseline="-25000" dirty="0"/>
              <a:t>1</a:t>
            </a:r>
            <a:r>
              <a:rPr lang="en-GB" sz="2200" dirty="0"/>
              <a:t>, </a:t>
            </a:r>
            <a:r>
              <a:rPr lang="mr-IN" sz="2200" dirty="0"/>
              <a:t>…</a:t>
            </a:r>
            <a:r>
              <a:rPr lang="en-GB" sz="2200" dirty="0"/>
              <a:t> , </a:t>
            </a:r>
            <a:r>
              <a:rPr lang="en-GB" sz="2200" i="1" dirty="0"/>
              <a:t>a</a:t>
            </a:r>
            <a:r>
              <a:rPr lang="en-GB" sz="2200" i="1" baseline="-25000" dirty="0"/>
              <a:t>n</a:t>
            </a:r>
            <a:r>
              <a:rPr lang="en-GB" sz="2200" dirty="0"/>
              <a:t> are </a:t>
            </a:r>
            <a:r>
              <a:rPr lang="en-GB" sz="2200" dirty="0" smtClean="0"/>
              <a:t>its parameters </a:t>
            </a:r>
            <a:endParaRPr lang="en-GB" sz="2200" dirty="0"/>
          </a:p>
          <a:p>
            <a:pPr lvl="1">
              <a:lnSpc>
                <a:spcPct val="90000"/>
              </a:lnSpc>
            </a:pPr>
            <a:r>
              <a:rPr lang="en-GB" sz="2400" dirty="0"/>
              <a:t>A set of state variables </a:t>
            </a:r>
            <a:r>
              <a:rPr lang="en-GB" sz="2400" i="1" dirty="0" err="1"/>
              <a:t>v</a:t>
            </a:r>
            <a:r>
              <a:rPr lang="en-GB" sz="2400" i="1" baseline="-25000" dirty="0" err="1"/>
              <a:t>i</a:t>
            </a:r>
            <a:r>
              <a:rPr lang="en-GB" sz="2400" dirty="0" err="1"/>
              <a:t>:</a:t>
            </a:r>
            <a:r>
              <a:rPr lang="en-GB" sz="2400" i="1" dirty="0" err="1"/>
              <a:t>T</a:t>
            </a:r>
            <a:r>
              <a:rPr lang="en-GB" sz="2400" i="1" baseline="-25000" dirty="0" err="1"/>
              <a:t>i</a:t>
            </a:r>
            <a:r>
              <a:rPr lang="en-GB" sz="2400" dirty="0"/>
              <a:t> ,  </a:t>
            </a:r>
            <a:r>
              <a:rPr lang="en-GB" sz="2400" i="1" dirty="0" err="1"/>
              <a:t>i</a:t>
            </a:r>
            <a:r>
              <a:rPr lang="en-GB" sz="2400" dirty="0"/>
              <a:t>=1, </a:t>
            </a:r>
            <a:r>
              <a:rPr lang="mr-IN" sz="2400" dirty="0"/>
              <a:t>…</a:t>
            </a:r>
            <a:r>
              <a:rPr lang="en-GB" sz="2400" dirty="0"/>
              <a:t> , </a:t>
            </a:r>
            <a:r>
              <a:rPr lang="en-GB" sz="2400" i="1" dirty="0"/>
              <a:t>l</a:t>
            </a:r>
            <a:r>
              <a:rPr lang="en-GB" sz="2400" i="1" baseline="-25000" dirty="0"/>
              <a:t>i</a:t>
            </a:r>
            <a:r>
              <a:rPr lang="en-GB" sz="2400" dirty="0"/>
              <a:t>, </a:t>
            </a:r>
            <a:r>
              <a:rPr lang="en-GB" sz="2400" i="1" dirty="0"/>
              <a:t>l</a:t>
            </a:r>
            <a:r>
              <a:rPr lang="en-GB" sz="2400" i="1" baseline="-25000" dirty="0"/>
              <a:t>i</a:t>
            </a:r>
            <a:r>
              <a:rPr lang="en-GB" sz="2400" dirty="0"/>
              <a:t>≥0, </a:t>
            </a:r>
          </a:p>
          <a:p>
            <a:pPr lvl="2">
              <a:lnSpc>
                <a:spcPct val="90000"/>
              </a:lnSpc>
            </a:pPr>
            <a:r>
              <a:rPr lang="en-GB" sz="2200" dirty="0"/>
              <a:t> </a:t>
            </a:r>
            <a:r>
              <a:rPr lang="en-GB" sz="2200" i="1" dirty="0"/>
              <a:t>v</a:t>
            </a:r>
            <a:r>
              <a:rPr lang="en-GB" sz="2200" i="1" baseline="-25000" dirty="0"/>
              <a:t>i</a:t>
            </a:r>
            <a:r>
              <a:rPr lang="en-GB" sz="2200" dirty="0"/>
              <a:t> is the variable’s name, and </a:t>
            </a:r>
            <a:r>
              <a:rPr lang="en-GB" sz="2200" i="1" dirty="0"/>
              <a:t>T</a:t>
            </a:r>
            <a:r>
              <a:rPr lang="en-GB" sz="2200" i="1" baseline="-25000" dirty="0"/>
              <a:t>i</a:t>
            </a:r>
            <a:r>
              <a:rPr lang="en-GB" sz="2200" dirty="0"/>
              <a:t> is its data type. 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A set of behaviour rules: </a:t>
            </a:r>
          </a:p>
          <a:p>
            <a:pPr lvl="2">
              <a:lnSpc>
                <a:spcPct val="90000"/>
              </a:lnSpc>
            </a:pPr>
            <a:r>
              <a:rPr lang="en-GB" sz="2200" dirty="0"/>
              <a:t>An instance of the service behaves according to this set of rules to determine how to process a message, how to change its state, and when to send a message. </a:t>
            </a:r>
            <a:endParaRPr lang="en-GB" sz="3000" dirty="0" smtClean="0"/>
          </a:p>
          <a:p>
            <a:pPr marL="357188" indent="-357188">
              <a:lnSpc>
                <a:spcPct val="90000"/>
              </a:lnSpc>
            </a:pPr>
            <a:r>
              <a:rPr lang="en-GB" dirty="0"/>
              <a:t>At each time moment </a:t>
            </a:r>
            <a:r>
              <a:rPr lang="en-GB" i="1" dirty="0" smtClean="0"/>
              <a:t>t</a:t>
            </a:r>
            <a:r>
              <a:rPr lang="en-GB" dirty="0" smtClean="0"/>
              <a:t>, </a:t>
            </a:r>
            <a:r>
              <a:rPr lang="en-GB" dirty="0"/>
              <a:t>for each service </a:t>
            </a:r>
            <a:r>
              <a:rPr lang="en-GB" i="1" dirty="0" err="1" smtClean="0"/>
              <a:t>C</a:t>
            </a:r>
            <a:r>
              <a:rPr lang="en-GB" i="1" baseline="-25000" dirty="0" err="1" smtClean="0"/>
              <a:t>i</a:t>
            </a:r>
            <a:r>
              <a:rPr lang="en-GB" dirty="0" smtClean="0"/>
              <a:t>, </a:t>
            </a:r>
            <a:r>
              <a:rPr lang="en-GB" dirty="0"/>
              <a:t>where </a:t>
            </a:r>
            <a:r>
              <a:rPr lang="en-GB" i="1" dirty="0" err="1" smtClean="0"/>
              <a:t>i</a:t>
            </a:r>
            <a:r>
              <a:rPr lang="en-GB" dirty="0"/>
              <a:t>=1, </a:t>
            </a:r>
            <a:r>
              <a:rPr lang="mr-IN" dirty="0" smtClean="0"/>
              <a:t>…</a:t>
            </a:r>
            <a:r>
              <a:rPr lang="en-GB" dirty="0" smtClean="0"/>
              <a:t> , </a:t>
            </a:r>
            <a:r>
              <a:rPr lang="en-GB" i="1" dirty="0" smtClean="0"/>
              <a:t>k</a:t>
            </a:r>
            <a:r>
              <a:rPr lang="en-GB" dirty="0" smtClean="0"/>
              <a:t>, </a:t>
            </a:r>
            <a:r>
              <a:rPr lang="en-GB" dirty="0"/>
              <a:t>there is a variable, but finite, number </a:t>
            </a:r>
            <a:r>
              <a:rPr lang="en-GB" i="1" dirty="0" err="1" smtClean="0"/>
              <a:t>n</a:t>
            </a:r>
            <a:r>
              <a:rPr lang="en-GB" i="1" baseline="-25000" dirty="0" err="1" smtClean="0"/>
              <a:t>i</a:t>
            </a:r>
            <a:r>
              <a:rPr lang="en-GB" dirty="0" smtClean="0"/>
              <a:t> </a:t>
            </a:r>
            <a:r>
              <a:rPr lang="en-GB" dirty="0"/>
              <a:t>of </a:t>
            </a:r>
            <a:r>
              <a:rPr lang="en-GB" b="1" dirty="0">
                <a:solidFill>
                  <a:srgbClr val="00338E"/>
                </a:solidFill>
              </a:rPr>
              <a:t>service instances</a:t>
            </a:r>
            <a:r>
              <a:rPr lang="en-GB" dirty="0"/>
              <a:t> </a:t>
            </a:r>
            <a:r>
              <a:rPr lang="en-GB" i="1" dirty="0" smtClean="0"/>
              <a:t>A</a:t>
            </a:r>
            <a:r>
              <a:rPr lang="en-GB" i="1" baseline="-25000" dirty="0" smtClean="0"/>
              <a:t>i</a:t>
            </a:r>
            <a:r>
              <a:rPr lang="en-GB" baseline="-25000" dirty="0"/>
              <a:t>,</a:t>
            </a:r>
            <a:r>
              <a:rPr lang="en-GB" baseline="-25000" dirty="0" smtClean="0"/>
              <a:t>1</a:t>
            </a:r>
            <a:r>
              <a:rPr lang="en-GB" dirty="0" smtClean="0"/>
              <a:t>, </a:t>
            </a:r>
            <a:r>
              <a:rPr lang="mr-IN" dirty="0" smtClean="0"/>
              <a:t>…</a:t>
            </a:r>
            <a:r>
              <a:rPr lang="en-GB" dirty="0" smtClean="0"/>
              <a:t> , </a:t>
            </a:r>
            <a:r>
              <a:rPr lang="en-GB" i="1" dirty="0" err="1" smtClean="0"/>
              <a:t>A</a:t>
            </a:r>
            <a:r>
              <a:rPr lang="en-GB" i="1" baseline="-25000" dirty="0" err="1" smtClean="0"/>
              <a:t>i</a:t>
            </a:r>
            <a:r>
              <a:rPr lang="en-GB" i="1" baseline="-25000" dirty="0" err="1"/>
              <a:t>,</a:t>
            </a:r>
            <a:r>
              <a:rPr lang="en-GB" i="1" baseline="-25000" dirty="0" err="1" smtClean="0"/>
              <a:t>ni</a:t>
            </a:r>
            <a:r>
              <a:rPr lang="en-GB" i="1" baseline="-25000" dirty="0" smtClean="0"/>
              <a:t>  </a:t>
            </a:r>
            <a:r>
              <a:rPr lang="en-GB" dirty="0" smtClean="0"/>
              <a:t>in </a:t>
            </a:r>
            <a:r>
              <a:rPr lang="en-GB" dirty="0"/>
              <a:t>the </a:t>
            </a:r>
            <a:r>
              <a:rPr lang="en-GB" dirty="0" smtClean="0"/>
              <a:t>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120" y="1412776"/>
            <a:ext cx="2736304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338E"/>
                </a:solidFill>
              </a:rPr>
              <a:t>Called </a:t>
            </a:r>
            <a:r>
              <a:rPr lang="en-GB" sz="2000" b="1" i="1" dirty="0" smtClean="0">
                <a:solidFill>
                  <a:srgbClr val="00338E"/>
                </a:solidFill>
              </a:rPr>
              <a:t>caste</a:t>
            </a:r>
            <a:r>
              <a:rPr lang="en-GB" sz="2000" dirty="0" smtClean="0">
                <a:solidFill>
                  <a:srgbClr val="00338E"/>
                </a:solidFill>
              </a:rPr>
              <a:t>, </a:t>
            </a:r>
            <a:r>
              <a:rPr lang="en-GB" sz="2000" dirty="0">
                <a:solidFill>
                  <a:srgbClr val="00338E"/>
                </a:solidFill>
              </a:rPr>
              <a:t>a template </a:t>
            </a:r>
            <a:r>
              <a:rPr lang="en-GB" sz="2000" dirty="0" smtClean="0">
                <a:solidFill>
                  <a:srgbClr val="00338E"/>
                </a:solidFill>
              </a:rPr>
              <a:t>for instantiation.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39952" y="1628800"/>
            <a:ext cx="151216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2"/>
          </p:cNvCxnSpPr>
          <p:nvPr/>
        </p:nvCxnSpPr>
        <p:spPr>
          <a:xfrm flipH="1">
            <a:off x="7452320" y="4228639"/>
            <a:ext cx="360040" cy="15766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32240" y="3212976"/>
            <a:ext cx="21602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5"/>
                </a:solidFill>
              </a:rPr>
              <a:t>Called </a:t>
            </a:r>
            <a:r>
              <a:rPr lang="en-GB" sz="2000" b="1" i="1" dirty="0" smtClean="0">
                <a:solidFill>
                  <a:schemeClr val="accent5"/>
                </a:solidFill>
              </a:rPr>
              <a:t>agent</a:t>
            </a:r>
            <a:r>
              <a:rPr lang="en-GB" sz="2000" dirty="0" smtClean="0">
                <a:solidFill>
                  <a:schemeClr val="accent5"/>
                </a:solidFill>
              </a:rPr>
              <a:t>,  a runtime entity that provides services </a:t>
            </a:r>
            <a:endParaRPr lang="en-GB" sz="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61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Scenario Calculus: </a:t>
            </a:r>
            <a:r>
              <a:rPr lang="en-GB" sz="3600" dirty="0" smtClean="0">
                <a:solidFill>
                  <a:srgbClr val="0000FF"/>
                </a:solidFill>
              </a:rPr>
              <a:t>Scenarios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scenario is a situation in the dynamic operation of </a:t>
            </a:r>
            <a:r>
              <a:rPr lang="en-GB" dirty="0"/>
              <a:t>a </a:t>
            </a:r>
            <a:r>
              <a:rPr lang="en-GB" dirty="0" smtClean="0"/>
              <a:t>system</a:t>
            </a:r>
            <a:r>
              <a:rPr lang="en-GB" dirty="0"/>
              <a:t> </a:t>
            </a:r>
            <a:r>
              <a:rPr lang="en-GB" dirty="0" smtClean="0"/>
              <a:t>represented in the form of a </a:t>
            </a:r>
            <a:r>
              <a:rPr lang="en-GB" dirty="0"/>
              <a:t>sequence of actions taken by </a:t>
            </a:r>
            <a:r>
              <a:rPr lang="en-GB" dirty="0" smtClean="0"/>
              <a:t>the agents </a:t>
            </a:r>
            <a:r>
              <a:rPr lang="en-GB" dirty="0"/>
              <a:t>in the system</a:t>
            </a:r>
            <a:r>
              <a:rPr lang="en-GB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n-GB" dirty="0"/>
              <a:t>The </a:t>
            </a:r>
            <a:r>
              <a:rPr lang="en-GB" dirty="0" smtClean="0"/>
              <a:t>forms </a:t>
            </a:r>
            <a:r>
              <a:rPr lang="en-GB" dirty="0"/>
              <a:t>of </a:t>
            </a:r>
            <a:r>
              <a:rPr lang="en-GB" dirty="0" smtClean="0"/>
              <a:t>scenarios: </a:t>
            </a:r>
          </a:p>
          <a:p>
            <a:pPr lvl="1"/>
            <a:r>
              <a:rPr lang="en-GB" dirty="0" smtClean="0"/>
              <a:t>Sequence of actions/states: [</a:t>
            </a:r>
            <a:r>
              <a:rPr lang="en-GB" i="1" dirty="0" smtClean="0"/>
              <a:t>A</a:t>
            </a:r>
            <a:r>
              <a:rPr lang="en-GB" baseline="-25000" dirty="0" smtClean="0"/>
              <a:t>1</a:t>
            </a:r>
            <a:r>
              <a:rPr lang="en-GB" dirty="0" smtClean="0"/>
              <a:t>: </a:t>
            </a:r>
            <a:r>
              <a:rPr lang="en-GB" i="1" dirty="0" smtClean="0"/>
              <a:t>α</a:t>
            </a:r>
            <a:r>
              <a:rPr lang="en-GB" baseline="-25000" dirty="0" smtClean="0"/>
              <a:t>1</a:t>
            </a:r>
            <a:r>
              <a:rPr lang="en-GB" dirty="0" smtClean="0"/>
              <a:t>|</a:t>
            </a:r>
            <a:r>
              <a:rPr lang="en-GB" i="1" dirty="0" smtClean="0"/>
              <a:t>p</a:t>
            </a:r>
            <a:r>
              <a:rPr lang="en-GB" baseline="-25000" dirty="0" smtClean="0"/>
              <a:t>1</a:t>
            </a:r>
            <a:r>
              <a:rPr lang="en-GB" dirty="0" smtClean="0"/>
              <a:t>, </a:t>
            </a:r>
            <a:r>
              <a:rPr lang="mr-IN" dirty="0" smtClean="0"/>
              <a:t>…</a:t>
            </a:r>
            <a:r>
              <a:rPr lang="en-GB" dirty="0" smtClean="0"/>
              <a:t>, </a:t>
            </a:r>
            <a:r>
              <a:rPr lang="en-GB" i="1" dirty="0" smtClean="0"/>
              <a:t>A</a:t>
            </a:r>
            <a:r>
              <a:rPr lang="en-GB" i="1" baseline="-25000" dirty="0" smtClean="0"/>
              <a:t>n</a:t>
            </a:r>
            <a:r>
              <a:rPr lang="en-GB" dirty="0" smtClean="0"/>
              <a:t> </a:t>
            </a:r>
            <a:r>
              <a:rPr lang="en-GB" dirty="0"/>
              <a:t>: </a:t>
            </a:r>
            <a:r>
              <a:rPr lang="en-GB" i="1" dirty="0" smtClean="0"/>
              <a:t>α</a:t>
            </a:r>
            <a:r>
              <a:rPr lang="en-GB" i="1" baseline="-25000" dirty="0" err="1" smtClean="0"/>
              <a:t>n</a:t>
            </a:r>
            <a:r>
              <a:rPr lang="en-GB" dirty="0" err="1" smtClean="0"/>
              <a:t>|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n</a:t>
            </a:r>
            <a:r>
              <a:rPr lang="en-GB" dirty="0" smtClean="0"/>
              <a:t>], </a:t>
            </a:r>
          </a:p>
          <a:p>
            <a:pPr lvl="2"/>
            <a:r>
              <a:rPr lang="en-GB" i="1" dirty="0" smtClean="0"/>
              <a:t>A</a:t>
            </a:r>
            <a:r>
              <a:rPr lang="en-GB" i="1" baseline="-25000" dirty="0" smtClean="0"/>
              <a:t>i</a:t>
            </a:r>
            <a:r>
              <a:rPr lang="en-GB" dirty="0" smtClean="0"/>
              <a:t> is an agent, </a:t>
            </a:r>
            <a:r>
              <a:rPr lang="en-GB" i="1" dirty="0" smtClean="0"/>
              <a:t>α</a:t>
            </a:r>
            <a:r>
              <a:rPr lang="en-GB" i="1" baseline="-25000" dirty="0" err="1" smtClean="0"/>
              <a:t>i</a:t>
            </a:r>
            <a:r>
              <a:rPr lang="en-GB" dirty="0" smtClean="0"/>
              <a:t> is an action taken by </a:t>
            </a:r>
            <a:r>
              <a:rPr lang="en-GB" i="1" dirty="0" smtClean="0"/>
              <a:t>A</a:t>
            </a:r>
            <a:r>
              <a:rPr lang="en-GB" i="1" baseline="-25000" dirty="0" smtClean="0"/>
              <a:t>i</a:t>
            </a:r>
            <a:r>
              <a:rPr lang="en-GB" dirty="0" smtClean="0"/>
              <a:t>,</a:t>
            </a:r>
            <a:r>
              <a:rPr lang="en-GB" i="1" baseline="-25000" dirty="0" smtClean="0"/>
              <a:t>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n</a:t>
            </a:r>
            <a:r>
              <a:rPr lang="en-GB" i="1" baseline="-25000" dirty="0" smtClean="0"/>
              <a:t> </a:t>
            </a:r>
            <a:r>
              <a:rPr lang="en-GB" dirty="0" smtClean="0"/>
              <a:t>is a predicate on the state of </a:t>
            </a:r>
            <a:r>
              <a:rPr lang="en-GB" i="1" dirty="0" smtClean="0"/>
              <a:t>A</a:t>
            </a:r>
            <a:r>
              <a:rPr lang="en-GB" i="1" baseline="-25000" dirty="0" smtClean="0"/>
              <a:t>i</a:t>
            </a:r>
          </a:p>
          <a:p>
            <a:pPr lvl="2"/>
            <a:r>
              <a:rPr lang="en-GB" i="1" dirty="0" smtClean="0"/>
              <a:t>A</a:t>
            </a:r>
            <a:r>
              <a:rPr lang="en-GB" dirty="0"/>
              <a:t>:</a:t>
            </a:r>
            <a:r>
              <a:rPr lang="en-GB" dirty="0" smtClean="0"/>
              <a:t>[ </a:t>
            </a:r>
            <a:r>
              <a:rPr lang="en-GB" i="1" dirty="0"/>
              <a:t>α</a:t>
            </a:r>
            <a:r>
              <a:rPr lang="en-GB" baseline="-25000" dirty="0"/>
              <a:t>1</a:t>
            </a:r>
            <a:r>
              <a:rPr lang="en-GB" dirty="0"/>
              <a:t>|</a:t>
            </a:r>
            <a:r>
              <a:rPr lang="en-GB" i="1" dirty="0"/>
              <a:t>p</a:t>
            </a:r>
            <a:r>
              <a:rPr lang="en-GB" baseline="-25000" dirty="0"/>
              <a:t>1</a:t>
            </a:r>
            <a:r>
              <a:rPr lang="en-GB" dirty="0"/>
              <a:t>, </a:t>
            </a:r>
            <a:r>
              <a:rPr lang="mr-IN" dirty="0"/>
              <a:t>…</a:t>
            </a:r>
            <a:r>
              <a:rPr lang="en-GB" dirty="0"/>
              <a:t>, </a:t>
            </a:r>
            <a:r>
              <a:rPr lang="en-GB" dirty="0" smtClean="0"/>
              <a:t> </a:t>
            </a:r>
            <a:r>
              <a:rPr lang="en-GB" i="1" dirty="0"/>
              <a:t>α</a:t>
            </a:r>
            <a:r>
              <a:rPr lang="en-GB" i="1" baseline="-25000" dirty="0" err="1"/>
              <a:t>n</a:t>
            </a:r>
            <a:r>
              <a:rPr lang="en-GB" dirty="0" err="1"/>
              <a:t>|</a:t>
            </a:r>
            <a:r>
              <a:rPr lang="en-GB" i="1" dirty="0" err="1"/>
              <a:t>p</a:t>
            </a:r>
            <a:r>
              <a:rPr lang="en-GB" i="1" baseline="-25000" dirty="0" err="1"/>
              <a:t>n</a:t>
            </a:r>
            <a:r>
              <a:rPr lang="en-GB" dirty="0" smtClean="0"/>
              <a:t>]</a:t>
            </a:r>
            <a:r>
              <a:rPr lang="en-GB" dirty="0"/>
              <a:t> </a:t>
            </a:r>
            <a:r>
              <a:rPr lang="en-GB" dirty="0" smtClean="0"/>
              <a:t>= </a:t>
            </a:r>
            <a:r>
              <a:rPr lang="en-GB" dirty="0"/>
              <a:t>[</a:t>
            </a:r>
            <a:r>
              <a:rPr lang="en-GB" i="1" dirty="0" smtClean="0"/>
              <a:t>A</a:t>
            </a:r>
            <a:r>
              <a:rPr lang="en-GB" dirty="0" smtClean="0"/>
              <a:t>: </a:t>
            </a:r>
            <a:r>
              <a:rPr lang="en-GB" i="1" dirty="0"/>
              <a:t>α</a:t>
            </a:r>
            <a:r>
              <a:rPr lang="en-GB" baseline="-25000" dirty="0"/>
              <a:t>1</a:t>
            </a:r>
            <a:r>
              <a:rPr lang="en-GB" dirty="0"/>
              <a:t>|</a:t>
            </a:r>
            <a:r>
              <a:rPr lang="en-GB" i="1" dirty="0"/>
              <a:t>p</a:t>
            </a:r>
            <a:r>
              <a:rPr lang="en-GB" baseline="-25000" dirty="0"/>
              <a:t>1</a:t>
            </a:r>
            <a:r>
              <a:rPr lang="en-GB" dirty="0"/>
              <a:t>, </a:t>
            </a:r>
            <a:r>
              <a:rPr lang="mr-IN" dirty="0"/>
              <a:t>…</a:t>
            </a:r>
            <a:r>
              <a:rPr lang="en-GB" dirty="0"/>
              <a:t>, </a:t>
            </a:r>
            <a:r>
              <a:rPr lang="en-GB" i="1" dirty="0" smtClean="0"/>
              <a:t>A</a:t>
            </a:r>
            <a:r>
              <a:rPr lang="en-GB" dirty="0" smtClean="0"/>
              <a:t> </a:t>
            </a:r>
            <a:r>
              <a:rPr lang="en-GB" dirty="0"/>
              <a:t>: </a:t>
            </a:r>
            <a:r>
              <a:rPr lang="en-GB" i="1" dirty="0"/>
              <a:t>α</a:t>
            </a:r>
            <a:r>
              <a:rPr lang="en-GB" i="1" baseline="-25000" dirty="0" err="1"/>
              <a:t>n</a:t>
            </a:r>
            <a:r>
              <a:rPr lang="en-GB" dirty="0" err="1"/>
              <a:t>|</a:t>
            </a:r>
            <a:r>
              <a:rPr lang="en-GB" i="1" dirty="0" err="1"/>
              <a:t>p</a:t>
            </a:r>
            <a:r>
              <a:rPr lang="en-GB" i="1" baseline="-25000" dirty="0" err="1"/>
              <a:t>n</a:t>
            </a:r>
            <a:r>
              <a:rPr lang="en-GB" dirty="0" smtClean="0"/>
              <a:t>]</a:t>
            </a:r>
            <a:endParaRPr lang="en-GB" i="1" baseline="-25000" dirty="0" smtClean="0"/>
          </a:p>
          <a:p>
            <a:pPr lvl="1"/>
            <a:r>
              <a:rPr lang="en-GB" dirty="0" smtClean="0"/>
              <a:t>Predicates about agent caste membership and equality:            , </a:t>
            </a:r>
            <a:r>
              <a:rPr lang="en-GB" i="1" dirty="0" smtClean="0"/>
              <a:t>A</a:t>
            </a:r>
            <a:r>
              <a:rPr lang="en-GB" dirty="0" smtClean="0"/>
              <a:t>=</a:t>
            </a:r>
            <a:r>
              <a:rPr lang="en-GB" i="1" dirty="0" smtClean="0"/>
              <a:t>A’</a:t>
            </a:r>
            <a:r>
              <a:rPr lang="en-GB" dirty="0" smtClean="0"/>
              <a:t>, </a:t>
            </a:r>
            <a:r>
              <a:rPr lang="en-GB" i="1" dirty="0" smtClean="0"/>
              <a:t>x</a:t>
            </a:r>
            <a:r>
              <a:rPr lang="en-GB" dirty="0" smtClean="0"/>
              <a:t> =</a:t>
            </a:r>
            <a:r>
              <a:rPr lang="en-GB" i="1" dirty="0" smtClean="0"/>
              <a:t>A</a:t>
            </a:r>
            <a:r>
              <a:rPr lang="en-GB" dirty="0"/>
              <a:t> </a:t>
            </a:r>
            <a:endParaRPr lang="en-GB" dirty="0" smtClean="0"/>
          </a:p>
          <a:p>
            <a:pPr lvl="1"/>
            <a:r>
              <a:rPr lang="en-GB" dirty="0" smtClean="0"/>
              <a:t>Logic combinations of scenarios: </a:t>
            </a:r>
          </a:p>
          <a:p>
            <a:pPr lvl="2"/>
            <a:r>
              <a:rPr lang="en-GB" i="1" dirty="0" smtClean="0"/>
              <a:t>S</a:t>
            </a:r>
            <a:r>
              <a:rPr lang="en-GB" baseline="-25000" dirty="0" smtClean="0"/>
              <a:t>1</a:t>
            </a:r>
            <a:r>
              <a:rPr lang="en-GB" dirty="0" smtClean="0">
                <a:latin typeface="ＭＳ ゴシック"/>
                <a:ea typeface="ＭＳ ゴシック"/>
                <a:cs typeface="ＭＳ ゴシック"/>
              </a:rPr>
              <a:t>∧</a:t>
            </a:r>
            <a:r>
              <a:rPr lang="en-GB" i="1" dirty="0" smtClean="0"/>
              <a:t>S</a:t>
            </a:r>
            <a:r>
              <a:rPr lang="en-GB" baseline="-25000" dirty="0" smtClean="0"/>
              <a:t>2</a:t>
            </a:r>
            <a:r>
              <a:rPr lang="en-GB" dirty="0" smtClean="0"/>
              <a:t> , </a:t>
            </a:r>
            <a:r>
              <a:rPr lang="en-GB" i="1" dirty="0" smtClean="0"/>
              <a:t>S</a:t>
            </a:r>
            <a:r>
              <a:rPr lang="en-GB" baseline="-25000" dirty="0" smtClean="0"/>
              <a:t>1</a:t>
            </a:r>
            <a:r>
              <a:rPr lang="en-GB" dirty="0" smtClean="0"/>
              <a:t>∨</a:t>
            </a:r>
            <a:r>
              <a:rPr lang="en-GB" i="1" dirty="0"/>
              <a:t>S</a:t>
            </a:r>
            <a:r>
              <a:rPr lang="en-GB" baseline="-25000" dirty="0"/>
              <a:t>2</a:t>
            </a:r>
            <a:r>
              <a:rPr lang="en-GB" dirty="0"/>
              <a:t>,</a:t>
            </a:r>
            <a:r>
              <a:rPr lang="en-GB" i="1" dirty="0"/>
              <a:t> </a:t>
            </a:r>
            <a:r>
              <a:rPr lang="en-GB" i="1" dirty="0" smtClean="0"/>
              <a:t>    S</a:t>
            </a:r>
            <a:endParaRPr lang="en-GB" i="1" dirty="0"/>
          </a:p>
          <a:p>
            <a:pPr lvl="2"/>
            <a:r>
              <a:rPr lang="en-GB" dirty="0" smtClean="0"/>
              <a:t>                     , </a:t>
            </a:r>
          </a:p>
          <a:p>
            <a:pPr>
              <a:spcBef>
                <a:spcPts val="600"/>
              </a:spcBef>
            </a:pPr>
            <a:r>
              <a:rPr lang="en-GB" dirty="0" smtClean="0"/>
              <a:t>The semantics of scenarios:</a:t>
            </a:r>
          </a:p>
          <a:p>
            <a:pPr lvl="1"/>
            <a:r>
              <a:rPr lang="en-GB" dirty="0"/>
              <a:t>When at a </a:t>
            </a:r>
            <a:r>
              <a:rPr lang="en-GB" dirty="0" smtClean="0"/>
              <a:t>time moment </a:t>
            </a:r>
            <a:r>
              <a:rPr lang="en-GB" i="1" dirty="0" smtClean="0"/>
              <a:t>t</a:t>
            </a:r>
            <a:r>
              <a:rPr lang="en-GB" dirty="0" smtClean="0"/>
              <a:t> </a:t>
            </a:r>
            <a:r>
              <a:rPr lang="en-GB" dirty="0"/>
              <a:t>in an execution of a </a:t>
            </a:r>
            <a:r>
              <a:rPr lang="en-GB" dirty="0" smtClean="0"/>
              <a:t>system π, </a:t>
            </a:r>
            <a:r>
              <a:rPr lang="en-GB" dirty="0"/>
              <a:t>a scenario </a:t>
            </a:r>
            <a:r>
              <a:rPr lang="en-GB" dirty="0" smtClean="0"/>
              <a:t>S is </a:t>
            </a:r>
            <a:r>
              <a:rPr lang="en-GB" b="1" i="1" dirty="0">
                <a:solidFill>
                  <a:srgbClr val="00338E"/>
                </a:solidFill>
              </a:rPr>
              <a:t>evaluated</a:t>
            </a:r>
            <a:r>
              <a:rPr lang="en-GB" dirty="0"/>
              <a:t> to true, we say that </a:t>
            </a:r>
            <a:r>
              <a:rPr lang="en-GB" dirty="0" smtClean="0"/>
              <a:t>system </a:t>
            </a:r>
            <a:r>
              <a:rPr lang="en-GB" dirty="0"/>
              <a:t>π</a:t>
            </a:r>
            <a:r>
              <a:rPr lang="en-GB" dirty="0" smtClean="0"/>
              <a:t> </a:t>
            </a:r>
            <a:r>
              <a:rPr lang="en-GB" dirty="0"/>
              <a:t>is in scenario </a:t>
            </a:r>
            <a:r>
              <a:rPr lang="en-GB" dirty="0" smtClean="0"/>
              <a:t>S </a:t>
            </a:r>
            <a:r>
              <a:rPr lang="en-GB" dirty="0"/>
              <a:t>at time </a:t>
            </a:r>
            <a:r>
              <a:rPr lang="en-GB" i="1" dirty="0" smtClean="0"/>
              <a:t>t</a:t>
            </a:r>
            <a:r>
              <a:rPr lang="en-GB" dirty="0" smtClean="0"/>
              <a:t>, and write </a:t>
            </a:r>
            <a:endParaRPr lang="en-GB" dirty="0"/>
          </a:p>
          <a:p>
            <a:pPr marL="271463" lvl="1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62"/>
          <a:stretch/>
        </p:blipFill>
        <p:spPr>
          <a:xfrm>
            <a:off x="6516216" y="3573016"/>
            <a:ext cx="642533" cy="281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221088"/>
            <a:ext cx="216024" cy="324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653136"/>
            <a:ext cx="1234423" cy="360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1978"/>
          <a:stretch/>
        </p:blipFill>
        <p:spPr>
          <a:xfrm>
            <a:off x="2555776" y="4653136"/>
            <a:ext cx="1246292" cy="3169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6021288"/>
            <a:ext cx="886253" cy="360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4437112"/>
            <a:ext cx="266429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5"/>
                </a:solidFill>
              </a:rPr>
              <a:t>See [Zhu 2001, 2005] for the formal definition.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07704" y="5085184"/>
            <a:ext cx="2664296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90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40" y="188641"/>
            <a:ext cx="8461127" cy="1152128"/>
          </a:xfrm>
        </p:spPr>
        <p:txBody>
          <a:bodyPr>
            <a:noAutofit/>
          </a:bodyPr>
          <a:lstStyle/>
          <a:p>
            <a:r>
              <a:rPr lang="en-GB" sz="3600" dirty="0"/>
              <a:t>Scenario Calculus: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>
                <a:solidFill>
                  <a:srgbClr val="0000FF"/>
                </a:solidFill>
              </a:rPr>
              <a:t>Collections of Scenarios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412776"/>
            <a:ext cx="8461126" cy="504056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dirty="0"/>
              <a:t>The dynamic </a:t>
            </a:r>
            <a:r>
              <a:rPr lang="en-GB" dirty="0" smtClean="0"/>
              <a:t>behaviour </a:t>
            </a:r>
            <a:r>
              <a:rPr lang="en-GB" dirty="0"/>
              <a:t>of a system can be modelled by a </a:t>
            </a:r>
            <a:r>
              <a:rPr lang="en-GB" b="1" i="1" dirty="0"/>
              <a:t>collection of </a:t>
            </a:r>
            <a:r>
              <a:rPr lang="en-GB" b="1" i="1" dirty="0" smtClean="0"/>
              <a:t>scenarios </a:t>
            </a:r>
            <a:r>
              <a:rPr lang="en-GB" dirty="0" smtClean="0"/>
              <a:t>that satisfy certain conditions and relationships between these scenarios.</a:t>
            </a:r>
          </a:p>
          <a:p>
            <a:pPr marL="0" indent="0">
              <a:spcBef>
                <a:spcPts val="0"/>
              </a:spcBef>
              <a:buNone/>
              <a:tabLst>
                <a:tab pos="357188" algn="l"/>
              </a:tabLst>
            </a:pPr>
            <a:r>
              <a:rPr lang="en-GB" b="1" i="1" dirty="0" smtClean="0">
                <a:solidFill>
                  <a:srgbClr val="00338E"/>
                </a:solidFill>
              </a:rPr>
              <a:t>Definitions</a:t>
            </a:r>
            <a:r>
              <a:rPr lang="en-GB" dirty="0" smtClean="0"/>
              <a:t>: </a:t>
            </a:r>
          </a:p>
          <a:p>
            <a:pPr>
              <a:spcBef>
                <a:spcPts val="0"/>
              </a:spcBef>
              <a:tabLst>
                <a:tab pos="357188" algn="l"/>
              </a:tabLst>
            </a:pPr>
            <a:r>
              <a:rPr lang="en-GB" dirty="0" smtClean="0"/>
              <a:t>A collection of scenarios is</a:t>
            </a:r>
          </a:p>
          <a:p>
            <a:pPr lvl="1">
              <a:spcBef>
                <a:spcPts val="0"/>
              </a:spcBef>
            </a:pPr>
            <a:r>
              <a:rPr lang="en-GB" sz="2400" b="1" i="1" dirty="0" smtClean="0">
                <a:solidFill>
                  <a:srgbClr val="00338E"/>
                </a:solidFill>
              </a:rPr>
              <a:t>Complete</a:t>
            </a:r>
            <a:r>
              <a:rPr lang="en-GB" sz="2400" dirty="0" smtClean="0"/>
              <a:t>:  covering </a:t>
            </a:r>
            <a:r>
              <a:rPr lang="en-GB" sz="2400" dirty="0"/>
              <a:t>all possible states of the </a:t>
            </a:r>
            <a:r>
              <a:rPr lang="en-GB" sz="2400" dirty="0" smtClean="0"/>
              <a:t>system </a:t>
            </a:r>
          </a:p>
          <a:p>
            <a:pPr lvl="1">
              <a:spcBef>
                <a:spcPts val="0"/>
              </a:spcBef>
            </a:pPr>
            <a:r>
              <a:rPr lang="en-GB" sz="2400" b="1" i="1" dirty="0" smtClean="0"/>
              <a:t>Orthogonal</a:t>
            </a:r>
            <a:r>
              <a:rPr lang="en-GB" sz="2400" dirty="0" smtClean="0"/>
              <a:t>: disjoint</a:t>
            </a:r>
            <a:r>
              <a:rPr lang="en-GB" sz="2400" dirty="0"/>
              <a:t>, thus the system can be in only one scenario at any time </a:t>
            </a:r>
            <a:r>
              <a:rPr lang="en-GB" sz="2400" dirty="0" smtClean="0"/>
              <a:t>moment. </a:t>
            </a:r>
            <a:endParaRPr lang="en-GB" sz="2400" dirty="0"/>
          </a:p>
          <a:p>
            <a:pPr>
              <a:spcBef>
                <a:spcPts val="300"/>
              </a:spcBef>
            </a:pPr>
            <a:r>
              <a:rPr lang="en-GB" b="1" i="1" dirty="0">
                <a:solidFill>
                  <a:srgbClr val="00338E"/>
                </a:solidFill>
              </a:rPr>
              <a:t>Initial scenario</a:t>
            </a:r>
            <a:r>
              <a:rPr lang="en-GB" dirty="0"/>
              <a:t>, written               :  if π can be in </a:t>
            </a:r>
            <a:r>
              <a:rPr lang="en-GB" i="1" dirty="0"/>
              <a:t>S</a:t>
            </a:r>
            <a:r>
              <a:rPr lang="en-GB" dirty="0"/>
              <a:t> at start time. </a:t>
            </a:r>
          </a:p>
          <a:p>
            <a:pPr>
              <a:spcBef>
                <a:spcPts val="300"/>
              </a:spcBef>
            </a:pPr>
            <a:r>
              <a:rPr lang="en-GB" b="1" i="1" dirty="0">
                <a:solidFill>
                  <a:srgbClr val="00338E"/>
                </a:solidFill>
              </a:rPr>
              <a:t>Transition relation</a:t>
            </a:r>
            <a:r>
              <a:rPr lang="en-GB" dirty="0"/>
              <a:t>:  a binary relation on a collection of scenarios such that if for all </a:t>
            </a:r>
            <a:r>
              <a:rPr lang="en-GB" i="1" dirty="0"/>
              <a:t>S</a:t>
            </a:r>
            <a:r>
              <a:rPr lang="en-GB" dirty="0"/>
              <a:t> and </a:t>
            </a:r>
            <a:r>
              <a:rPr lang="en-GB" i="1" dirty="0"/>
              <a:t>S’</a:t>
            </a:r>
            <a:r>
              <a:rPr lang="en-GB" dirty="0"/>
              <a:t>,                implies that the system can evolve from scenario </a:t>
            </a:r>
            <a:r>
              <a:rPr lang="en-GB" i="1" dirty="0"/>
              <a:t>S</a:t>
            </a:r>
            <a:r>
              <a:rPr lang="en-GB" dirty="0"/>
              <a:t> to </a:t>
            </a:r>
            <a:r>
              <a:rPr lang="en-GB" i="1" dirty="0"/>
              <a:t>S’</a:t>
            </a:r>
            <a:r>
              <a:rPr lang="en-GB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4437112"/>
            <a:ext cx="1018399" cy="43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5229200"/>
            <a:ext cx="1110123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85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40" y="188640"/>
            <a:ext cx="8461127" cy="1152128"/>
          </a:xfrm>
        </p:spPr>
        <p:txBody>
          <a:bodyPr>
            <a:noAutofit/>
          </a:bodyPr>
          <a:lstStyle/>
          <a:p>
            <a:r>
              <a:rPr lang="en-GB" sz="3600" dirty="0"/>
              <a:t>Scenario Calculus: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>
                <a:solidFill>
                  <a:srgbClr val="0000FF"/>
                </a:solidFill>
              </a:rPr>
              <a:t>Construction of Models</a:t>
            </a:r>
            <a:endParaRPr lang="en-GB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340768"/>
            <a:ext cx="8461126" cy="511256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800" dirty="0"/>
              <a:t>Two often used means of model </a:t>
            </a:r>
            <a:r>
              <a:rPr lang="en-GB" sz="2800" dirty="0" smtClean="0"/>
              <a:t>construction </a:t>
            </a:r>
            <a:endParaRPr lang="en-GB" sz="2800" dirty="0"/>
          </a:p>
          <a:p>
            <a:pPr lvl="1">
              <a:spcBef>
                <a:spcPts val="0"/>
              </a:spcBef>
            </a:pPr>
            <a:r>
              <a:rPr lang="en-GB" sz="2400" b="1" i="1" dirty="0">
                <a:solidFill>
                  <a:srgbClr val="00338E"/>
                </a:solidFill>
              </a:rPr>
              <a:t>Product</a:t>
            </a:r>
            <a:r>
              <a:rPr lang="en-GB" sz="2400" dirty="0"/>
              <a:t>: compose elements </a:t>
            </a:r>
            <a:r>
              <a:rPr lang="en-GB" sz="2400" dirty="0" smtClean="0"/>
              <a:t>together</a:t>
            </a:r>
          </a:p>
          <a:p>
            <a:pPr marL="533400" lvl="2" indent="0">
              <a:spcBef>
                <a:spcPts val="0"/>
              </a:spcBef>
              <a:buNone/>
            </a:pPr>
            <a:r>
              <a:rPr lang="en-GB" sz="2400" dirty="0"/>
              <a:t> </a:t>
            </a:r>
            <a:r>
              <a:rPr lang="en-GB" sz="2400" dirty="0" smtClean="0"/>
              <a:t>Let{</a:t>
            </a:r>
            <a:r>
              <a:rPr lang="en-GB" sz="2400" i="1" dirty="0" smtClean="0"/>
              <a:t>S</a:t>
            </a:r>
            <a:r>
              <a:rPr lang="en-GB" sz="2400" i="1" baseline="-25000" dirty="0" smtClean="0"/>
              <a:t>i</a:t>
            </a:r>
            <a:r>
              <a:rPr lang="en-GB" sz="2400" dirty="0" smtClean="0"/>
              <a:t> | </a:t>
            </a:r>
            <a:r>
              <a:rPr lang="en-GB" sz="2400" i="1" dirty="0" err="1" smtClean="0"/>
              <a:t>i</a:t>
            </a:r>
            <a:r>
              <a:rPr lang="en-GB" sz="2400" dirty="0" smtClean="0"/>
              <a:t> = 1,</a:t>
            </a:r>
            <a:r>
              <a:rPr lang="mr-IN" sz="2400" dirty="0" smtClean="0"/>
              <a:t>…</a:t>
            </a:r>
            <a:r>
              <a:rPr lang="en-GB" sz="2400" dirty="0" smtClean="0"/>
              <a:t>, </a:t>
            </a:r>
            <a:r>
              <a:rPr lang="en-GB" sz="2400" i="1" dirty="0" smtClean="0"/>
              <a:t>n</a:t>
            </a:r>
            <a:r>
              <a:rPr lang="en-GB" sz="2400" dirty="0" smtClean="0"/>
              <a:t>} be a set of scenario collections</a:t>
            </a:r>
          </a:p>
          <a:p>
            <a:pPr marL="533400" lvl="2" indent="0">
              <a:spcBef>
                <a:spcPts val="0"/>
              </a:spcBef>
              <a:buNone/>
            </a:pPr>
            <a:r>
              <a:rPr lang="en-GB" sz="2400" dirty="0"/>
              <a:t>	</a:t>
            </a:r>
            <a:endParaRPr lang="en-GB" sz="2400" dirty="0" smtClean="0"/>
          </a:p>
          <a:p>
            <a:pPr marL="533400" lvl="2" indent="0">
              <a:spcBef>
                <a:spcPts val="0"/>
              </a:spcBef>
              <a:buNone/>
            </a:pPr>
            <a:r>
              <a:rPr lang="en-GB" sz="2400" dirty="0" smtClean="0"/>
              <a:t> </a:t>
            </a:r>
            <a:endParaRPr lang="en-GB" sz="2400" dirty="0"/>
          </a:p>
          <a:p>
            <a:pPr lvl="1">
              <a:spcBef>
                <a:spcPts val="0"/>
              </a:spcBef>
            </a:pPr>
            <a:r>
              <a:rPr lang="en-GB" sz="2400" b="1" i="1" dirty="0">
                <a:solidFill>
                  <a:srgbClr val="00338E"/>
                </a:solidFill>
              </a:rPr>
              <a:t>Filter</a:t>
            </a:r>
            <a:r>
              <a:rPr lang="en-GB" sz="2400" dirty="0"/>
              <a:t>: remove unnecessary elements</a:t>
            </a:r>
          </a:p>
          <a:p>
            <a:pPr marL="533400" lvl="2" indent="0">
              <a:buNone/>
            </a:pPr>
            <a:r>
              <a:rPr lang="en-GB" sz="2400" dirty="0" smtClean="0"/>
              <a:t>Let </a:t>
            </a:r>
            <a:r>
              <a:rPr lang="en-GB" sz="2400" i="1" dirty="0" smtClean="0"/>
              <a:t>S</a:t>
            </a:r>
            <a:r>
              <a:rPr lang="en-GB" sz="2400" dirty="0" smtClean="0"/>
              <a:t> be a collection of scenarios, and </a:t>
            </a:r>
            <a:r>
              <a:rPr lang="en-GB" sz="2400" i="1" dirty="0" smtClean="0"/>
              <a:t>P</a:t>
            </a:r>
            <a:r>
              <a:rPr lang="en-GB" sz="2400" dirty="0" smtClean="0"/>
              <a:t> be a predicate on scenarios</a:t>
            </a:r>
          </a:p>
          <a:p>
            <a:pPr marL="533400" lvl="2" indent="0">
              <a:buNone/>
            </a:pP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902329"/>
            <a:ext cx="7992888" cy="1478999"/>
          </a:xfrm>
          <a:prstGeom prst="rect">
            <a:avLst/>
          </a:prstGeom>
          <a:ln w="6350" cap="sq" cmpd="sng">
            <a:solidFill>
              <a:srgbClr val="000000"/>
            </a:solidFill>
            <a:prstDash val="solid"/>
            <a:miter lim="800000"/>
          </a:ln>
          <a:effectLst/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942147"/>
              </p:ext>
            </p:extLst>
          </p:nvPr>
        </p:nvGraphicFramePr>
        <p:xfrm>
          <a:off x="1403648" y="2420888"/>
          <a:ext cx="6991528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4" imgW="3035300" imgH="406400" progId="Equation.3">
                  <p:embed/>
                </p:oleObj>
              </mc:Choice>
              <mc:Fallback>
                <p:oleObj name="Equation" r:id="rId4" imgW="30353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3648" y="2420888"/>
                        <a:ext cx="6991528" cy="936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02644"/>
              </p:ext>
            </p:extLst>
          </p:nvPr>
        </p:nvGraphicFramePr>
        <p:xfrm>
          <a:off x="2987824" y="4293096"/>
          <a:ext cx="2609231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6" imgW="977900" imgH="215900" progId="Equation.3">
                  <p:embed/>
                </p:oleObj>
              </mc:Choice>
              <mc:Fallback>
                <p:oleObj name="Equation" r:id="rId6" imgW="977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87824" y="4293096"/>
                        <a:ext cx="2609231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937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Temporal Properties of Scenarios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1" cy="554461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dirty="0" smtClean="0"/>
              <a:t>Scenario </a:t>
            </a:r>
            <a:r>
              <a:rPr lang="en-GB" i="1" dirty="0" smtClean="0"/>
              <a:t>S</a:t>
            </a:r>
            <a:r>
              <a:rPr lang="en-GB" dirty="0" smtClean="0"/>
              <a:t> </a:t>
            </a:r>
            <a:r>
              <a:rPr lang="en-GB" dirty="0"/>
              <a:t>is </a:t>
            </a:r>
            <a:r>
              <a:rPr lang="en-GB" b="1" i="1" dirty="0" smtClean="0">
                <a:solidFill>
                  <a:srgbClr val="00338E"/>
                </a:solidFill>
              </a:rPr>
              <a:t>reachable</a:t>
            </a:r>
            <a:r>
              <a:rPr lang="en-GB" dirty="0" smtClean="0"/>
              <a:t>, </a:t>
            </a:r>
            <a:r>
              <a:rPr lang="en-GB" dirty="0"/>
              <a:t>written </a:t>
            </a:r>
            <a:r>
              <a:rPr lang="en-GB" dirty="0" smtClean="0"/>
              <a:t>               , </a:t>
            </a:r>
            <a:r>
              <a:rPr lang="en-GB" dirty="0" err="1"/>
              <a:t>iff</a:t>
            </a:r>
            <a:r>
              <a:rPr lang="en-GB" dirty="0"/>
              <a:t> there exists an initial scenario </a:t>
            </a:r>
            <a:r>
              <a:rPr lang="en-GB" i="1" dirty="0" smtClean="0"/>
              <a:t>S</a:t>
            </a:r>
            <a:r>
              <a:rPr lang="en-GB" baseline="-25000" dirty="0" smtClean="0"/>
              <a:t>0</a:t>
            </a:r>
            <a:r>
              <a:rPr lang="en-GB" dirty="0" smtClean="0"/>
              <a:t> in </a:t>
            </a:r>
            <a:r>
              <a:rPr lang="en-GB" dirty="0"/>
              <a:t>such that  </a:t>
            </a:r>
            <a:r>
              <a:rPr lang="en-GB" dirty="0" smtClean="0"/>
              <a:t>            .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dirty="0" smtClean="0"/>
              <a:t>The </a:t>
            </a:r>
            <a:r>
              <a:rPr lang="en-GB" dirty="0"/>
              <a:t>system </a:t>
            </a:r>
            <a:r>
              <a:rPr lang="en-GB" dirty="0" smtClean="0"/>
              <a:t>π </a:t>
            </a:r>
            <a:r>
              <a:rPr lang="en-GB" b="1" i="1" dirty="0" smtClean="0">
                <a:solidFill>
                  <a:srgbClr val="00338E"/>
                </a:solidFill>
              </a:rPr>
              <a:t>always reaches </a:t>
            </a:r>
            <a:r>
              <a:rPr lang="en-GB" i="1" dirty="0" smtClean="0"/>
              <a:t>S</a:t>
            </a:r>
            <a:r>
              <a:rPr lang="en-GB" dirty="0" smtClean="0"/>
              <a:t>, written               , </a:t>
            </a:r>
            <a:r>
              <a:rPr lang="en-GB" dirty="0"/>
              <a:t>if and only if for every initial state and every execution of the system, the system will reach </a:t>
            </a:r>
            <a:r>
              <a:rPr lang="en-GB" i="1" dirty="0" smtClean="0"/>
              <a:t>S</a:t>
            </a:r>
            <a:r>
              <a:rPr lang="en-GB" dirty="0" smtClean="0"/>
              <a:t>. 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dirty="0" smtClean="0"/>
              <a:t>Scenario </a:t>
            </a:r>
            <a:r>
              <a:rPr lang="en-GB" i="1" dirty="0" smtClean="0"/>
              <a:t>S</a:t>
            </a:r>
            <a:r>
              <a:rPr lang="en-GB" dirty="0" smtClean="0"/>
              <a:t> is </a:t>
            </a:r>
            <a:r>
              <a:rPr lang="en-GB" b="1" i="1" dirty="0" smtClean="0">
                <a:solidFill>
                  <a:srgbClr val="00338E"/>
                </a:solidFill>
              </a:rPr>
              <a:t>stable</a:t>
            </a:r>
            <a:r>
              <a:rPr lang="en-GB" dirty="0" smtClean="0">
                <a:solidFill>
                  <a:srgbClr val="00338E"/>
                </a:solidFill>
              </a:rPr>
              <a:t> </a:t>
            </a:r>
            <a:r>
              <a:rPr lang="en-GB" dirty="0" smtClean="0"/>
              <a:t>in system </a:t>
            </a:r>
            <a:r>
              <a:rPr lang="en-GB" dirty="0"/>
              <a:t>π</a:t>
            </a:r>
            <a:r>
              <a:rPr lang="en-GB" dirty="0" smtClean="0"/>
              <a:t>, </a:t>
            </a:r>
            <a:r>
              <a:rPr lang="en-GB" dirty="0"/>
              <a:t>written  </a:t>
            </a:r>
            <a:r>
              <a:rPr lang="en-GB" dirty="0" smtClean="0"/>
              <a:t>         , </a:t>
            </a:r>
            <a:r>
              <a:rPr lang="en-GB" dirty="0" err="1" smtClean="0"/>
              <a:t>iff</a:t>
            </a:r>
            <a:r>
              <a:rPr lang="en-GB" dirty="0" smtClean="0"/>
              <a:t> </a:t>
            </a:r>
            <a:r>
              <a:rPr lang="en-GB" dirty="0"/>
              <a:t>for all executions of the system, the system will remain in </a:t>
            </a:r>
            <a:r>
              <a:rPr lang="en-GB" i="1" dirty="0" smtClean="0"/>
              <a:t>S</a:t>
            </a:r>
            <a:r>
              <a:rPr lang="en-GB" dirty="0" smtClean="0"/>
              <a:t> once </a:t>
            </a:r>
            <a:r>
              <a:rPr lang="en-GB" dirty="0"/>
              <a:t>reached. </a:t>
            </a:r>
            <a:endParaRPr lang="en-GB" dirty="0" smtClean="0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GB" dirty="0" smtClean="0"/>
              <a:t>The </a:t>
            </a:r>
            <a:r>
              <a:rPr lang="en-GB" dirty="0"/>
              <a:t>system π</a:t>
            </a:r>
            <a:r>
              <a:rPr lang="en-GB" dirty="0" smtClean="0"/>
              <a:t> </a:t>
            </a:r>
            <a:r>
              <a:rPr lang="en-GB" b="1" i="1" dirty="0" smtClean="0">
                <a:solidFill>
                  <a:srgbClr val="00338E"/>
                </a:solidFill>
              </a:rPr>
              <a:t>converges</a:t>
            </a:r>
            <a:r>
              <a:rPr lang="en-GB" dirty="0" smtClean="0">
                <a:solidFill>
                  <a:srgbClr val="00338E"/>
                </a:solidFill>
              </a:rPr>
              <a:t> </a:t>
            </a:r>
            <a:r>
              <a:rPr lang="en-GB" dirty="0"/>
              <a:t>to </a:t>
            </a:r>
            <a:r>
              <a:rPr lang="en-GB" i="1" dirty="0" smtClean="0"/>
              <a:t>S</a:t>
            </a:r>
            <a:r>
              <a:rPr lang="en-GB" dirty="0" smtClean="0"/>
              <a:t>, written              , </a:t>
            </a:r>
            <a:r>
              <a:rPr lang="en-GB" dirty="0" err="1" smtClean="0"/>
              <a:t>iff</a:t>
            </a:r>
            <a:r>
              <a:rPr lang="en-GB" dirty="0" smtClean="0"/>
              <a:t> </a:t>
            </a:r>
            <a:r>
              <a:rPr lang="en-GB" i="1" dirty="0" smtClean="0"/>
              <a:t>S</a:t>
            </a:r>
            <a:r>
              <a:rPr lang="en-GB" dirty="0" smtClean="0"/>
              <a:t> </a:t>
            </a:r>
            <a:r>
              <a:rPr lang="en-GB" dirty="0"/>
              <a:t>is always reachable and is </a:t>
            </a:r>
            <a:r>
              <a:rPr lang="en-GB" dirty="0" smtClean="0"/>
              <a:t>stable.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0902"/>
          <a:stretch/>
        </p:blipFill>
        <p:spPr>
          <a:xfrm>
            <a:off x="4644008" y="908720"/>
            <a:ext cx="1030268" cy="384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334596"/>
            <a:ext cx="936104" cy="294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676805"/>
            <a:ext cx="936104" cy="312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2708920"/>
            <a:ext cx="720080" cy="360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3356992"/>
            <a:ext cx="1008112" cy="357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4221088"/>
            <a:ext cx="6624736" cy="2225702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99937657"/>
      </p:ext>
    </p:extLst>
  </p:cSld>
  <p:clrMapOvr>
    <a:masterClrMapping/>
  </p:clrMapOvr>
</p:sld>
</file>

<file path=ppt/theme/theme1.xml><?xml version="1.0" encoding="utf-8"?>
<a:theme xmlns:a="http://schemas.openxmlformats.org/drawingml/2006/main" name="OB-ppt-white">
  <a:themeElements>
    <a:clrScheme name="Custom 4">
      <a:dk1>
        <a:srgbClr val="A2AD00"/>
      </a:dk1>
      <a:lt1>
        <a:srgbClr val="FFFFFF"/>
      </a:lt1>
      <a:dk2>
        <a:srgbClr val="000000"/>
      </a:dk2>
      <a:lt2>
        <a:srgbClr val="36424A"/>
      </a:lt2>
      <a:accent1>
        <a:srgbClr val="A2AD00"/>
      </a:accent1>
      <a:accent2>
        <a:srgbClr val="970074"/>
      </a:accent2>
      <a:accent3>
        <a:srgbClr val="C90044"/>
      </a:accent3>
      <a:accent4>
        <a:srgbClr val="EDB700"/>
      </a:accent4>
      <a:accent5>
        <a:srgbClr val="00338E"/>
      </a:accent5>
      <a:accent6>
        <a:srgbClr val="00693E"/>
      </a:accent6>
      <a:hlink>
        <a:srgbClr val="A2AD00"/>
      </a:hlink>
      <a:folHlink>
        <a:srgbClr val="36424A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0">
          <a:solidFill>
            <a:srgbClr val="FF0000">
              <a:alpha val="30000"/>
            </a:srgbClr>
          </a:solidFill>
          <a:prstDash val="dash"/>
          <a:tailEnd type="stealth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254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rtlCol="0">
        <a:spAutoFit/>
      </a:bodyPr>
      <a:lstStyle>
        <a:defPPr>
          <a:defRPr dirty="0" smtClean="0">
            <a:solidFill>
              <a:schemeClr val="accent5"/>
            </a:solidFill>
          </a:defRPr>
        </a:defPPr>
      </a:lstStyle>
      <a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U08048-2015-Lectures.potx</Template>
  <TotalTime>4014</TotalTime>
  <Words>2405</Words>
  <Application>Microsoft Macintosh PowerPoint</Application>
  <PresentationFormat>On-screen Show (4:3)</PresentationFormat>
  <Paragraphs>221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OB-ppt-white</vt:lpstr>
      <vt:lpstr>Microsoft Equation</vt:lpstr>
      <vt:lpstr>IEEE CLOUD 2018</vt:lpstr>
      <vt:lpstr>Outline</vt:lpstr>
      <vt:lpstr>Motivation: Microservices (MS)</vt:lpstr>
      <vt:lpstr>Motivation: Load Balancer </vt:lpstr>
      <vt:lpstr>Scenario Calculus: Modelling MS</vt:lpstr>
      <vt:lpstr>Scenario Calculus: Scenarios</vt:lpstr>
      <vt:lpstr>Scenario Calculus:  Collections of Scenarios</vt:lpstr>
      <vt:lpstr>Scenario Calculus:  Construction of Models</vt:lpstr>
      <vt:lpstr>Temporal Properties of Scenarios</vt:lpstr>
      <vt:lpstr>Application to Load Balancing</vt:lpstr>
      <vt:lpstr>Construction of Model: Step 2</vt:lpstr>
      <vt:lpstr>Construction of Model: Step 3</vt:lpstr>
      <vt:lpstr>Construction of Model: Step 4(a)</vt:lpstr>
      <vt:lpstr>Construction of Model: Step 4(b)</vt:lpstr>
      <vt:lpstr>Analysis of The Models: Capability</vt:lpstr>
      <vt:lpstr>Comparison of Service Capability</vt:lpstr>
      <vt:lpstr>Capability Management</vt:lpstr>
      <vt:lpstr>Revision of The Model</vt:lpstr>
      <vt:lpstr>Analysis of The Model: Scalability</vt:lpstr>
      <vt:lpstr>Comparison of Scheduling Policies</vt:lpstr>
      <vt:lpstr>Conclusion: Related Work</vt:lpstr>
      <vt:lpstr>Conclusion: Main Contributions</vt:lpstr>
      <vt:lpstr>Conclusion: Future Work</vt:lpstr>
      <vt:lpstr>Thank You</vt:lpstr>
    </vt:vector>
  </TitlesOfParts>
  <Company>School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IWSC 2012 16 July 2012, Izmir, Turkey  </dc:title>
  <dc:creator> </dc:creator>
  <cp:lastModifiedBy>H Zhu</cp:lastModifiedBy>
  <cp:revision>284</cp:revision>
  <cp:lastPrinted>2015-02-05T10:47:48Z</cp:lastPrinted>
  <dcterms:created xsi:type="dcterms:W3CDTF">2012-07-12T10:43:20Z</dcterms:created>
  <dcterms:modified xsi:type="dcterms:W3CDTF">2018-06-14T23:09:17Z</dcterms:modified>
</cp:coreProperties>
</file>