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09F23-5133-44CC-9E20-C4D96202D50B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40378-3DCA-4365-8F37-88390A07B4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COMPSAC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9271-0922-4E13-BBD1-336C40ACC8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zhu@brookes.ac.uk" TargetMode="External"/><Relationship Id="rId2" Type="http://schemas.openxmlformats.org/officeDocument/2006/relationships/hyperlink" Target="mailto:yufengzhang@nudt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Intelligent Broker Approach to Semantics-based Service Composition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344816" cy="3672408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err="1" smtClean="0">
                <a:solidFill>
                  <a:schemeClr val="tx1"/>
                </a:solidFill>
              </a:rPr>
              <a:t>Yufeng</a:t>
            </a:r>
            <a:r>
              <a:rPr lang="en-US" sz="4500" dirty="0" smtClean="0">
                <a:solidFill>
                  <a:schemeClr val="tx1"/>
                </a:solidFill>
              </a:rPr>
              <a:t> Zhang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National Lab. for Parallel and Distributed Processing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Computing Science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National Univ. of Defense Technology, Changsha, China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Email: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yufengzhang@nudt.edu.cn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Hong Zhu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Computing and Communication Technology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Oxford Brookes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Oxford OX33 1HX, UK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Email: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hzhu@brookes.ac.uk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Experiment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656184"/>
          </a:xfrm>
        </p:spPr>
        <p:txBody>
          <a:bodyPr/>
          <a:lstStyle/>
          <a:p>
            <a:r>
              <a:rPr lang="en-US" dirty="0" smtClean="0"/>
              <a:t>Data mutation technique: [</a:t>
            </a:r>
            <a:r>
              <a:rPr lang="en-US" dirty="0" err="1" smtClean="0"/>
              <a:t>Shan&amp;Zhu</a:t>
            </a:r>
            <a:r>
              <a:rPr lang="en-US" dirty="0" smtClean="0"/>
              <a:t> 2009]</a:t>
            </a:r>
          </a:p>
          <a:p>
            <a:pPr lvl="1"/>
            <a:r>
              <a:rPr lang="en-US" dirty="0" smtClean="0"/>
              <a:t>Seeds of test data</a:t>
            </a:r>
          </a:p>
          <a:p>
            <a:pPr lvl="1"/>
            <a:r>
              <a:rPr lang="en-US" dirty="0" smtClean="0"/>
              <a:t>Mutation operators 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139952" y="1772815"/>
            <a:ext cx="216024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4008" y="1700807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Test data </a:t>
            </a:r>
          </a:p>
          <a:p>
            <a:r>
              <a:rPr lang="en-US" sz="2800" dirty="0" smtClean="0"/>
              <a:t>(mutant test cases) </a:t>
            </a:r>
            <a:endParaRPr lang="en-US" sz="2800" dirty="0"/>
          </a:p>
        </p:txBody>
      </p:sp>
      <p:pic>
        <p:nvPicPr>
          <p:cNvPr id="6" name="Picture 5" descr="Seed Test ca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140968"/>
            <a:ext cx="7416824" cy="3522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27809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Seeds of Services</a:t>
            </a:r>
            <a:endParaRPr lang="en-US" sz="2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Mutation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204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Given an ontology. </a:t>
            </a:r>
          </a:p>
          <a:p>
            <a:pPr>
              <a:buNone/>
            </a:pPr>
            <a:r>
              <a:rPr lang="en-US" dirty="0" smtClean="0"/>
              <a:t>Let $x$ be any of the parameters in service profiles.  </a:t>
            </a:r>
          </a:p>
          <a:p>
            <a:r>
              <a:rPr lang="en-US" b="1" dirty="0" err="1" smtClean="0"/>
              <a:t>RxF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Replace the $x$ parameter in the profile, which is a class in the ontology, by its father class in the ontology;</a:t>
            </a:r>
          </a:p>
          <a:p>
            <a:r>
              <a:rPr lang="en-US" b="1" dirty="0" err="1" smtClean="0"/>
              <a:t>RxS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Replace the $x$ parameter in the profile by one of its subclasses in the ontology;</a:t>
            </a:r>
          </a:p>
          <a:p>
            <a:r>
              <a:rPr lang="en-US" b="1" dirty="0" err="1" smtClean="0"/>
              <a:t>RxB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Replace the $x$ parameter in the profile by one of its brother classes in the ontology;</a:t>
            </a:r>
          </a:p>
          <a:p>
            <a:r>
              <a:rPr lang="en-US" b="1" dirty="0" err="1" smtClean="0"/>
              <a:t>RxN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Replace the $x$ parameter in the profile by a class in the ontology that has no relation to the parameter.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9632" y="5229200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seeds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Mutants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471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2049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2089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Scalability </a:t>
            </a:r>
            <a:r>
              <a:rPr lang="en-US" dirty="0" err="1" smtClean="0"/>
              <a:t>w.r.t</a:t>
            </a:r>
            <a:r>
              <a:rPr lang="en-US" dirty="0" smtClean="0"/>
              <a:t>. the number of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1296143"/>
          </a:xfrm>
        </p:spPr>
        <p:txBody>
          <a:bodyPr>
            <a:normAutofit/>
          </a:bodyPr>
          <a:lstStyle/>
          <a:p>
            <a:r>
              <a:rPr lang="en-US" dirty="0" smtClean="0"/>
              <a:t>Vary the registry size from 20 to 471</a:t>
            </a:r>
          </a:p>
          <a:p>
            <a:r>
              <a:rPr lang="en-US" dirty="0" smtClean="0"/>
              <a:t>Execute the broker repeatedly for 30 times</a:t>
            </a:r>
            <a:endParaRPr lang="en-US" dirty="0"/>
          </a:p>
        </p:txBody>
      </p:sp>
      <p:pic>
        <p:nvPicPr>
          <p:cNvPr id="4" name="Picture 3" descr="Fi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2276872"/>
            <a:ext cx="6796837" cy="4009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3645024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almost a linear function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796136" y="3212976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Scalability </a:t>
            </a:r>
            <a:r>
              <a:rPr lang="en-US" dirty="0" err="1" smtClean="0"/>
              <a:t>w.r.t</a:t>
            </a:r>
            <a:r>
              <a:rPr lang="en-US" dirty="0" smtClean="0"/>
              <a:t>. the size of KB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1296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Vary the knowledge size from 100 to 2089</a:t>
            </a:r>
          </a:p>
          <a:p>
            <a:r>
              <a:rPr lang="en-US" dirty="0" smtClean="0"/>
              <a:t>execute the broker on each service request for 20 times</a:t>
            </a:r>
            <a:endParaRPr lang="en-US" dirty="0"/>
          </a:p>
        </p:txBody>
      </p:sp>
      <p:pic>
        <p:nvPicPr>
          <p:cNvPr id="4" name="Picture 3" descr="F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2276873"/>
            <a:ext cx="6883215" cy="414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386104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 quadratic polynomial function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796136" y="3429000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Scalability </a:t>
            </a:r>
            <a:r>
              <a:rPr lang="en-US" dirty="0" err="1" smtClean="0"/>
              <a:t>w.r.t</a:t>
            </a:r>
            <a:r>
              <a:rPr lang="en-US" dirty="0" smtClean="0"/>
              <a:t>. to task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5"/>
            <a:ext cx="8424936" cy="14401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vary the service requests (5 classes of requests)</a:t>
            </a:r>
          </a:p>
          <a:p>
            <a:r>
              <a:rPr lang="en-US" dirty="0" smtClean="0"/>
              <a:t>execute </a:t>
            </a:r>
            <a:r>
              <a:rPr lang="en-US" dirty="0" smtClean="0"/>
              <a:t>the broker on each service request for 30 times</a:t>
            </a:r>
            <a:endParaRPr lang="en-US" dirty="0"/>
          </a:p>
        </p:txBody>
      </p:sp>
      <p:pic>
        <p:nvPicPr>
          <p:cNvPr id="4" name="Picture 3" descr="Fi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421" y="2696061"/>
            <a:ext cx="6198811" cy="3973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264" y="3501008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 quadratic polynomial  function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580112" y="3429000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Related Works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1268760"/>
          <a:ext cx="7848873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I-Broker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Workflow encoded in </a:t>
                      </a:r>
                      <a:r>
                        <a:rPr lang="en-US" baseline="0" dirty="0" smtClean="0"/>
                        <a:t>executable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Workflow knowledge is represented in the form of task decomposition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Workflow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knowledge is represented in the form of task decomposition rules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knowledge of workflow is simply converted from OWL-S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Workflow knowledge is treated as domain knowledge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Workflow knowledge is used statically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Plans are mostly generated by a brutal force of inference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 Use the whole service registry as the search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workflow to generate service plan dynamically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rules as a means of reduce search space: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 scalable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 efficient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Knowledge-base</a:t>
                      </a:r>
                      <a:r>
                        <a:rPr lang="en-US" baseline="0" dirty="0" smtClean="0"/>
                        <a:t> and ontology are open, and </a:t>
                      </a:r>
                      <a:r>
                        <a:rPr lang="en-US" baseline="0" dirty="0" err="1" smtClean="0"/>
                        <a:t>composible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 knowledge-based manager</a:t>
            </a:r>
          </a:p>
          <a:p>
            <a:pPr lvl="1"/>
            <a:r>
              <a:rPr lang="en-US" dirty="0" smtClean="0"/>
              <a:t>Enable user to write rules in a language of high level of abstraction rather than directly in XML</a:t>
            </a:r>
          </a:p>
          <a:p>
            <a:pPr lvl="1"/>
            <a:r>
              <a:rPr lang="en-US" dirty="0" smtClean="0"/>
              <a:t>Support populating, </a:t>
            </a:r>
            <a:r>
              <a:rPr lang="en-US" dirty="0" smtClean="0"/>
              <a:t>updating, and testing the </a:t>
            </a:r>
            <a:r>
              <a:rPr lang="en-US" dirty="0" smtClean="0"/>
              <a:t>knowledge-base</a:t>
            </a:r>
            <a:endParaRPr lang="en-US" dirty="0"/>
          </a:p>
          <a:p>
            <a:r>
              <a:rPr lang="en-US" dirty="0" smtClean="0"/>
              <a:t>Embed service monitoring functionality in the service broker 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directed service selection</a:t>
            </a:r>
          </a:p>
          <a:p>
            <a:r>
              <a:rPr lang="en-US" dirty="0" smtClean="0"/>
              <a:t>Replace Semantic Web Service with a better semantic inference mechanism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service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Workflow:</a:t>
            </a:r>
          </a:p>
          <a:p>
            <a:pPr lvl="1"/>
            <a:r>
              <a:rPr lang="en-US" dirty="0" smtClean="0"/>
              <a:t>Workflow definition + workflow engines: </a:t>
            </a:r>
          </a:p>
          <a:p>
            <a:pPr lvl="2"/>
            <a:r>
              <a:rPr lang="en-US" dirty="0" smtClean="0"/>
              <a:t>e.g. orchestration and choreography; BPEL4WS; OWL-S</a:t>
            </a:r>
            <a:endParaRPr lang="en-US" dirty="0"/>
          </a:p>
          <a:p>
            <a:r>
              <a:rPr lang="en-US" dirty="0" smtClean="0"/>
              <a:t>Planning:</a:t>
            </a:r>
          </a:p>
          <a:p>
            <a:pPr lvl="1"/>
            <a:r>
              <a:rPr lang="en-US" dirty="0" smtClean="0"/>
              <a:t>E.g. OWLS-</a:t>
            </a:r>
            <a:r>
              <a:rPr lang="en-US" dirty="0" err="1" smtClean="0"/>
              <a:t>Xplan</a:t>
            </a:r>
            <a:r>
              <a:rPr lang="en-US" dirty="0" smtClean="0"/>
              <a:t>, SHOP2, etc. </a:t>
            </a:r>
            <a:endParaRPr lang="en-US" dirty="0"/>
          </a:p>
          <a:p>
            <a:r>
              <a:rPr lang="en-US" dirty="0" smtClean="0"/>
              <a:t>Broker: </a:t>
            </a:r>
          </a:p>
          <a:p>
            <a:pPr lvl="1"/>
            <a:r>
              <a:rPr lang="en-US" dirty="0" err="1" smtClean="0"/>
              <a:t>Sycara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[2003, 2004] : </a:t>
            </a:r>
          </a:p>
          <a:p>
            <a:pPr lvl="2"/>
            <a:r>
              <a:rPr lang="en-US" dirty="0" smtClean="0"/>
              <a:t>high flexibility </a:t>
            </a:r>
          </a:p>
          <a:p>
            <a:pPr lvl="2"/>
            <a:r>
              <a:rPr lang="en-US" dirty="0" smtClean="0"/>
              <a:t>wide applicability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service brokers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The functions of service brokers: </a:t>
            </a:r>
          </a:p>
          <a:p>
            <a:pPr lvl="1"/>
            <a:r>
              <a:rPr lang="en-US" b="1" dirty="0" smtClean="0"/>
              <a:t>Interpreting</a:t>
            </a:r>
            <a:r>
              <a:rPr lang="en-US" dirty="0" smtClean="0"/>
              <a:t> the semantics of service queries and the registered capabilities of service providers;</a:t>
            </a:r>
          </a:p>
          <a:p>
            <a:pPr lvl="1"/>
            <a:r>
              <a:rPr lang="en-US" b="1" dirty="0" smtClean="0"/>
              <a:t>Searching</a:t>
            </a:r>
            <a:r>
              <a:rPr lang="en-US" dirty="0" smtClean="0"/>
              <a:t> for the service providers that matches a requester's query and sometime selecting the one with best track record of quality of services;</a:t>
            </a:r>
          </a:p>
          <a:p>
            <a:pPr lvl="1"/>
            <a:r>
              <a:rPr lang="en-US" b="1" dirty="0" smtClean="0"/>
              <a:t>Invoking</a:t>
            </a:r>
            <a:r>
              <a:rPr lang="en-US" dirty="0" smtClean="0"/>
              <a:t> the selected service provider on the requester's behalf and interacting with the provider if necessary to </a:t>
            </a:r>
            <a:r>
              <a:rPr lang="en-US" dirty="0" err="1" smtClean="0"/>
              <a:t>fulfil</a:t>
            </a:r>
            <a:r>
              <a:rPr lang="en-US" dirty="0" smtClean="0"/>
              <a:t> the query; </a:t>
            </a:r>
          </a:p>
          <a:p>
            <a:pPr lvl="1"/>
            <a:r>
              <a:rPr lang="en-US" b="1" dirty="0" smtClean="0"/>
              <a:t>Returning</a:t>
            </a:r>
            <a:r>
              <a:rPr lang="en-US" dirty="0" smtClean="0"/>
              <a:t> query results to the requester.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enhance the power of service brokers with the capability of:</a:t>
            </a:r>
          </a:p>
          <a:p>
            <a:pPr lvl="1"/>
            <a:r>
              <a:rPr lang="en-US" b="1" dirty="0" smtClean="0"/>
              <a:t>decomposing</a:t>
            </a:r>
            <a:r>
              <a:rPr lang="en-US" dirty="0" smtClean="0"/>
              <a:t> requested services into a number of subtasks,</a:t>
            </a:r>
          </a:p>
          <a:p>
            <a:pPr lvl="1"/>
            <a:r>
              <a:rPr lang="en-US" b="1" dirty="0" smtClean="0"/>
              <a:t>searching</a:t>
            </a:r>
            <a:r>
              <a:rPr lang="en-US" dirty="0" smtClean="0"/>
              <a:t> for the best fit services for each subtask, </a:t>
            </a:r>
          </a:p>
          <a:p>
            <a:pPr lvl="1"/>
            <a:r>
              <a:rPr lang="en-US" b="1" dirty="0" smtClean="0"/>
              <a:t>composing</a:t>
            </a:r>
            <a:r>
              <a:rPr lang="en-US" dirty="0" smtClean="0"/>
              <a:t> and coordinating these services in execution.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I-Broker: Architecture</a:t>
            </a:r>
            <a:endParaRPr lang="en-US" dirty="0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272808" cy="508991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I-Broker: Control Process</a:t>
            </a:r>
            <a:endParaRPr lang="en-US" dirty="0"/>
          </a:p>
        </p:txBody>
      </p:sp>
      <p:pic>
        <p:nvPicPr>
          <p:cNvPr id="4" name="Content Placeholder 3" descr="Fig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472608" cy="571899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4122"/>
          </a:xfrm>
        </p:spPr>
        <p:txBody>
          <a:bodyPr/>
          <a:lstStyle/>
          <a:p>
            <a:r>
              <a:rPr lang="en-US" dirty="0" smtClean="0"/>
              <a:t>Knowledge-base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 contains codified knowledge on how a task can be fulfilled by a number of subtasks. </a:t>
            </a:r>
          </a:p>
          <a:p>
            <a:r>
              <a:rPr lang="en-US" dirty="0" smtClean="0"/>
              <a:t>Each type of tasks is defined by a set of parameters </a:t>
            </a:r>
          </a:p>
          <a:p>
            <a:pPr lvl="1"/>
            <a:r>
              <a:rPr lang="en-US" dirty="0" smtClean="0"/>
              <a:t>descriptive parameters </a:t>
            </a:r>
          </a:p>
          <a:p>
            <a:pPr lvl="2"/>
            <a:r>
              <a:rPr lang="en-US" dirty="0" smtClean="0"/>
              <a:t>describes the functionality of the task, such as the activity of the task, the execution environment of the task, and so on.</a:t>
            </a:r>
            <a:endParaRPr lang="en-US" dirty="0" smtClean="0"/>
          </a:p>
          <a:p>
            <a:pPr lvl="1"/>
            <a:r>
              <a:rPr lang="en-US" dirty="0" smtClean="0"/>
              <a:t>functional parameters</a:t>
            </a:r>
          </a:p>
          <a:p>
            <a:pPr lvl="2"/>
            <a:r>
              <a:rPr lang="en-US" dirty="0" smtClean="0"/>
              <a:t>gives the data to be transformed by the task, including input and output data. </a:t>
            </a:r>
          </a:p>
          <a:p>
            <a:r>
              <a:rPr lang="en-US" dirty="0" smtClean="0"/>
              <a:t>The values of parameters are concepts defined in the ontology of the application domain. </a:t>
            </a:r>
          </a:p>
          <a:p>
            <a:r>
              <a:rPr lang="en-US" dirty="0" smtClean="0"/>
              <a:t>The knowledge is represented in the form of rules:</a:t>
            </a:r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T'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);…;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,1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Implementation</a:t>
            </a:r>
            <a:endParaRPr lang="en-US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201" y="1340768"/>
            <a:ext cx="8618279" cy="505813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to evaluate the scalability of the proposed approach</a:t>
            </a:r>
          </a:p>
          <a:p>
            <a:r>
              <a:rPr lang="en-US" dirty="0" smtClean="0"/>
              <a:t>Design of the experiments</a:t>
            </a:r>
          </a:p>
          <a:p>
            <a:pPr lvl="1"/>
            <a:r>
              <a:rPr lang="en-US" dirty="0" smtClean="0"/>
              <a:t>Three types of objects in the experiments:</a:t>
            </a:r>
          </a:p>
          <a:p>
            <a:pPr lvl="2"/>
            <a:r>
              <a:rPr lang="en-US" dirty="0" smtClean="0"/>
              <a:t>Services: </a:t>
            </a:r>
          </a:p>
          <a:p>
            <a:pPr lvl="3"/>
            <a:r>
              <a:rPr lang="en-US" dirty="0" smtClean="0"/>
              <a:t>registered to the semantic WS registry. </a:t>
            </a:r>
          </a:p>
          <a:p>
            <a:pPr lvl="3"/>
            <a:r>
              <a:rPr lang="en-US" dirty="0" smtClean="0"/>
              <a:t>capabilities represented in the form of service profiles. </a:t>
            </a:r>
          </a:p>
          <a:p>
            <a:pPr lvl="2"/>
            <a:r>
              <a:rPr lang="en-US" dirty="0" smtClean="0"/>
              <a:t>Rules in knowledge-base: </a:t>
            </a:r>
          </a:p>
          <a:p>
            <a:pPr lvl="3"/>
            <a:r>
              <a:rPr lang="en-US" dirty="0" smtClean="0"/>
              <a:t>represented in the form of XML files </a:t>
            </a:r>
          </a:p>
          <a:p>
            <a:pPr lvl="3"/>
            <a:r>
              <a:rPr lang="en-US" dirty="0" smtClean="0"/>
              <a:t>stored locally within the broker as the knowledge-bases.</a:t>
            </a:r>
          </a:p>
          <a:p>
            <a:pPr lvl="2"/>
            <a:r>
              <a:rPr lang="en-US" dirty="0" smtClean="0"/>
              <a:t>Service requests:</a:t>
            </a:r>
          </a:p>
          <a:p>
            <a:pPr lvl="3"/>
            <a:r>
              <a:rPr lang="en-US" dirty="0" smtClean="0"/>
              <a:t>represented in the format of XML using the ontology.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83768" y="1196752"/>
            <a:ext cx="6120680" cy="2016224"/>
            <a:chOff x="2483768" y="1196752"/>
            <a:chExt cx="6120680" cy="2016224"/>
          </a:xfrm>
        </p:grpSpPr>
        <p:sp>
          <p:nvSpPr>
            <p:cNvPr id="4" name="TextBox 3"/>
            <p:cNvSpPr txBox="1"/>
            <p:nvPr/>
          </p:nvSpPr>
          <p:spPr>
            <a:xfrm>
              <a:off x="2915816" y="1196752"/>
              <a:ext cx="5688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sz="2400" dirty="0" smtClean="0">
                  <a:solidFill>
                    <a:schemeClr val="tx2"/>
                  </a:solidFill>
                </a:rPr>
                <a:t>The services that test broker searches for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2123728" y="1988840"/>
              <a:ext cx="1584176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79512" y="5301208"/>
            <a:ext cx="3672408" cy="1407061"/>
            <a:chOff x="179512" y="5301208"/>
            <a:chExt cx="3672408" cy="1407061"/>
          </a:xfrm>
        </p:grpSpPr>
        <p:sp>
          <p:nvSpPr>
            <p:cNvPr id="6" name="TextBox 5"/>
            <p:cNvSpPr txBox="1"/>
            <p:nvPr/>
          </p:nvSpPr>
          <p:spPr>
            <a:xfrm>
              <a:off x="179512" y="5877272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The service requests submitted to the brokers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187624" y="5301208"/>
              <a:ext cx="64807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419872" y="4365104"/>
            <a:ext cx="5472608" cy="2199149"/>
            <a:chOff x="3419872" y="4365104"/>
            <a:chExt cx="5472608" cy="2199149"/>
          </a:xfrm>
        </p:grpSpPr>
        <p:sp>
          <p:nvSpPr>
            <p:cNvPr id="5" name="TextBox 4"/>
            <p:cNvSpPr txBox="1"/>
            <p:nvPr/>
          </p:nvSpPr>
          <p:spPr>
            <a:xfrm>
              <a:off x="3419872" y="5733256"/>
              <a:ext cx="54726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sz="2400" dirty="0" smtClean="0">
                  <a:solidFill>
                    <a:schemeClr val="tx2"/>
                  </a:solidFill>
                </a:rPr>
                <a:t>About the </a:t>
              </a:r>
              <a:r>
                <a:rPr lang="en-US" sz="2400" dirty="0" smtClean="0">
                  <a:solidFill>
                    <a:schemeClr val="tx2"/>
                  </a:solidFill>
                </a:rPr>
                <a:t>workflow in the application domain and the usages of specific services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347864" y="4653136"/>
              <a:ext cx="1368152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9271-0922-4E13-BBD1-336C40ACC87F}" type="slidenum">
              <a:rPr lang="en-US" smtClean="0"/>
              <a:t>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COMPSAC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900</Words>
  <Application>Microsoft Office PowerPoint</Application>
  <PresentationFormat>On-screen Show (4:3)</PresentationFormat>
  <Paragraphs>175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An Intelligent Broker Approach to Semantics-based Service Composition</vt:lpstr>
      <vt:lpstr>Approaches to service composition</vt:lpstr>
      <vt:lpstr>Current state of service brokers</vt:lpstr>
      <vt:lpstr>The goal</vt:lpstr>
      <vt:lpstr>I-Broker: Architecture</vt:lpstr>
      <vt:lpstr>I-Broker: Control Process</vt:lpstr>
      <vt:lpstr>Knowledge-base</vt:lpstr>
      <vt:lpstr>Prototype Implementation</vt:lpstr>
      <vt:lpstr>Experimental Evaluation</vt:lpstr>
      <vt:lpstr>Experiment method</vt:lpstr>
      <vt:lpstr>Mutation operators</vt:lpstr>
      <vt:lpstr>Scalability w.r.t. the number of services</vt:lpstr>
      <vt:lpstr>Scalability w.r.t. the size of KB</vt:lpstr>
      <vt:lpstr>Scalability w.r.t. to task complexity</vt:lpstr>
      <vt:lpstr>Comparison with Related Works</vt:lpstr>
      <vt:lpstr>Future work</vt:lpstr>
    </vt:vector>
  </TitlesOfParts>
  <Company>School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Intelligent Broker Approach to Semantics-based Service Composition</dc:title>
  <dc:creator> </dc:creator>
  <cp:lastModifiedBy> </cp:lastModifiedBy>
  <cp:revision>12</cp:revision>
  <dcterms:created xsi:type="dcterms:W3CDTF">2011-07-15T19:13:18Z</dcterms:created>
  <dcterms:modified xsi:type="dcterms:W3CDTF">2011-07-15T21:12:37Z</dcterms:modified>
</cp:coreProperties>
</file>