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2" r:id="rId15"/>
    <p:sldId id="284" r:id="rId16"/>
    <p:sldId id="273" r:id="rId17"/>
    <p:sldId id="274" r:id="rId18"/>
    <p:sldId id="275" r:id="rId19"/>
    <p:sldId id="276" r:id="rId20"/>
    <p:sldId id="277" r:id="rId21"/>
    <p:sldId id="278" r:id="rId22"/>
    <p:sldId id="279" r:id="rId23"/>
    <p:sldId id="280" r:id="rId24"/>
    <p:sldId id="281" r:id="rId25"/>
    <p:sldId id="282" r:id="rId26"/>
    <p:sldId id="283" r:id="rId27"/>
    <p:sldId id="286"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69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4" descr="OB PPT banner white 150"/>
          <p:cNvPicPr>
            <a:picLocks noChangeAspect="1" noChangeArrowheads="1"/>
          </p:cNvPicPr>
          <p:nvPr/>
        </p:nvPicPr>
        <p:blipFill>
          <a:blip r:embed="rId2" cstate="print"/>
          <a:srcRect/>
          <a:stretch>
            <a:fillRect/>
          </a:stretch>
        </p:blipFill>
        <p:spPr bwMode="auto">
          <a:xfrm>
            <a:off x="311150" y="304800"/>
            <a:ext cx="8528050" cy="1536700"/>
          </a:xfrm>
          <a:prstGeom prst="rect">
            <a:avLst/>
          </a:prstGeom>
          <a:noFill/>
          <a:ln w="9525">
            <a:noFill/>
            <a:miter lim="800000"/>
            <a:headEnd/>
            <a:tailEnd/>
          </a:ln>
        </p:spPr>
      </p:pic>
      <p:sp>
        <p:nvSpPr>
          <p:cNvPr id="3" name="Subtitle 2"/>
          <p:cNvSpPr>
            <a:spLocks noGrp="1"/>
          </p:cNvSpPr>
          <p:nvPr>
            <p:ph type="subTitle" idx="1"/>
          </p:nvPr>
        </p:nvSpPr>
        <p:spPr>
          <a:xfrm>
            <a:off x="323529" y="2071678"/>
            <a:ext cx="8533134" cy="4473585"/>
          </a:xfrm>
        </p:spPr>
        <p:txBody>
          <a:bodyPr/>
          <a:lstStyle>
            <a:lvl1pPr marL="0" indent="0" algn="l">
              <a:buNone/>
              <a:defRPr sz="2800" b="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Title 1"/>
          <p:cNvSpPr>
            <a:spLocks noGrp="1"/>
          </p:cNvSpPr>
          <p:nvPr>
            <p:ph type="ctrTitle"/>
          </p:nvPr>
        </p:nvSpPr>
        <p:spPr>
          <a:xfrm>
            <a:off x="323528" y="312738"/>
            <a:ext cx="8487752" cy="1526948"/>
          </a:xfrm>
        </p:spPr>
        <p:txBody>
          <a:bodyPr>
            <a:normAutofit/>
          </a:bodyPr>
          <a:lstStyle>
            <a:lvl1pPr>
              <a:defRPr sz="3200">
                <a:solidFill>
                  <a:schemeClr val="bg1"/>
                </a:solidFill>
                <a:latin typeface="+mj-lt"/>
              </a:defRPr>
            </a:lvl1pPr>
          </a:lstStyle>
          <a:p>
            <a:r>
              <a:rPr lang="en-US"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455560"/>
        </a:solidFill>
        <a:effectLst/>
      </p:bgPr>
    </p:bg>
    <p:spTree>
      <p:nvGrpSpPr>
        <p:cNvPr id="1" name=""/>
        <p:cNvGrpSpPr/>
        <p:nvPr/>
      </p:nvGrpSpPr>
      <p:grpSpPr>
        <a:xfrm>
          <a:off x="0" y="0"/>
          <a:ext cx="0" cy="0"/>
          <a:chOff x="0" y="0"/>
          <a:chExt cx="0" cy="0"/>
        </a:xfrm>
      </p:grpSpPr>
      <p:pic>
        <p:nvPicPr>
          <p:cNvPr id="3" name="Picture 10" descr="OB PPT banner 150"/>
          <p:cNvPicPr>
            <a:picLocks noChangeAspect="1" noChangeArrowheads="1"/>
          </p:cNvPicPr>
          <p:nvPr/>
        </p:nvPicPr>
        <p:blipFill>
          <a:blip r:embed="rId2" cstate="print"/>
          <a:srcRect/>
          <a:stretch>
            <a:fillRect/>
          </a:stretch>
        </p:blipFill>
        <p:spPr bwMode="auto">
          <a:xfrm>
            <a:off x="304800" y="303213"/>
            <a:ext cx="8534400" cy="1539875"/>
          </a:xfrm>
          <a:prstGeom prst="rect">
            <a:avLst/>
          </a:prstGeom>
          <a:noFill/>
          <a:ln w="9525">
            <a:noFill/>
            <a:miter lim="800000"/>
            <a:headEnd/>
            <a:tailEnd/>
          </a:ln>
        </p:spPr>
      </p:pic>
      <p:sp>
        <p:nvSpPr>
          <p:cNvPr id="8" name="Title 1"/>
          <p:cNvSpPr>
            <a:spLocks noGrp="1"/>
          </p:cNvSpPr>
          <p:nvPr>
            <p:ph type="ctrTitle"/>
          </p:nvPr>
        </p:nvSpPr>
        <p:spPr>
          <a:xfrm>
            <a:off x="323528" y="312738"/>
            <a:ext cx="8487752" cy="1526948"/>
          </a:xfrm>
        </p:spPr>
        <p:txBody>
          <a:bodyPr>
            <a:normAutofit/>
          </a:bodyPr>
          <a:lstStyle>
            <a:lvl1pPr>
              <a:defRPr sz="3200">
                <a:solidFill>
                  <a:schemeClr val="bg1"/>
                </a:solidFill>
                <a:latin typeface="+mj-lt"/>
              </a:defRPr>
            </a:lvl1pPr>
          </a:lstStyle>
          <a:p>
            <a:r>
              <a:rPr lang="en-US" smtClean="0"/>
              <a:t>Click to edit Master title style</a:t>
            </a:r>
            <a:endParaRPr lang="en-GB" dirty="0"/>
          </a:p>
        </p:txBody>
      </p:sp>
      <p:pic>
        <p:nvPicPr>
          <p:cNvPr id="4" name="Picture 3" descr="comp.jpg"/>
          <p:cNvPicPr>
            <a:picLocks noChangeAspect="1"/>
          </p:cNvPicPr>
          <p:nvPr/>
        </p:nvPicPr>
        <p:blipFill>
          <a:blip r:embed="rId3" cstate="print"/>
          <a:stretch>
            <a:fillRect/>
          </a:stretch>
        </p:blipFill>
        <p:spPr>
          <a:xfrm>
            <a:off x="323528" y="1849625"/>
            <a:ext cx="8532000" cy="476731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95537" y="908720"/>
            <a:ext cx="8461126" cy="5544616"/>
          </a:xfrm>
        </p:spPr>
        <p:txBody>
          <a:bodyPr/>
          <a:lstStyle>
            <a:lvl1pPr marL="180975" indent="-180975">
              <a:spcBef>
                <a:spcPts val="1500"/>
              </a:spcBef>
              <a:defRPr b="0"/>
            </a:lvl1pPr>
            <a:lvl2pPr marL="449263" indent="-177800">
              <a:spcBef>
                <a:spcPts val="300"/>
              </a:spcBef>
              <a:defRPr sz="2000"/>
            </a:lvl2pPr>
            <a:lvl3pPr marL="715963" indent="-182563">
              <a:spcBef>
                <a:spcPts val="300"/>
              </a:spcBef>
              <a:defRPr sz="2000"/>
            </a:lvl3pPr>
            <a:lvl4pPr marL="982663" indent="-177800">
              <a:spcBef>
                <a:spcPts val="300"/>
              </a:spcBef>
              <a:defRPr sz="1800"/>
            </a:lvl4pPr>
            <a:lvl5pPr marL="1258888" indent="-180975">
              <a:spcBef>
                <a:spcPts val="3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537" y="908720"/>
            <a:ext cx="4270126" cy="5616624"/>
          </a:xfrm>
        </p:spPr>
        <p:txBody>
          <a:bodyPr>
            <a:normAutofit/>
          </a:bodyPr>
          <a:lstStyle>
            <a:lvl1pPr marL="0" indent="0">
              <a:buNone/>
              <a:defRPr sz="2400" b="1"/>
            </a:lvl1pPr>
            <a:lvl2pPr marL="271463" indent="-271463">
              <a:defRPr sz="2400"/>
            </a:lvl2pPr>
            <a:lvl3pPr marL="533400" indent="-261938">
              <a:defRPr sz="2000"/>
            </a:lvl3pPr>
            <a:lvl4pPr marL="804863" indent="-271463">
              <a:defRPr sz="2000"/>
            </a:lvl4pPr>
            <a:lvl5pPr marL="1077913" indent="-273050">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53656" y="908720"/>
            <a:ext cx="4138824" cy="5616624"/>
          </a:xfrm>
        </p:spPr>
        <p:txBody>
          <a:bodyPr>
            <a:normAutofit/>
          </a:bodyPr>
          <a:lstStyle>
            <a:lvl1pPr marL="0" indent="0">
              <a:buNone/>
              <a:defRPr sz="2400" b="1"/>
            </a:lvl1pPr>
            <a:lvl2pPr marL="271463" indent="-271463">
              <a:defRPr sz="2400"/>
            </a:lvl2pPr>
            <a:lvl3pPr marL="533400" indent="-261938">
              <a:defRPr sz="2000"/>
            </a:lvl3pPr>
            <a:lvl4pPr marL="804863" indent="-271463">
              <a:defRPr sz="2000"/>
            </a:lvl4pPr>
            <a:lvl5pPr marL="1077913" indent="-273050">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30" descr="OB PPT logo white 150"/>
          <p:cNvPicPr>
            <a:picLocks noChangeAspect="1" noChangeArrowheads="1"/>
          </p:cNvPicPr>
          <p:nvPr/>
        </p:nvPicPr>
        <p:blipFill>
          <a:blip r:embed="rId8" cstate="print"/>
          <a:srcRect/>
          <a:stretch>
            <a:fillRect/>
          </a:stretch>
        </p:blipFill>
        <p:spPr bwMode="auto">
          <a:xfrm>
            <a:off x="304800" y="304800"/>
            <a:ext cx="8528050" cy="1536700"/>
          </a:xfrm>
          <a:prstGeom prst="rect">
            <a:avLst/>
          </a:prstGeom>
          <a:noFill/>
          <a:ln w="9525">
            <a:noFill/>
            <a:miter lim="800000"/>
            <a:headEnd/>
            <a:tailEnd/>
          </a:ln>
        </p:spPr>
      </p:pic>
      <p:sp>
        <p:nvSpPr>
          <p:cNvPr id="2" name="Title Placeholder 1"/>
          <p:cNvSpPr>
            <a:spLocks noGrp="1"/>
          </p:cNvSpPr>
          <p:nvPr>
            <p:ph type="title"/>
          </p:nvPr>
        </p:nvSpPr>
        <p:spPr>
          <a:xfrm>
            <a:off x="395536" y="188641"/>
            <a:ext cx="8461127" cy="648072"/>
          </a:xfrm>
          <a:prstGeom prst="rect">
            <a:avLst/>
          </a:prstGeom>
        </p:spPr>
        <p:txBody>
          <a:bodyPr vert="horz" lIns="0" tIns="45720" rIns="91440" bIns="45720" rtlCol="0" anchor="ctr">
            <a:normAutofit/>
          </a:bodyPr>
          <a:lstStyle/>
          <a:p>
            <a:r>
              <a:rPr lang="en-US" smtClean="0"/>
              <a:t>Click to edit Master title style</a:t>
            </a:r>
            <a:endParaRPr lang="en-GB" dirty="0"/>
          </a:p>
        </p:txBody>
      </p:sp>
      <p:sp>
        <p:nvSpPr>
          <p:cNvPr id="1028" name="Text Placeholder 2"/>
          <p:cNvSpPr>
            <a:spLocks noGrp="1"/>
          </p:cNvSpPr>
          <p:nvPr>
            <p:ph type="body" idx="1"/>
          </p:nvPr>
        </p:nvSpPr>
        <p:spPr bwMode="auto">
          <a:xfrm>
            <a:off x="395536" y="836712"/>
            <a:ext cx="8424936" cy="568863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1" fontAlgn="base" hangingPunct="1">
        <a:spcBef>
          <a:spcPct val="0"/>
        </a:spcBef>
        <a:spcAft>
          <a:spcPct val="0"/>
        </a:spcAft>
        <a:defRPr sz="2800" b="1"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pitchFamily="124" charset="-128"/>
        </a:defRPr>
      </a:lvl2pPr>
      <a:lvl3pPr algn="l" rtl="0" eaLnBrk="1" fontAlgn="base" hangingPunct="1">
        <a:spcBef>
          <a:spcPct val="0"/>
        </a:spcBef>
        <a:spcAft>
          <a:spcPct val="0"/>
        </a:spcAft>
        <a:defRPr sz="2000" b="1">
          <a:solidFill>
            <a:schemeClr val="tx1"/>
          </a:solidFill>
          <a:latin typeface="Arial" charset="0"/>
          <a:ea typeface="ＭＳ Ｐゴシック" pitchFamily="124" charset="-128"/>
        </a:defRPr>
      </a:lvl3pPr>
      <a:lvl4pPr algn="l" rtl="0" eaLnBrk="1" fontAlgn="base" hangingPunct="1">
        <a:spcBef>
          <a:spcPct val="0"/>
        </a:spcBef>
        <a:spcAft>
          <a:spcPct val="0"/>
        </a:spcAft>
        <a:defRPr sz="2000" b="1">
          <a:solidFill>
            <a:schemeClr val="tx1"/>
          </a:solidFill>
          <a:latin typeface="Arial" charset="0"/>
          <a:ea typeface="ＭＳ Ｐゴシック" pitchFamily="124" charset="-128"/>
        </a:defRPr>
      </a:lvl4pPr>
      <a:lvl5pPr algn="l" rtl="0" eaLnBrk="1" fontAlgn="base" hangingPunct="1">
        <a:spcBef>
          <a:spcPct val="0"/>
        </a:spcBef>
        <a:spcAft>
          <a:spcPct val="0"/>
        </a:spcAft>
        <a:defRPr sz="2000" b="1">
          <a:solidFill>
            <a:schemeClr val="tx1"/>
          </a:solidFill>
          <a:latin typeface="Arial" charset="0"/>
          <a:ea typeface="ＭＳ Ｐゴシック" pitchFamily="124" charset="-128"/>
        </a:defRPr>
      </a:lvl5pPr>
      <a:lvl6pPr marL="457200" algn="l" rtl="0" eaLnBrk="1" fontAlgn="base" hangingPunct="1">
        <a:spcBef>
          <a:spcPct val="0"/>
        </a:spcBef>
        <a:spcAft>
          <a:spcPct val="0"/>
        </a:spcAft>
        <a:defRPr sz="2000" b="1">
          <a:solidFill>
            <a:schemeClr val="tx1"/>
          </a:solidFill>
          <a:latin typeface="Arial" charset="0"/>
          <a:ea typeface="ＭＳ Ｐゴシック" pitchFamily="124" charset="-128"/>
        </a:defRPr>
      </a:lvl6pPr>
      <a:lvl7pPr marL="914400" algn="l" rtl="0" eaLnBrk="1" fontAlgn="base" hangingPunct="1">
        <a:spcBef>
          <a:spcPct val="0"/>
        </a:spcBef>
        <a:spcAft>
          <a:spcPct val="0"/>
        </a:spcAft>
        <a:defRPr sz="2000" b="1">
          <a:solidFill>
            <a:schemeClr val="tx1"/>
          </a:solidFill>
          <a:latin typeface="Arial" charset="0"/>
          <a:ea typeface="ＭＳ Ｐゴシック" pitchFamily="124" charset="-128"/>
        </a:defRPr>
      </a:lvl7pPr>
      <a:lvl8pPr marL="1371600" algn="l" rtl="0" eaLnBrk="1" fontAlgn="base" hangingPunct="1">
        <a:spcBef>
          <a:spcPct val="0"/>
        </a:spcBef>
        <a:spcAft>
          <a:spcPct val="0"/>
        </a:spcAft>
        <a:defRPr sz="2000" b="1">
          <a:solidFill>
            <a:schemeClr val="tx1"/>
          </a:solidFill>
          <a:latin typeface="Arial" charset="0"/>
          <a:ea typeface="ＭＳ Ｐゴシック" pitchFamily="124" charset="-128"/>
        </a:defRPr>
      </a:lvl8pPr>
      <a:lvl9pPr marL="1828800" algn="l" rtl="0" eaLnBrk="1" fontAlgn="base" hangingPunct="1">
        <a:spcBef>
          <a:spcPct val="0"/>
        </a:spcBef>
        <a:spcAft>
          <a:spcPct val="0"/>
        </a:spcAft>
        <a:defRPr sz="2000" b="1">
          <a:solidFill>
            <a:schemeClr val="tx1"/>
          </a:solidFill>
          <a:latin typeface="Arial" charset="0"/>
          <a:ea typeface="ＭＳ Ｐゴシック" pitchFamily="124" charset="-128"/>
        </a:defRPr>
      </a:lvl9pPr>
    </p:titleStyle>
    <p:bodyStyle>
      <a:lvl1pPr marL="180975" indent="-180975" algn="l" rtl="0" eaLnBrk="1" fontAlgn="base" hangingPunct="1">
        <a:spcBef>
          <a:spcPct val="20000"/>
        </a:spcBef>
        <a:spcAft>
          <a:spcPct val="0"/>
        </a:spcAft>
        <a:buFont typeface="Wingdings" pitchFamily="124" charset="2"/>
        <a:buChar char="§"/>
        <a:defRPr sz="2400" kern="1200">
          <a:solidFill>
            <a:schemeClr val="bg2"/>
          </a:solidFill>
          <a:latin typeface="+mn-lt"/>
          <a:ea typeface="+mn-ea"/>
          <a:cs typeface="+mn-cs"/>
        </a:defRPr>
      </a:lvl1pPr>
      <a:lvl2pPr marL="630238" indent="-173038" algn="l" rtl="0" eaLnBrk="1" fontAlgn="base" hangingPunct="1">
        <a:spcBef>
          <a:spcPct val="20000"/>
        </a:spcBef>
        <a:spcAft>
          <a:spcPct val="0"/>
        </a:spcAft>
        <a:buFont typeface="Wingdings" pitchFamily="124" charset="2"/>
        <a:buChar char="§"/>
        <a:defRPr sz="2400" kern="1200">
          <a:solidFill>
            <a:schemeClr val="bg2"/>
          </a:solidFill>
          <a:latin typeface="+mn-lt"/>
          <a:ea typeface="+mn-ea"/>
          <a:cs typeface="+mn-cs"/>
        </a:defRPr>
      </a:lvl2pPr>
      <a:lvl3pPr marL="1077913" indent="-163513" algn="l" rtl="0" eaLnBrk="1" fontAlgn="base" hangingPunct="1">
        <a:spcBef>
          <a:spcPct val="20000"/>
        </a:spcBef>
        <a:spcAft>
          <a:spcPct val="0"/>
        </a:spcAft>
        <a:buFont typeface="Wingdings" pitchFamily="124" charset="2"/>
        <a:buChar char="§"/>
        <a:defRPr sz="2000" kern="1200">
          <a:solidFill>
            <a:schemeClr val="bg2"/>
          </a:solidFill>
          <a:latin typeface="+mn-lt"/>
          <a:ea typeface="+mn-ea"/>
          <a:cs typeface="+mn-cs"/>
        </a:defRPr>
      </a:lvl3pPr>
      <a:lvl4pPr marL="1527175" indent="-155575" algn="l" rtl="0" eaLnBrk="1" fontAlgn="base" hangingPunct="1">
        <a:spcBef>
          <a:spcPct val="20000"/>
        </a:spcBef>
        <a:spcAft>
          <a:spcPct val="0"/>
        </a:spcAft>
        <a:buFont typeface="Wingdings" pitchFamily="124" charset="2"/>
        <a:buChar char="§"/>
        <a:defRPr sz="2000" kern="1200">
          <a:solidFill>
            <a:schemeClr val="bg2"/>
          </a:solidFill>
          <a:latin typeface="+mn-lt"/>
          <a:ea typeface="+mn-ea"/>
          <a:cs typeface="+mn-cs"/>
        </a:defRPr>
      </a:lvl4pPr>
      <a:lvl5pPr marL="1974850" indent="-146050" algn="l" rtl="0" eaLnBrk="1" fontAlgn="base" hangingPunct="1">
        <a:spcBef>
          <a:spcPct val="20000"/>
        </a:spcBef>
        <a:spcAft>
          <a:spcPct val="0"/>
        </a:spcAft>
        <a:buFont typeface="Wingdings" pitchFamily="124" charset="2"/>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9" y="3861048"/>
            <a:ext cx="8533134" cy="2684215"/>
          </a:xfrm>
        </p:spPr>
        <p:txBody>
          <a:bodyPr/>
          <a:lstStyle/>
          <a:p>
            <a:pPr algn="ctr"/>
            <a:r>
              <a:rPr lang="en-US" dirty="0" smtClean="0"/>
              <a:t>Hong Zhu</a:t>
            </a:r>
          </a:p>
          <a:p>
            <a:pPr algn="ctr"/>
            <a:r>
              <a:rPr lang="en-US" sz="2400" b="0" dirty="0" smtClean="0"/>
              <a:t>Department of Computing and Communication Technologies</a:t>
            </a:r>
          </a:p>
          <a:p>
            <a:pPr algn="ctr"/>
            <a:r>
              <a:rPr lang="en-US" sz="2400" b="0" dirty="0" smtClean="0"/>
              <a:t>Oxford Brookes University, Oxford OX33 1HX, UK</a:t>
            </a:r>
          </a:p>
          <a:p>
            <a:pPr algn="ctr"/>
            <a:r>
              <a:rPr lang="en-US" sz="2400" b="0" dirty="0" smtClean="0"/>
              <a:t>Email: hzhu@brookes.ac.uk</a:t>
            </a:r>
            <a:endParaRPr lang="en-US" sz="2400" b="0" dirty="0"/>
          </a:p>
        </p:txBody>
      </p:sp>
      <p:sp>
        <p:nvSpPr>
          <p:cNvPr id="2" name="Title 1"/>
          <p:cNvSpPr>
            <a:spLocks noGrp="1"/>
          </p:cNvSpPr>
          <p:nvPr>
            <p:ph type="ctrTitle"/>
          </p:nvPr>
        </p:nvSpPr>
        <p:spPr/>
        <p:txBody>
          <a:bodyPr>
            <a:normAutofit fontScale="90000"/>
          </a:bodyPr>
          <a:lstStyle/>
          <a:p>
            <a:pPr algn="ctr"/>
            <a:r>
              <a:rPr lang="en-US" dirty="0" err="1" smtClean="0"/>
              <a:t>COMPSAc</a:t>
            </a:r>
            <a:r>
              <a:rPr lang="en-US" dirty="0" smtClean="0"/>
              <a:t> </a:t>
            </a:r>
            <a:r>
              <a:rPr lang="en-US" smtClean="0"/>
              <a:t>2012 </a:t>
            </a:r>
            <a:r>
              <a:rPr lang="en-US" smtClean="0"/>
              <a:t>Panel 3 </a:t>
            </a:r>
            <a:r>
              <a:rPr lang="en-US" dirty="0" smtClean="0"/>
              <a:t/>
            </a:r>
            <a:br>
              <a:rPr lang="en-US" dirty="0" smtClean="0"/>
            </a:br>
            <a:r>
              <a:rPr lang="en-US" sz="2700" dirty="0" smtClean="0"/>
              <a:t>Creative Computing: Reconciling Objective Precision with Subjective Ambiguity</a:t>
            </a:r>
            <a:endParaRPr lang="en-US" dirty="0"/>
          </a:p>
        </p:txBody>
      </p:sp>
      <p:sp>
        <p:nvSpPr>
          <p:cNvPr id="4" name="TextBox 3"/>
          <p:cNvSpPr txBox="1"/>
          <p:nvPr/>
        </p:nvSpPr>
        <p:spPr>
          <a:xfrm>
            <a:off x="251520" y="2060848"/>
            <a:ext cx="8568952" cy="1631216"/>
          </a:xfrm>
          <a:prstGeom prst="rect">
            <a:avLst/>
          </a:prstGeom>
          <a:noFill/>
        </p:spPr>
        <p:txBody>
          <a:bodyPr wrap="square" rtlCol="0">
            <a:spAutoFit/>
          </a:bodyPr>
          <a:lstStyle/>
          <a:p>
            <a:pPr algn="ctr"/>
            <a:r>
              <a:rPr lang="en-US" sz="2800" b="1" dirty="0" smtClean="0"/>
              <a:t>POSITION STATEMENT</a:t>
            </a:r>
            <a:endParaRPr lang="en-US" sz="2800" b="1" cap="none" dirty="0" smtClean="0"/>
          </a:p>
          <a:p>
            <a:pPr algn="ctr"/>
            <a:r>
              <a:rPr lang="en-US" sz="3600" b="1" cap="none" dirty="0" smtClean="0"/>
              <a:t>Can Software Design Benefit From Creative Computing?</a:t>
            </a:r>
            <a:endParaRPr lang="en-US"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179512" y="188640"/>
            <a:ext cx="8461127" cy="648072"/>
          </a:xfrm>
        </p:spPr>
        <p:txBody>
          <a:bodyPr>
            <a:noAutofit/>
          </a:bodyPr>
          <a:lstStyle/>
          <a:p>
            <a:r>
              <a:rPr lang="en-GB" altLang="zh-CN" sz="2400" dirty="0" smtClean="0">
                <a:ea typeface="SimSun" pitchFamily="2" charset="-122"/>
              </a:rPr>
              <a:t>Example: Observable properties of chairs </a:t>
            </a:r>
            <a:endParaRPr lang="en-US" altLang="zh-CN" sz="2400" dirty="0" smtClean="0">
              <a:ea typeface="SimSun" pitchFamily="2" charset="-122"/>
            </a:endParaRPr>
          </a:p>
        </p:txBody>
      </p:sp>
      <p:graphicFrame>
        <p:nvGraphicFramePr>
          <p:cNvPr id="10846" name="Group 606"/>
          <p:cNvGraphicFramePr>
            <a:graphicFrameLocks noGrp="1"/>
          </p:cNvGraphicFramePr>
          <p:nvPr/>
        </p:nvGraphicFramePr>
        <p:xfrm>
          <a:off x="323528" y="1268760"/>
          <a:ext cx="8497887" cy="4887413"/>
        </p:xfrm>
        <a:graphic>
          <a:graphicData uri="http://schemas.openxmlformats.org/drawingml/2006/table">
            <a:tbl>
              <a:tblPr/>
              <a:tblGrid>
                <a:gridCol w="2989262"/>
                <a:gridCol w="688975"/>
                <a:gridCol w="685800"/>
                <a:gridCol w="687388"/>
                <a:gridCol w="692150"/>
                <a:gridCol w="685800"/>
                <a:gridCol w="685800"/>
                <a:gridCol w="690562"/>
                <a:gridCol w="692150"/>
              </a:tblGrid>
              <a:tr h="4318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5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Structure</a:t>
                      </a:r>
                      <a:endParaRPr kumimoji="0" lang="en-GB" altLang="zh-CN" sz="4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Chair</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592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B</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D</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E</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G</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Has a seat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Has a back support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Has legs</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Has wheels</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Has a vertical axis</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Is lightweight </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Has a hanger</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Has a brake</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dirty="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5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4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dirty="0" smtClean="0">
                          <a:ln>
                            <a:noFill/>
                          </a:ln>
                          <a:solidFill>
                            <a:schemeClr val="tx1"/>
                          </a:solidFill>
                          <a:effectLst/>
                          <a:latin typeface="Symbol" pitchFamily="18" charset="2"/>
                          <a:ea typeface="SimSun" pitchFamily="2" charset="-122"/>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251520" y="261467"/>
            <a:ext cx="8496300" cy="503237"/>
          </a:xfrm>
        </p:spPr>
        <p:txBody>
          <a:bodyPr>
            <a:noAutofit/>
          </a:bodyPr>
          <a:lstStyle/>
          <a:p>
            <a:r>
              <a:rPr lang="en-GB" altLang="zh-CN" sz="2400" dirty="0" smtClean="0">
                <a:ea typeface="SimSun" pitchFamily="2" charset="-122"/>
              </a:rPr>
              <a:t>Example: Functional properties of chairs </a:t>
            </a:r>
            <a:endParaRPr lang="en-US" altLang="zh-CN" sz="2400" dirty="0" smtClean="0">
              <a:ea typeface="SimSun" pitchFamily="2" charset="-122"/>
            </a:endParaRPr>
          </a:p>
        </p:txBody>
      </p:sp>
      <p:graphicFrame>
        <p:nvGraphicFramePr>
          <p:cNvPr id="11789" name="Group 525"/>
          <p:cNvGraphicFramePr>
            <a:graphicFrameLocks noGrp="1"/>
          </p:cNvGraphicFramePr>
          <p:nvPr/>
        </p:nvGraphicFramePr>
        <p:xfrm>
          <a:off x="323528" y="908720"/>
          <a:ext cx="8640762" cy="5733930"/>
        </p:xfrm>
        <a:graphic>
          <a:graphicData uri="http://schemas.openxmlformats.org/drawingml/2006/table">
            <a:tbl>
              <a:tblPr/>
              <a:tblGrid>
                <a:gridCol w="3763962"/>
                <a:gridCol w="611188"/>
                <a:gridCol w="608012"/>
                <a:gridCol w="609600"/>
                <a:gridCol w="609600"/>
                <a:gridCol w="609600"/>
                <a:gridCol w="609600"/>
                <a:gridCol w="609600"/>
                <a:gridCol w="609600"/>
              </a:tblGrid>
              <a:tr h="34925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1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Function</a:t>
                      </a:r>
                      <a:endParaRPr kumimoji="0" lang="en-GB" altLang="zh-CN" sz="3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Chair</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B</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D</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E</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G</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100" b="0"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Seats</a:t>
                      </a: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prevents a downward movement of the body</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100" b="0"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Supports back</a:t>
                      </a: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supports an upright posture</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100" b="0"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Revolves</a:t>
                      </a: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revolves around a vertical axis</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100" b="0"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Movable</a:t>
                      </a: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can be easily moved</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2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100" b="0"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Constrains back</a:t>
                      </a: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constrains backward movement of back</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03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100" b="0"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Easy to manufacture</a:t>
                      </a: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has a simple design with standard components</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1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Aesthetic</a:t>
                      </a:r>
                      <a:endParaRPr kumimoji="0" lang="en-GB" altLang="zh-CN" sz="3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dirty="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100" b="0" i="0" u="none" strike="noStrike" cap="none" normalizeH="0" baseline="0" dirty="0" smtClean="0">
                          <a:ln>
                            <a:noFill/>
                          </a:ln>
                          <a:solidFill>
                            <a:schemeClr val="tx1"/>
                          </a:solidFill>
                          <a:effectLst/>
                          <a:latin typeface="Symbol" pitchFamily="18" charset="2"/>
                          <a:ea typeface="SimSun" pitchFamily="2" charset="-122"/>
                          <a:cs typeface="Times New Roman" pitchFamily="18" charset="0"/>
                        </a:rPr>
                        <a:t>-</a:t>
                      </a:r>
                      <a:endParaRPr kumimoji="0" lang="en-GB" altLang="zh-CN" sz="3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noAutofit/>
          </a:bodyPr>
          <a:lstStyle/>
          <a:p>
            <a:r>
              <a:rPr lang="en-GB" altLang="zh-CN" dirty="0" smtClean="0">
                <a:ea typeface="SimSun" pitchFamily="2" charset="-122"/>
              </a:rPr>
              <a:t>Solving design problems in GDT</a:t>
            </a:r>
            <a:endParaRPr lang="en-US" altLang="zh-CN" dirty="0" smtClean="0">
              <a:ea typeface="SimSun" pitchFamily="2" charset="-122"/>
            </a:endParaRPr>
          </a:p>
        </p:txBody>
      </p:sp>
      <p:sp>
        <p:nvSpPr>
          <p:cNvPr id="11270" name="Rectangle 3"/>
          <p:cNvSpPr>
            <a:spLocks noGrp="1" noChangeArrowheads="1"/>
          </p:cNvSpPr>
          <p:nvPr>
            <p:ph type="body" idx="1"/>
          </p:nvPr>
        </p:nvSpPr>
        <p:spPr>
          <a:xfrm>
            <a:off x="468313" y="836613"/>
            <a:ext cx="8496300" cy="5259387"/>
          </a:xfrm>
        </p:spPr>
        <p:txBody>
          <a:bodyPr/>
          <a:lstStyle/>
          <a:p>
            <a:r>
              <a:rPr lang="en-GB" altLang="zh-CN" sz="2800" dirty="0" smtClean="0">
                <a:ea typeface="SimSun" pitchFamily="2" charset="-122"/>
              </a:rPr>
              <a:t>Types of design problems</a:t>
            </a:r>
          </a:p>
          <a:p>
            <a:pPr lvl="1"/>
            <a:r>
              <a:rPr lang="en-GB" altLang="zh-CN" sz="2400" i="1" dirty="0" smtClean="0">
                <a:ea typeface="SimSun" pitchFamily="2" charset="-122"/>
              </a:rPr>
              <a:t>Synthesis</a:t>
            </a:r>
            <a:r>
              <a:rPr lang="en-GB" altLang="zh-CN" sz="2400" dirty="0" smtClean="0">
                <a:ea typeface="SimSun" pitchFamily="2" charset="-122"/>
              </a:rPr>
              <a:t> problem </a:t>
            </a:r>
          </a:p>
          <a:p>
            <a:pPr lvl="2"/>
            <a:r>
              <a:rPr lang="en-GB" altLang="zh-CN" sz="2400" dirty="0" smtClean="0">
                <a:ea typeface="SimSun" pitchFamily="2" charset="-122"/>
              </a:rPr>
              <a:t>When the functional properties are given, to find an artefact structure that satisfies the functionalities, i.e. to satisfy a set of functional properties</a:t>
            </a:r>
          </a:p>
          <a:p>
            <a:pPr lvl="2"/>
            <a:r>
              <a:rPr lang="en-GB" altLang="zh-CN" sz="2400" dirty="0" smtClean="0">
                <a:ea typeface="SimSun" pitchFamily="2" charset="-122"/>
              </a:rPr>
              <a:t>A set of functional properties </a:t>
            </a:r>
            <a:r>
              <a:rPr lang="en-GB" altLang="zh-CN" sz="2400" dirty="0" smtClean="0">
                <a:ea typeface="SimSun" pitchFamily="2" charset="-122"/>
                <a:sym typeface="Symbol" pitchFamily="18" charset="2"/>
              </a:rPr>
              <a:t> a set of observable properties</a:t>
            </a:r>
          </a:p>
          <a:p>
            <a:pPr lvl="1"/>
            <a:r>
              <a:rPr lang="en-GB" altLang="zh-CN" sz="2400" i="1" dirty="0" smtClean="0">
                <a:ea typeface="SimSun" pitchFamily="2" charset="-122"/>
              </a:rPr>
              <a:t>Analysis</a:t>
            </a:r>
            <a:r>
              <a:rPr lang="en-GB" altLang="zh-CN" sz="2400" dirty="0" smtClean="0">
                <a:ea typeface="SimSun" pitchFamily="2" charset="-122"/>
              </a:rPr>
              <a:t> problem </a:t>
            </a:r>
          </a:p>
          <a:p>
            <a:pPr lvl="2"/>
            <a:r>
              <a:rPr lang="en-GB" altLang="zh-CN" sz="2400" dirty="0" smtClean="0">
                <a:ea typeface="SimSun" pitchFamily="2" charset="-122"/>
              </a:rPr>
              <a:t>When a description of an object is given, to find out the functional properties of the object. </a:t>
            </a:r>
          </a:p>
          <a:p>
            <a:pPr lvl="2"/>
            <a:r>
              <a:rPr lang="en-GB" altLang="zh-CN" sz="2400" dirty="0" smtClean="0">
                <a:ea typeface="SimSun" pitchFamily="2" charset="-122"/>
                <a:sym typeface="Symbol" pitchFamily="18" charset="2"/>
              </a:rPr>
              <a:t>A set of observable properties  </a:t>
            </a:r>
            <a:r>
              <a:rPr lang="en-GB" altLang="zh-CN" sz="2400" dirty="0" smtClean="0">
                <a:ea typeface="SimSun" pitchFamily="2" charset="-122"/>
              </a:rPr>
              <a:t>a set of functional properties </a:t>
            </a:r>
            <a:endParaRPr lang="en-US" altLang="zh-CN" sz="2400" dirty="0" smtClean="0">
              <a:ea typeface="SimSun"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normAutofit/>
          </a:bodyPr>
          <a:lstStyle/>
          <a:p>
            <a:r>
              <a:rPr lang="en-GB" altLang="zh-CN" dirty="0" smtClean="0">
                <a:ea typeface="SimSun" pitchFamily="2" charset="-122"/>
              </a:rPr>
              <a:t>Solving synthesis problem</a:t>
            </a:r>
            <a:endParaRPr lang="en-US" altLang="zh-CN" dirty="0" smtClean="0">
              <a:ea typeface="SimSun" pitchFamily="2" charset="-122"/>
            </a:endParaRPr>
          </a:p>
        </p:txBody>
      </p:sp>
      <p:sp>
        <p:nvSpPr>
          <p:cNvPr id="12294" name="Rectangle 3"/>
          <p:cNvSpPr>
            <a:spLocks noGrp="1" noChangeArrowheads="1"/>
          </p:cNvSpPr>
          <p:nvPr>
            <p:ph type="body" idx="1"/>
          </p:nvPr>
        </p:nvSpPr>
        <p:spPr>
          <a:xfrm>
            <a:off x="468313" y="765175"/>
            <a:ext cx="8496300" cy="5330825"/>
          </a:xfrm>
        </p:spPr>
        <p:txBody>
          <a:bodyPr/>
          <a:lstStyle/>
          <a:p>
            <a:pPr>
              <a:lnSpc>
                <a:spcPct val="80000"/>
              </a:lnSpc>
            </a:pPr>
            <a:r>
              <a:rPr lang="en-GB" altLang="zh-CN" sz="2800" dirty="0" smtClean="0">
                <a:ea typeface="SimSun" pitchFamily="2" charset="-122"/>
              </a:rPr>
              <a:t>The specification of our design task: </a:t>
            </a:r>
          </a:p>
          <a:p>
            <a:pPr lvl="1">
              <a:lnSpc>
                <a:spcPct val="80000"/>
              </a:lnSpc>
              <a:buNone/>
            </a:pPr>
            <a:r>
              <a:rPr lang="en-GB" altLang="zh-CN" sz="2400" dirty="0" smtClean="0">
                <a:ea typeface="SimSun" pitchFamily="2" charset="-122"/>
              </a:rPr>
              <a:t>to design a chair that is </a:t>
            </a:r>
          </a:p>
          <a:p>
            <a:pPr lvl="2">
              <a:lnSpc>
                <a:spcPct val="80000"/>
              </a:lnSpc>
            </a:pPr>
            <a:r>
              <a:rPr lang="en-GB" altLang="zh-CN" sz="2000" dirty="0" smtClean="0">
                <a:ea typeface="SimSun" pitchFamily="2" charset="-122"/>
              </a:rPr>
              <a:t>(a) movable and </a:t>
            </a:r>
          </a:p>
          <a:p>
            <a:pPr lvl="2">
              <a:lnSpc>
                <a:spcPct val="80000"/>
              </a:lnSpc>
            </a:pPr>
            <a:r>
              <a:rPr lang="en-GB" altLang="zh-CN" sz="2000" dirty="0" smtClean="0">
                <a:ea typeface="SimSun" pitchFamily="2" charset="-122"/>
              </a:rPr>
              <a:t>(b) constrains the back. </a:t>
            </a:r>
          </a:p>
          <a:p>
            <a:pPr>
              <a:lnSpc>
                <a:spcPct val="80000"/>
              </a:lnSpc>
            </a:pPr>
            <a:r>
              <a:rPr lang="en-GB" altLang="zh-CN" sz="2800" dirty="0" smtClean="0">
                <a:ea typeface="SimSun" pitchFamily="2" charset="-122"/>
              </a:rPr>
              <a:t>Using the knowledge of chairs depicted in slide 11 about the functional properties of chairs, we can find that </a:t>
            </a:r>
          </a:p>
          <a:p>
            <a:pPr lvl="1">
              <a:lnSpc>
                <a:spcPct val="80000"/>
              </a:lnSpc>
              <a:buNone/>
            </a:pPr>
            <a:r>
              <a:rPr lang="en-GB" altLang="zh-CN" sz="2400" dirty="0" smtClean="0">
                <a:ea typeface="SimSun" pitchFamily="2" charset="-122"/>
              </a:rPr>
              <a:t>the </a:t>
            </a:r>
            <a:r>
              <a:rPr lang="en-GB" altLang="zh-CN" sz="2400" b="1" i="1" dirty="0" smtClean="0">
                <a:ea typeface="SimSun" pitchFamily="2" charset="-122"/>
              </a:rPr>
              <a:t>office chair</a:t>
            </a:r>
            <a:r>
              <a:rPr lang="en-GB" altLang="zh-CN" sz="2400" dirty="0" smtClean="0">
                <a:ea typeface="SimSun" pitchFamily="2" charset="-122"/>
              </a:rPr>
              <a:t> (F) and the </a:t>
            </a:r>
            <a:r>
              <a:rPr lang="en-GB" altLang="zh-CN" sz="2400" b="1" i="1" dirty="0" smtClean="0">
                <a:ea typeface="SimSun" pitchFamily="2" charset="-122"/>
              </a:rPr>
              <a:t>wheelchair</a:t>
            </a:r>
            <a:r>
              <a:rPr lang="en-GB" altLang="zh-CN" sz="2400" dirty="0" smtClean="0">
                <a:ea typeface="SimSun" pitchFamily="2" charset="-122"/>
              </a:rPr>
              <a:t> (G) satisfy the functional requirements (a) and (b). </a:t>
            </a:r>
          </a:p>
          <a:p>
            <a:pPr>
              <a:lnSpc>
                <a:spcPct val="80000"/>
              </a:lnSpc>
            </a:pPr>
            <a:r>
              <a:rPr lang="en-GB" altLang="zh-CN" sz="2800" dirty="0" smtClean="0">
                <a:ea typeface="SimSun" pitchFamily="2" charset="-122"/>
              </a:rPr>
              <a:t>The common observable structure properties of objects (F) and (G) (as in slide 10) are: </a:t>
            </a:r>
          </a:p>
          <a:p>
            <a:pPr lvl="1">
              <a:lnSpc>
                <a:spcPct val="80000"/>
              </a:lnSpc>
            </a:pPr>
            <a:r>
              <a:rPr lang="en-US" altLang="zh-CN" sz="2400" b="1" dirty="0" smtClean="0">
                <a:ea typeface="SimSun" pitchFamily="2" charset="-122"/>
              </a:rPr>
              <a:t>Has a seat</a:t>
            </a:r>
            <a:endParaRPr lang="en-GB" altLang="zh-CN" sz="2400" b="1" dirty="0" smtClean="0">
              <a:ea typeface="SimSun" pitchFamily="2" charset="-122"/>
            </a:endParaRPr>
          </a:p>
          <a:p>
            <a:pPr lvl="1">
              <a:lnSpc>
                <a:spcPct val="80000"/>
              </a:lnSpc>
            </a:pPr>
            <a:r>
              <a:rPr lang="en-GB" altLang="zh-CN" sz="2400" b="1" dirty="0" smtClean="0">
                <a:ea typeface="SimSun" pitchFamily="2" charset="-122"/>
              </a:rPr>
              <a:t>Has a back support</a:t>
            </a:r>
          </a:p>
          <a:p>
            <a:pPr lvl="1">
              <a:lnSpc>
                <a:spcPct val="80000"/>
              </a:lnSpc>
            </a:pPr>
            <a:r>
              <a:rPr lang="en-GB" altLang="zh-CN" sz="2400" b="1" dirty="0" smtClean="0">
                <a:ea typeface="SimSun" pitchFamily="2" charset="-122"/>
              </a:rPr>
              <a:t>Has wheels</a:t>
            </a:r>
            <a:r>
              <a:rPr lang="en-GB" altLang="zh-CN" sz="2400" dirty="0" smtClean="0">
                <a:ea typeface="SimSun" pitchFamily="2" charset="-122"/>
              </a:rPr>
              <a:t> </a:t>
            </a:r>
          </a:p>
          <a:p>
            <a:pPr lvl="1">
              <a:lnSpc>
                <a:spcPct val="80000"/>
              </a:lnSpc>
            </a:pPr>
            <a:r>
              <a:rPr lang="en-US" altLang="zh-CN" sz="2400" b="1" dirty="0" smtClean="0">
                <a:ea typeface="SimSun" pitchFamily="2" charset="-122"/>
              </a:rPr>
              <a:t>Is lightweight</a:t>
            </a:r>
          </a:p>
        </p:txBody>
      </p:sp>
      <p:sp>
        <p:nvSpPr>
          <p:cNvPr id="12295" name="AutoShape 4"/>
          <p:cNvSpPr>
            <a:spLocks/>
          </p:cNvSpPr>
          <p:nvPr/>
        </p:nvSpPr>
        <p:spPr bwMode="auto">
          <a:xfrm>
            <a:off x="4067944" y="4797152"/>
            <a:ext cx="215900" cy="1296987"/>
          </a:xfrm>
          <a:prstGeom prst="rightBrace">
            <a:avLst>
              <a:gd name="adj1" fmla="val 50061"/>
              <a:gd name="adj2" fmla="val 50000"/>
            </a:avLst>
          </a:prstGeom>
          <a:noFill/>
          <a:ln w="28575">
            <a:solidFill>
              <a:schemeClr val="accent2"/>
            </a:solidFill>
            <a:round/>
            <a:headEnd/>
            <a:tailEnd/>
          </a:ln>
        </p:spPr>
        <p:txBody>
          <a:bodyPr lIns="90000" tIns="46800" rIns="90000" bIns="46800" anchor="ctr">
            <a:spAutoFit/>
          </a:bodyPr>
          <a:lstStyle/>
          <a:p>
            <a:endParaRPr lang="en-US"/>
          </a:p>
        </p:txBody>
      </p:sp>
      <p:sp>
        <p:nvSpPr>
          <p:cNvPr id="12296" name="Text Box 5"/>
          <p:cNvSpPr txBox="1">
            <a:spLocks noChangeArrowheads="1"/>
          </p:cNvSpPr>
          <p:nvPr/>
        </p:nvSpPr>
        <p:spPr bwMode="auto">
          <a:xfrm>
            <a:off x="4355976" y="4941168"/>
            <a:ext cx="2447925" cy="946150"/>
          </a:xfrm>
          <a:prstGeom prst="rect">
            <a:avLst/>
          </a:prstGeom>
          <a:noFill/>
          <a:ln w="28575" algn="ctr">
            <a:noFill/>
            <a:miter lim="800000"/>
            <a:headEnd/>
            <a:tailEnd/>
          </a:ln>
        </p:spPr>
        <p:txBody>
          <a:bodyPr lIns="90000" tIns="46800" rIns="90000" bIns="46800">
            <a:spAutoFit/>
          </a:bodyPr>
          <a:lstStyle/>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800" b="1" i="1" dirty="0">
                <a:solidFill>
                  <a:schemeClr val="accent2"/>
                </a:solidFill>
                <a:latin typeface="Times New Roman" pitchFamily="18" charset="0"/>
              </a:rPr>
              <a:t>Solution to the design problem</a:t>
            </a:r>
            <a:endParaRPr lang="en-US" altLang="zh-CN" sz="2800" b="1" i="1" dirty="0">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normAutofit/>
          </a:bodyPr>
          <a:lstStyle/>
          <a:p>
            <a:r>
              <a:rPr lang="en-GB" altLang="zh-CN" dirty="0" smtClean="0">
                <a:ea typeface="SimSun" pitchFamily="2" charset="-122"/>
              </a:rPr>
              <a:t>Solving analysis problem</a:t>
            </a:r>
            <a:endParaRPr lang="en-US" altLang="zh-CN" dirty="0" smtClean="0">
              <a:ea typeface="SimSun" pitchFamily="2" charset="-122"/>
            </a:endParaRPr>
          </a:p>
        </p:txBody>
      </p:sp>
      <p:sp>
        <p:nvSpPr>
          <p:cNvPr id="14342" name="Rectangle 3"/>
          <p:cNvSpPr>
            <a:spLocks noGrp="1" noChangeArrowheads="1"/>
          </p:cNvSpPr>
          <p:nvPr>
            <p:ph type="body" idx="1"/>
          </p:nvPr>
        </p:nvSpPr>
        <p:spPr>
          <a:xfrm>
            <a:off x="468313" y="692150"/>
            <a:ext cx="8496300" cy="4897438"/>
          </a:xfrm>
        </p:spPr>
        <p:txBody>
          <a:bodyPr/>
          <a:lstStyle/>
          <a:p>
            <a:pPr>
              <a:lnSpc>
                <a:spcPct val="90000"/>
              </a:lnSpc>
            </a:pPr>
            <a:r>
              <a:rPr lang="en-GB" altLang="zh-CN" sz="2400" dirty="0" smtClean="0">
                <a:ea typeface="SimSun" pitchFamily="2" charset="-122"/>
              </a:rPr>
              <a:t>Description of design:</a:t>
            </a:r>
          </a:p>
          <a:p>
            <a:pPr lvl="1">
              <a:lnSpc>
                <a:spcPct val="90000"/>
              </a:lnSpc>
            </a:pPr>
            <a:r>
              <a:rPr lang="en-GB" altLang="zh-CN" sz="2000" dirty="0" smtClean="0">
                <a:ea typeface="SimSun" pitchFamily="2" charset="-122"/>
              </a:rPr>
              <a:t> a chair that has legs and has a hanger. </a:t>
            </a:r>
          </a:p>
          <a:p>
            <a:pPr>
              <a:lnSpc>
                <a:spcPct val="90000"/>
              </a:lnSpc>
            </a:pPr>
            <a:r>
              <a:rPr lang="en-GB" altLang="zh-CN" sz="2400" dirty="0" smtClean="0">
                <a:ea typeface="SimSun" pitchFamily="2" charset="-122"/>
              </a:rPr>
              <a:t>Using the empirical knowledge codified in Slide 10, we can find that </a:t>
            </a:r>
          </a:p>
          <a:p>
            <a:pPr lvl="1">
              <a:lnSpc>
                <a:spcPct val="90000"/>
              </a:lnSpc>
            </a:pPr>
            <a:r>
              <a:rPr lang="en-GB" altLang="zh-CN" sz="2000" dirty="0" smtClean="0">
                <a:ea typeface="SimSun" pitchFamily="2" charset="-122"/>
              </a:rPr>
              <a:t>Suspended Chair 2 (C) is the only one that has this structure. </a:t>
            </a:r>
          </a:p>
          <a:p>
            <a:pPr>
              <a:lnSpc>
                <a:spcPct val="90000"/>
              </a:lnSpc>
            </a:pPr>
            <a:r>
              <a:rPr lang="en-GB" altLang="zh-CN" sz="2400" dirty="0" smtClean="0">
                <a:ea typeface="SimSun" pitchFamily="2" charset="-122"/>
              </a:rPr>
              <a:t>Using the empirical knowledge codified in Slide 11, we can find that it has the following properties:</a:t>
            </a:r>
          </a:p>
          <a:p>
            <a:pPr lvl="1">
              <a:lnSpc>
                <a:spcPct val="90000"/>
              </a:lnSpc>
            </a:pPr>
            <a:r>
              <a:rPr lang="en-US" altLang="zh-CN" sz="2000" dirty="0" smtClean="0">
                <a:ea typeface="SimSun" pitchFamily="2" charset="-122"/>
              </a:rPr>
              <a:t>Seats,</a:t>
            </a:r>
          </a:p>
          <a:p>
            <a:pPr lvl="1">
              <a:lnSpc>
                <a:spcPct val="90000"/>
              </a:lnSpc>
            </a:pPr>
            <a:r>
              <a:rPr lang="en-US" altLang="zh-CN" sz="2000" dirty="0" smtClean="0">
                <a:ea typeface="SimSun" pitchFamily="2" charset="-122"/>
              </a:rPr>
              <a:t>Supports back,</a:t>
            </a:r>
            <a:endParaRPr lang="en-GB" altLang="zh-CN" sz="2000" dirty="0" smtClean="0">
              <a:ea typeface="SimSun" pitchFamily="2" charset="-122"/>
            </a:endParaRPr>
          </a:p>
          <a:p>
            <a:pPr lvl="1">
              <a:lnSpc>
                <a:spcPct val="90000"/>
              </a:lnSpc>
            </a:pPr>
            <a:r>
              <a:rPr lang="en-GB" altLang="zh-CN" sz="2000" dirty="0" smtClean="0">
                <a:ea typeface="SimSun" pitchFamily="2" charset="-122"/>
              </a:rPr>
              <a:t>Does not revolve, </a:t>
            </a:r>
          </a:p>
          <a:p>
            <a:pPr lvl="1">
              <a:lnSpc>
                <a:spcPct val="90000"/>
              </a:lnSpc>
            </a:pPr>
            <a:r>
              <a:rPr lang="en-GB" altLang="zh-CN" sz="2000" dirty="0" smtClean="0">
                <a:ea typeface="SimSun" pitchFamily="2" charset="-122"/>
              </a:rPr>
              <a:t>Not movable, </a:t>
            </a:r>
          </a:p>
          <a:p>
            <a:pPr lvl="1">
              <a:lnSpc>
                <a:spcPct val="90000"/>
              </a:lnSpc>
            </a:pPr>
            <a:r>
              <a:rPr lang="en-US" altLang="zh-CN" sz="2000" dirty="0" smtClean="0">
                <a:ea typeface="SimSun" pitchFamily="2" charset="-122"/>
              </a:rPr>
              <a:t>Does not constraints back,</a:t>
            </a:r>
            <a:endParaRPr lang="en-GB" altLang="zh-CN" sz="2000" dirty="0" smtClean="0">
              <a:ea typeface="SimSun" pitchFamily="2" charset="-122"/>
            </a:endParaRPr>
          </a:p>
          <a:p>
            <a:pPr lvl="1">
              <a:lnSpc>
                <a:spcPct val="90000"/>
              </a:lnSpc>
            </a:pPr>
            <a:r>
              <a:rPr lang="en-GB" altLang="zh-CN" sz="2000" dirty="0" smtClean="0">
                <a:ea typeface="SimSun" pitchFamily="2" charset="-122"/>
              </a:rPr>
              <a:t>Not easy to manufacture, </a:t>
            </a:r>
          </a:p>
          <a:p>
            <a:pPr lvl="1">
              <a:lnSpc>
                <a:spcPct val="90000"/>
              </a:lnSpc>
            </a:pPr>
            <a:r>
              <a:rPr lang="en-GB" altLang="zh-CN" sz="2000" dirty="0" smtClean="0">
                <a:ea typeface="SimSun" pitchFamily="2" charset="-122"/>
              </a:rPr>
              <a:t>Aesthetic. </a:t>
            </a:r>
            <a:endParaRPr lang="en-US" altLang="zh-CN" sz="2000" dirty="0" smtClean="0">
              <a:ea typeface="SimSun" pitchFamily="2" charset="-122"/>
            </a:endParaRPr>
          </a:p>
        </p:txBody>
      </p:sp>
      <p:sp>
        <p:nvSpPr>
          <p:cNvPr id="14343" name="AutoShape 4"/>
          <p:cNvSpPr>
            <a:spLocks/>
          </p:cNvSpPr>
          <p:nvPr/>
        </p:nvSpPr>
        <p:spPr bwMode="auto">
          <a:xfrm>
            <a:off x="4139952" y="3501008"/>
            <a:ext cx="215900" cy="2087562"/>
          </a:xfrm>
          <a:prstGeom prst="rightBrace">
            <a:avLst>
              <a:gd name="adj1" fmla="val 42660"/>
              <a:gd name="adj2" fmla="val 50000"/>
            </a:avLst>
          </a:prstGeom>
          <a:noFill/>
          <a:ln w="28575">
            <a:solidFill>
              <a:schemeClr val="accent2"/>
            </a:solidFill>
            <a:round/>
            <a:headEnd/>
            <a:tailEnd/>
          </a:ln>
        </p:spPr>
        <p:txBody>
          <a:bodyPr lIns="90000" tIns="46800" rIns="90000" bIns="46800" anchor="ctr">
            <a:spAutoFit/>
          </a:bodyPr>
          <a:lstStyle/>
          <a:p>
            <a:endParaRPr lang="en-US"/>
          </a:p>
        </p:txBody>
      </p:sp>
      <p:sp>
        <p:nvSpPr>
          <p:cNvPr id="14344" name="Text Box 5"/>
          <p:cNvSpPr txBox="1">
            <a:spLocks noChangeArrowheads="1"/>
          </p:cNvSpPr>
          <p:nvPr/>
        </p:nvSpPr>
        <p:spPr bwMode="auto">
          <a:xfrm>
            <a:off x="4427984" y="4149080"/>
            <a:ext cx="2520950" cy="822325"/>
          </a:xfrm>
          <a:prstGeom prst="rect">
            <a:avLst/>
          </a:prstGeom>
          <a:noFill/>
          <a:ln w="28575" algn="ctr">
            <a:noFill/>
            <a:miter lim="800000"/>
            <a:headEnd/>
            <a:tailEnd/>
          </a:ln>
        </p:spPr>
        <p:txBody>
          <a:bodyPr lIns="90000" tIns="46800" rIns="90000" bIns="46800">
            <a:spAutoFit/>
          </a:bodyPr>
          <a:lstStyle/>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400" b="1" i="1" dirty="0">
                <a:solidFill>
                  <a:schemeClr val="accent2"/>
                </a:solidFill>
                <a:latin typeface="Times New Roman" pitchFamily="18" charset="0"/>
              </a:rPr>
              <a:t>Result of analysis of the design</a:t>
            </a:r>
            <a:endParaRPr lang="en-US" altLang="zh-CN" sz="2400" b="1" i="1" dirty="0">
              <a:solidFill>
                <a:schemeClr val="accent2"/>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normAutofit/>
          </a:bodyPr>
          <a:lstStyle/>
          <a:p>
            <a:r>
              <a:rPr lang="en-GB" altLang="zh-CN" dirty="0" smtClean="0">
                <a:ea typeface="SimSun" pitchFamily="2" charset="-122"/>
              </a:rPr>
              <a:t>SW Architectural Design Space</a:t>
            </a:r>
            <a:endParaRPr lang="en-US" altLang="zh-CN" dirty="0" smtClean="0">
              <a:ea typeface="SimSun" pitchFamily="2" charset="-122"/>
            </a:endParaRPr>
          </a:p>
        </p:txBody>
      </p:sp>
      <p:graphicFrame>
        <p:nvGraphicFramePr>
          <p:cNvPr id="19582" name="Group 126"/>
          <p:cNvGraphicFramePr>
            <a:graphicFrameLocks noGrp="1"/>
          </p:cNvGraphicFramePr>
          <p:nvPr/>
        </p:nvGraphicFramePr>
        <p:xfrm>
          <a:off x="1043608" y="2564904"/>
          <a:ext cx="6984776" cy="4104456"/>
        </p:xfrm>
        <a:graphic>
          <a:graphicData uri="http://schemas.openxmlformats.org/drawingml/2006/table">
            <a:tbl>
              <a:tblPr/>
              <a:tblGrid>
                <a:gridCol w="2376264"/>
                <a:gridCol w="4608512"/>
              </a:tblGrid>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1" i="0" u="none" strike="noStrike" cap="none" normalizeH="0" baseline="0" dirty="0" smtClean="0">
                          <a:ln>
                            <a:noFill/>
                          </a:ln>
                          <a:solidFill>
                            <a:schemeClr val="tx1"/>
                          </a:solidFill>
                          <a:effectLst/>
                          <a:latin typeface="Times New Roman" pitchFamily="18" charset="0"/>
                          <a:ea typeface="SimSun" pitchFamily="2" charset="-122"/>
                        </a:rPr>
                        <a:t>Component</a:t>
                      </a:r>
                      <a:endParaRPr kumimoji="0" lang="en-US" altLang="zh-CN" sz="1600" b="1" i="0" u="none" strike="noStrike" cap="none" normalizeH="0" baseline="0" dirty="0" smtClean="0">
                        <a:ln>
                          <a:noFill/>
                        </a:ln>
                        <a:solidFill>
                          <a:schemeClr val="tx1"/>
                        </a:solidFill>
                        <a:effectLst/>
                        <a:latin typeface="Times New Roman" pitchFamily="18" charset="0"/>
                        <a:ea typeface="SimSun" pitchFamily="2" charset="-122"/>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1" i="0" u="none" strike="noStrike" cap="none" normalizeH="0" baseline="0" dirty="0" smtClean="0">
                          <a:ln>
                            <a:noFill/>
                          </a:ln>
                          <a:solidFill>
                            <a:schemeClr val="tx1"/>
                          </a:solidFill>
                          <a:effectLst/>
                          <a:latin typeface="Times New Roman" pitchFamily="18" charset="0"/>
                          <a:ea typeface="SimSun" pitchFamily="2" charset="-122"/>
                        </a:rPr>
                        <a:t>Matching Connector(s)</a:t>
                      </a:r>
                      <a:endParaRPr kumimoji="0" lang="en-US" altLang="zh-CN" sz="1600" b="1" i="0" u="none" strike="noStrike" cap="none" normalizeH="0" baseline="0" dirty="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Procedure /function</a:t>
                      </a:r>
                      <a:endParaRPr kumimoji="0" lang="en-US" altLang="zh-CN" sz="1600" b="0" i="0" u="none" strike="noStrike" cap="none" normalizeH="0" baseline="0" smtClean="0">
                        <a:ln>
                          <a:noFill/>
                        </a:ln>
                        <a:solidFill>
                          <a:schemeClr val="tx1"/>
                        </a:solidFill>
                        <a:effectLst/>
                        <a:latin typeface="Times New Roman" pitchFamily="18" charset="0"/>
                        <a:ea typeface="SimSun" pitchFamily="2" charset="-122"/>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Procedure/function call</a:t>
                      </a:r>
                      <a:endParaRPr kumimoji="0" lang="en-US" altLang="zh-CN" sz="1600" b="0" i="0" u="none" strike="noStrike" cap="none" normalizeH="0" baseline="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Module 	</a:t>
                      </a:r>
                      <a:endParaRPr kumimoji="0" lang="en-US" altLang="zh-CN" sz="1600" b="0" i="0" u="none" strike="noStrike" cap="none" normalizeH="0" baseline="0" smtClean="0">
                        <a:ln>
                          <a:noFill/>
                        </a:ln>
                        <a:solidFill>
                          <a:schemeClr val="tx1"/>
                        </a:solidFill>
                        <a:effectLst/>
                        <a:latin typeface="Times New Roman" pitchFamily="18" charset="0"/>
                        <a:ea typeface="SimSun" pitchFamily="2" charset="-122"/>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Importation (access to variables, calls to procedures)</a:t>
                      </a:r>
                      <a:endParaRPr kumimoji="0" lang="en-US" altLang="zh-CN" sz="1600" b="0" i="0" u="none" strike="noStrike" cap="none" normalizeH="0" baseline="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dirty="0" smtClean="0">
                          <a:ln>
                            <a:noFill/>
                          </a:ln>
                          <a:solidFill>
                            <a:schemeClr val="tx1"/>
                          </a:solidFill>
                          <a:effectLst/>
                          <a:latin typeface="Times New Roman" pitchFamily="18" charset="0"/>
                          <a:ea typeface="SimSun" pitchFamily="2" charset="-122"/>
                        </a:rPr>
                        <a:t>Object/class</a:t>
                      </a:r>
                      <a:endParaRPr kumimoji="0" lang="en-US" altLang="zh-CN" sz="1800" b="0" i="0" u="none" strike="noStrike" cap="none" normalizeH="0" baseline="0" dirty="0" smtClean="0">
                        <a:ln>
                          <a:noFill/>
                        </a:ln>
                        <a:solidFill>
                          <a:schemeClr val="tx1"/>
                        </a:solidFill>
                        <a:effectLst/>
                        <a:latin typeface="Times New Roman" pitchFamily="18" charset="0"/>
                        <a:ea typeface="SimSun" pitchFamily="2" charset="-122"/>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dirty="0" smtClean="0">
                          <a:ln>
                            <a:noFill/>
                          </a:ln>
                          <a:solidFill>
                            <a:schemeClr val="tx1"/>
                          </a:solidFill>
                          <a:effectLst/>
                          <a:latin typeface="Times New Roman" pitchFamily="18" charset="0"/>
                          <a:ea typeface="SimSun" pitchFamily="2" charset="-122"/>
                        </a:rPr>
                        <a:t>Method call/attribute access</a:t>
                      </a:r>
                      <a:endParaRPr kumimoji="0" lang="en-US" altLang="zh-CN" sz="1600" b="0" i="0" u="none" strike="noStrike" cap="none" normalizeH="0" baseline="0" dirty="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dirty="0" smtClean="0">
                          <a:ln>
                            <a:noFill/>
                          </a:ln>
                          <a:solidFill>
                            <a:schemeClr val="tx1"/>
                          </a:solidFill>
                          <a:effectLst/>
                          <a:latin typeface="Times New Roman" pitchFamily="18" charset="0"/>
                          <a:ea typeface="SimSun" pitchFamily="2" charset="-122"/>
                        </a:rPr>
                        <a:t>Thread	</a:t>
                      </a:r>
                      <a:endParaRPr kumimoji="0" lang="en-US" altLang="zh-CN" sz="1600" b="0" i="0" u="none" strike="noStrike" cap="none" normalizeH="0" baseline="0" dirty="0" smtClean="0">
                        <a:ln>
                          <a:noFill/>
                        </a:ln>
                        <a:solidFill>
                          <a:schemeClr val="tx1"/>
                        </a:solidFill>
                        <a:effectLst/>
                        <a:latin typeface="Times New Roman" pitchFamily="18" charset="0"/>
                        <a:ea typeface="SimSun" pitchFamily="2" charset="-122"/>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Send/receive messages, access shared data</a:t>
                      </a:r>
                      <a:endParaRPr kumimoji="0" lang="en-US" altLang="zh-CN" sz="1600" b="0" i="0" u="none" strike="noStrike" cap="none" normalizeH="0" baseline="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Process 	</a:t>
                      </a:r>
                      <a:endParaRPr kumimoji="0" lang="en-US" altLang="zh-CN" sz="1600" b="0" i="0" u="none" strike="noStrike" cap="none" normalizeH="0" baseline="0" smtClean="0">
                        <a:ln>
                          <a:noFill/>
                        </a:ln>
                        <a:solidFill>
                          <a:schemeClr val="tx1"/>
                        </a:solidFill>
                        <a:effectLst/>
                        <a:latin typeface="Times New Roman" pitchFamily="18" charset="0"/>
                        <a:ea typeface="SimSun" pitchFamily="2" charset="-122"/>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Send/receive messages</a:t>
                      </a:r>
                      <a:endParaRPr kumimoji="0" lang="en-US" altLang="zh-CN" sz="1600" b="0" i="0" u="none" strike="noStrike" cap="none" normalizeH="0" baseline="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Distributed process</a:t>
                      </a:r>
                      <a:endParaRPr kumimoji="0" lang="en-US" altLang="zh-CN" sz="1600" b="0" i="0" u="none" strike="noStrike" cap="none" normalizeH="0" baseline="0" smtClean="0">
                        <a:ln>
                          <a:noFill/>
                        </a:ln>
                        <a:solidFill>
                          <a:schemeClr val="tx1"/>
                        </a:solidFill>
                        <a:effectLst/>
                        <a:latin typeface="Times New Roman" pitchFamily="18" charset="0"/>
                        <a:ea typeface="SimSun" pitchFamily="2" charset="-122"/>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Send/receive messages, </a:t>
                      </a:r>
                      <a:endParaRPr kumimoji="0" lang="en-US" altLang="zh-CN" sz="1600" b="0" i="0" u="none" strike="noStrike" cap="none" normalizeH="0" baseline="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Remote procedure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Remote procedural call</a:t>
                      </a:r>
                      <a:endParaRPr kumimoji="0" lang="en-US" altLang="zh-CN" sz="1600" b="0" i="0" u="none" strike="noStrike" cap="none" normalizeH="0" baseline="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Filter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dirty="0" smtClean="0">
                          <a:ln>
                            <a:noFill/>
                          </a:ln>
                          <a:solidFill>
                            <a:schemeClr val="tx1"/>
                          </a:solidFill>
                          <a:effectLst/>
                          <a:latin typeface="Times New Roman" pitchFamily="18" charset="0"/>
                          <a:ea typeface="SimSun" pitchFamily="2" charset="-122"/>
                        </a:rPr>
                        <a:t>Pipe</a:t>
                      </a:r>
                      <a:endParaRPr kumimoji="0" lang="en-US" altLang="zh-CN" sz="1600" b="0" i="0" u="none" strike="noStrike" cap="none" normalizeH="0" baseline="0" dirty="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dirty="0" smtClean="0">
                          <a:ln>
                            <a:noFill/>
                          </a:ln>
                          <a:solidFill>
                            <a:schemeClr val="tx1"/>
                          </a:solidFill>
                          <a:effectLst/>
                          <a:latin typeface="Times New Roman" pitchFamily="18" charset="0"/>
                          <a:ea typeface="SimSun" pitchFamily="2" charset="-122"/>
                        </a:rPr>
                        <a:t>Global data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dirty="0" smtClean="0">
                          <a:ln>
                            <a:noFill/>
                          </a:ln>
                          <a:solidFill>
                            <a:schemeClr val="tx1"/>
                          </a:solidFill>
                          <a:effectLst/>
                          <a:latin typeface="Times New Roman" pitchFamily="18" charset="0"/>
                          <a:ea typeface="SimSun" pitchFamily="2" charset="-122"/>
                        </a:rPr>
                        <a:t>Access data</a:t>
                      </a:r>
                      <a:endParaRPr kumimoji="0" lang="en-US" altLang="zh-CN" sz="1600" b="0" i="0" u="none" strike="noStrike" cap="none" normalizeH="0" baseline="0" dirty="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File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dirty="0" smtClean="0">
                          <a:ln>
                            <a:noFill/>
                          </a:ln>
                          <a:solidFill>
                            <a:schemeClr val="tx1"/>
                          </a:solidFill>
                          <a:effectLst/>
                          <a:latin typeface="Times New Roman" pitchFamily="18" charset="0"/>
                          <a:ea typeface="SimSun" pitchFamily="2" charset="-122"/>
                        </a:rPr>
                        <a:t>Read/write/open/close operations</a:t>
                      </a:r>
                      <a:endParaRPr kumimoji="0" lang="en-US" altLang="zh-CN" sz="1600" b="0" i="0" u="none" strike="noStrike" cap="none" normalizeH="0" baseline="0" dirty="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038">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smtClean="0">
                          <a:ln>
                            <a:noFill/>
                          </a:ln>
                          <a:solidFill>
                            <a:schemeClr val="tx1"/>
                          </a:solidFill>
                          <a:effectLst/>
                          <a:latin typeface="Times New Roman" pitchFamily="18" charset="0"/>
                          <a:ea typeface="SimSun" pitchFamily="2" charset="-122"/>
                        </a:rPr>
                        <a:t>Database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Pct val="80000"/>
                        <a:buFont typeface="Wingdings" pitchFamily="2" charset="2"/>
                        <a:buNone/>
                        <a:tabLst/>
                      </a:pPr>
                      <a:r>
                        <a:rPr kumimoji="0" lang="en-GB" altLang="zh-CN" sz="1600" b="0" i="0" u="none" strike="noStrike" cap="none" normalizeH="0" baseline="0" dirty="0" smtClean="0">
                          <a:ln>
                            <a:noFill/>
                          </a:ln>
                          <a:solidFill>
                            <a:schemeClr val="tx1"/>
                          </a:solidFill>
                          <a:effectLst/>
                          <a:latin typeface="Times New Roman" pitchFamily="18" charset="0"/>
                          <a:ea typeface="SimSun" pitchFamily="2" charset="-122"/>
                        </a:rPr>
                        <a:t>Database queries and updates</a:t>
                      </a:r>
                      <a:endParaRPr kumimoji="0" lang="en-US" altLang="zh-CN" sz="1600" b="0" i="0" u="none" strike="noStrike" cap="none" normalizeH="0" baseline="0" dirty="0" smtClean="0">
                        <a:ln>
                          <a:noFill/>
                        </a:ln>
                        <a:solidFill>
                          <a:schemeClr val="tx1"/>
                        </a:solidFill>
                        <a:effectLst/>
                        <a:latin typeface="Times New Roman" pitchFamily="18" charset="0"/>
                        <a:ea typeface="SimSun" pitchFamily="2"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Box 7"/>
          <p:cNvSpPr txBox="1"/>
          <p:nvPr/>
        </p:nvSpPr>
        <p:spPr>
          <a:xfrm>
            <a:off x="395536" y="836712"/>
            <a:ext cx="8496944" cy="1754326"/>
          </a:xfrm>
          <a:prstGeom prst="rect">
            <a:avLst/>
          </a:prstGeom>
          <a:noFill/>
        </p:spPr>
        <p:txBody>
          <a:bodyPr wrap="square" rtlCol="0">
            <a:spAutoFit/>
          </a:bodyPr>
          <a:lstStyle/>
          <a:p>
            <a:pPr marL="182563" indent="-182563">
              <a:buFont typeface="Arial" pitchFamily="34" charset="0"/>
              <a:buChar char="•"/>
            </a:pPr>
            <a:r>
              <a:rPr lang="en-US" dirty="0" err="1" smtClean="0"/>
              <a:t>Behavioural</a:t>
            </a:r>
            <a:r>
              <a:rPr lang="en-US" dirty="0" smtClean="0"/>
              <a:t> properties (dynamic properties) </a:t>
            </a:r>
          </a:p>
          <a:p>
            <a:pPr lvl="1"/>
            <a:r>
              <a:rPr lang="en-US" dirty="0" smtClean="0"/>
              <a:t>The properties of the software architectural element exhibited during the execution and related to the dynamic </a:t>
            </a:r>
            <a:r>
              <a:rPr lang="en-US" dirty="0" err="1" smtClean="0"/>
              <a:t>behaviour</a:t>
            </a:r>
            <a:endParaRPr lang="en-US" dirty="0" smtClean="0"/>
          </a:p>
          <a:p>
            <a:pPr marL="182563" indent="-182563">
              <a:buFont typeface="Arial" pitchFamily="34" charset="0"/>
              <a:buChar char="•"/>
            </a:pPr>
            <a:r>
              <a:rPr lang="en-US" dirty="0" smtClean="0"/>
              <a:t>Structural properties (static properties)</a:t>
            </a:r>
          </a:p>
          <a:p>
            <a:pPr lvl="1"/>
            <a:r>
              <a:rPr lang="en-US" dirty="0" smtClean="0"/>
              <a:t>The structure of the element and features that are irrelevant to the execution</a:t>
            </a:r>
            <a:endParaRPr lang="en-US" dirty="0"/>
          </a:p>
          <a:p>
            <a:pPr marL="182563" indent="-182563">
              <a:buFont typeface="Arial" pitchFamily="34" charset="0"/>
              <a:buChar char="•"/>
            </a:pPr>
            <a:r>
              <a:rPr lang="en-US" dirty="0" smtClean="0"/>
              <a:t>List of instances: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patterns</a:t>
            </a:r>
            <a:endParaRPr lang="en-US" dirty="0"/>
          </a:p>
        </p:txBody>
      </p:sp>
      <p:sp>
        <p:nvSpPr>
          <p:cNvPr id="3" name="Content Placeholder 2"/>
          <p:cNvSpPr>
            <a:spLocks noGrp="1"/>
          </p:cNvSpPr>
          <p:nvPr>
            <p:ph idx="1"/>
          </p:nvPr>
        </p:nvSpPr>
        <p:spPr/>
        <p:txBody>
          <a:bodyPr/>
          <a:lstStyle/>
          <a:p>
            <a:r>
              <a:rPr lang="en-US" dirty="0" smtClean="0"/>
              <a:t>A design pattern contains encoded knowledge of design solutions to recurring design problems.</a:t>
            </a:r>
          </a:p>
          <a:p>
            <a:r>
              <a:rPr lang="en-US" dirty="0" smtClean="0"/>
              <a:t>Much work on patterns in software engineering:</a:t>
            </a:r>
          </a:p>
          <a:p>
            <a:pPr lvl="1"/>
            <a:r>
              <a:rPr lang="en-US" dirty="0" smtClean="0"/>
              <a:t>OO Design Patterns: </a:t>
            </a:r>
          </a:p>
          <a:p>
            <a:pPr lvl="2"/>
            <a:r>
              <a:rPr lang="en-US" dirty="0" smtClean="0"/>
              <a:t>Identification, catalogues, </a:t>
            </a:r>
            <a:r>
              <a:rPr lang="en-US" dirty="0" err="1" smtClean="0"/>
              <a:t>formalisation</a:t>
            </a:r>
            <a:r>
              <a:rPr lang="en-US" dirty="0" smtClean="0"/>
              <a:t>, composition, tools</a:t>
            </a:r>
          </a:p>
          <a:p>
            <a:pPr lvl="1"/>
            <a:r>
              <a:rPr lang="en-US" dirty="0" smtClean="0"/>
              <a:t>Other Design Patterns: </a:t>
            </a:r>
          </a:p>
          <a:p>
            <a:pPr lvl="2"/>
            <a:r>
              <a:rPr lang="en-US" dirty="0" smtClean="0"/>
              <a:t>HCI designs, architectural designs, fault tolerance architecture, enterprise architecture, security design patterns, etc. </a:t>
            </a:r>
          </a:p>
          <a:p>
            <a:pPr lvl="1"/>
            <a:r>
              <a:rPr lang="en-US" dirty="0" smtClean="0"/>
              <a:t>Beyond design patterns:</a:t>
            </a:r>
          </a:p>
          <a:p>
            <a:pPr lvl="2"/>
            <a:r>
              <a:rPr lang="en-US" dirty="0" smtClean="0"/>
              <a:t>Analysis patterns, Process patterns, Testing patterns, Attack patterns, etc.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OO Design Patterns Offer?  </a:t>
            </a:r>
            <a:endParaRPr lang="en-US" dirty="0"/>
          </a:p>
        </p:txBody>
      </p:sp>
      <p:sp>
        <p:nvSpPr>
          <p:cNvPr id="3" name="Content Placeholder 2"/>
          <p:cNvSpPr>
            <a:spLocks noGrp="1"/>
          </p:cNvSpPr>
          <p:nvPr>
            <p:ph idx="1"/>
          </p:nvPr>
        </p:nvSpPr>
        <p:spPr/>
        <p:txBody>
          <a:bodyPr/>
          <a:lstStyle/>
          <a:p>
            <a:r>
              <a:rPr lang="en-US" dirty="0" smtClean="0"/>
              <a:t>Identification and Catalogues of OO DPs: </a:t>
            </a:r>
            <a:endParaRPr lang="en-US" dirty="0" smtClean="0">
              <a:sym typeface="Wingdings" pitchFamily="2" charset="2"/>
            </a:endParaRPr>
          </a:p>
          <a:p>
            <a:pPr lvl="1"/>
            <a:r>
              <a:rPr lang="en-US" dirty="0" smtClean="0"/>
              <a:t>Application of design patterns in OO software design helps designer to solve difficult design problems (</a:t>
            </a:r>
            <a:r>
              <a:rPr lang="en-US" i="1" dirty="0" smtClean="0"/>
              <a:t>with instantiation tools</a:t>
            </a:r>
            <a:r>
              <a:rPr lang="en-US" dirty="0" smtClean="0"/>
              <a:t>)</a:t>
            </a:r>
          </a:p>
          <a:p>
            <a:pPr lvl="1"/>
            <a:r>
              <a:rPr lang="en-US" dirty="0" smtClean="0"/>
              <a:t>Detecting design errors at design stage and/or in the code by matching DPs against designs (e.g. in UML) and code (in Java, C++, etc.)  (</a:t>
            </a:r>
            <a:r>
              <a:rPr lang="en-US" i="1" dirty="0" smtClean="0"/>
              <a:t>with recognition tools</a:t>
            </a:r>
            <a:r>
              <a:rPr lang="en-US" dirty="0" smtClean="0"/>
              <a:t>) </a:t>
            </a:r>
          </a:p>
          <a:p>
            <a:pPr lvl="1"/>
            <a:r>
              <a:rPr lang="en-US" dirty="0" smtClean="0"/>
              <a:t>Reverse engineering, it greatly helps programmer to understand the design in legacy systems</a:t>
            </a:r>
          </a:p>
          <a:p>
            <a:pPr lvl="1"/>
            <a:r>
              <a:rPr lang="en-US" i="1" dirty="0" smtClean="0"/>
              <a:t>Empirical studies have show that this can significantly improve software quality and productivity</a:t>
            </a:r>
          </a:p>
          <a:p>
            <a:r>
              <a:rPr lang="en-US" dirty="0" err="1" smtClean="0"/>
              <a:t>Formalisation</a:t>
            </a:r>
            <a:r>
              <a:rPr lang="en-US" dirty="0" smtClean="0"/>
              <a:t> and Formal Reasoning about OO DPs:</a:t>
            </a:r>
          </a:p>
          <a:p>
            <a:pPr lvl="1"/>
            <a:r>
              <a:rPr lang="en-US" dirty="0" smtClean="0"/>
              <a:t>Reducing the ambiguity in the definition of patterns, </a:t>
            </a:r>
            <a:r>
              <a:rPr lang="en-US" i="1" dirty="0" smtClean="0"/>
              <a:t>which is the main source of errors in the uses of design patterns</a:t>
            </a:r>
            <a:r>
              <a:rPr lang="en-US" dirty="0" smtClean="0"/>
              <a:t>. </a:t>
            </a:r>
          </a:p>
          <a:p>
            <a:pPr lvl="1"/>
            <a:r>
              <a:rPr lang="en-US" dirty="0" smtClean="0"/>
              <a:t>Providing solid foundation for the construction of DP support tools, </a:t>
            </a:r>
            <a:r>
              <a:rPr lang="en-US" i="1" dirty="0" smtClean="0"/>
              <a:t>large differences in the tools have been observed</a:t>
            </a:r>
            <a:r>
              <a:rPr lang="en-US" dirty="0" smtClean="0"/>
              <a:t>. </a:t>
            </a:r>
          </a:p>
          <a:p>
            <a:pPr lvl="1"/>
            <a:r>
              <a:rPr lang="en-US" dirty="0" smtClean="0"/>
              <a:t>Automating DP-based software design process, </a:t>
            </a:r>
            <a:r>
              <a:rPr lang="en-US" i="1" dirty="0" smtClean="0"/>
              <a:t>which is far beyond the applications of DP via instantiation and recognition</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DP-based OO Design</a:t>
            </a:r>
            <a:endParaRPr lang="en-US" dirty="0"/>
          </a:p>
        </p:txBody>
      </p:sp>
      <p:sp>
        <p:nvSpPr>
          <p:cNvPr id="3" name="Content Placeholder 2"/>
          <p:cNvSpPr>
            <a:spLocks noGrp="1"/>
          </p:cNvSpPr>
          <p:nvPr>
            <p:ph idx="1"/>
          </p:nvPr>
        </p:nvSpPr>
        <p:spPr/>
        <p:txBody>
          <a:bodyPr/>
          <a:lstStyle/>
          <a:p>
            <a:r>
              <a:rPr lang="en-US" sz="2800" dirty="0" smtClean="0"/>
              <a:t>Example: design a </a:t>
            </a:r>
            <a:r>
              <a:rPr lang="en-US" sz="2800" i="1" dirty="0" smtClean="0"/>
              <a:t>request handling framework</a:t>
            </a:r>
            <a:r>
              <a:rPr lang="en-US" sz="2800" dirty="0" smtClean="0"/>
              <a:t>:</a:t>
            </a:r>
          </a:p>
          <a:p>
            <a:pPr marL="538163" lvl="1" indent="-266700"/>
            <a:r>
              <a:rPr lang="en-US" sz="2400" dirty="0" smtClean="0"/>
              <a:t>The requests issued by clients must be objectified =&gt; </a:t>
            </a:r>
            <a:r>
              <a:rPr lang="en-US" sz="2400" i="1" dirty="0" smtClean="0"/>
              <a:t>Command pattern</a:t>
            </a:r>
          </a:p>
          <a:p>
            <a:pPr marL="538163" lvl="1" indent="-266700"/>
            <a:r>
              <a:rPr lang="en-US" sz="2400" dirty="0" smtClean="0"/>
              <a:t>The independent requests from multiple clients must be coordinated =&gt; </a:t>
            </a:r>
            <a:r>
              <a:rPr lang="en-US" sz="2400" i="1" dirty="0" err="1" smtClean="0"/>
              <a:t>CommandProcessor</a:t>
            </a:r>
            <a:r>
              <a:rPr lang="en-US" sz="2400" i="1" dirty="0" smtClean="0"/>
              <a:t> pattern</a:t>
            </a:r>
          </a:p>
          <a:p>
            <a:pPr marL="538163" lvl="1" indent="-266700"/>
            <a:r>
              <a:rPr lang="en-US" sz="2400" dirty="0" smtClean="0"/>
              <a:t> It must support the undoing of actions performed in response to requests =&gt; </a:t>
            </a:r>
            <a:r>
              <a:rPr lang="en-US" sz="2400" i="1" dirty="0" smtClean="0"/>
              <a:t>Memento pattern</a:t>
            </a:r>
          </a:p>
          <a:p>
            <a:pPr marL="538163" lvl="1" indent="-266700"/>
            <a:r>
              <a:rPr lang="en-US" sz="2400" dirty="0" smtClean="0"/>
              <a:t>The requests must be logged. Different users may want to log the requests different =&gt; </a:t>
            </a:r>
            <a:r>
              <a:rPr lang="en-US" sz="2400" i="1" dirty="0" smtClean="0"/>
              <a:t>Strategy pattern</a:t>
            </a:r>
          </a:p>
          <a:p>
            <a:pPr marL="538163" lvl="1" indent="-266700"/>
            <a:r>
              <a:rPr lang="en-US" sz="2400" dirty="0" smtClean="0"/>
              <a:t>A request can be atomic, or a aggregate of other request, which must executed in certain order =&gt; </a:t>
            </a:r>
            <a:r>
              <a:rPr lang="en-US" sz="2400" i="1" dirty="0" smtClean="0"/>
              <a:t>Composite pattern</a:t>
            </a:r>
            <a:endParaRPr lang="en-US" sz="2400" i="1" dirty="0"/>
          </a:p>
        </p:txBody>
      </p:sp>
      <p:sp>
        <p:nvSpPr>
          <p:cNvPr id="4" name="TextBox 3"/>
          <p:cNvSpPr txBox="1"/>
          <p:nvPr/>
        </p:nvSpPr>
        <p:spPr>
          <a:xfrm>
            <a:off x="395536" y="5661248"/>
            <a:ext cx="8424936" cy="646331"/>
          </a:xfrm>
          <a:prstGeom prst="rect">
            <a:avLst/>
          </a:prstGeom>
          <a:noFill/>
          <a:ln>
            <a:solidFill>
              <a:schemeClr val="accent5">
                <a:lumMod val="60000"/>
                <a:lumOff val="40000"/>
              </a:schemeClr>
            </a:solidFill>
          </a:ln>
        </p:spPr>
        <p:txBody>
          <a:bodyPr wrap="square" rtlCol="0">
            <a:spAutoFit/>
          </a:bodyPr>
          <a:lstStyle/>
          <a:p>
            <a:pPr>
              <a:tabLst>
                <a:tab pos="447675" algn="l"/>
              </a:tabLst>
            </a:pPr>
            <a:r>
              <a:rPr lang="en-US" i="1" dirty="0" smtClean="0"/>
              <a:t>	Information about how these patterns are to be connected is omitted for the sake of space. </a:t>
            </a:r>
            <a:endParaRPr lang="en-US"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patterns used in the example</a:t>
            </a:r>
            <a:endParaRPr lang="en-US" dirty="0"/>
          </a:p>
        </p:txBody>
      </p:sp>
      <p:pic>
        <p:nvPicPr>
          <p:cNvPr id="4" name="Content Placeholder 3" descr="Command.jpg"/>
          <p:cNvPicPr>
            <a:picLocks noGrp="1" noChangeAspect="1"/>
          </p:cNvPicPr>
          <p:nvPr>
            <p:ph idx="1"/>
          </p:nvPr>
        </p:nvPicPr>
        <p:blipFill>
          <a:blip r:embed="rId2" cstate="print"/>
          <a:stretch>
            <a:fillRect/>
          </a:stretch>
        </p:blipFill>
        <p:spPr>
          <a:xfrm>
            <a:off x="539552" y="980728"/>
            <a:ext cx="3698748" cy="1421892"/>
          </a:xfrm>
        </p:spPr>
      </p:pic>
      <p:sp>
        <p:nvSpPr>
          <p:cNvPr id="5" name="TextBox 4"/>
          <p:cNvSpPr txBox="1"/>
          <p:nvPr/>
        </p:nvSpPr>
        <p:spPr>
          <a:xfrm>
            <a:off x="683568" y="2492896"/>
            <a:ext cx="3528392" cy="369332"/>
          </a:xfrm>
          <a:prstGeom prst="rect">
            <a:avLst/>
          </a:prstGeom>
          <a:noFill/>
        </p:spPr>
        <p:txBody>
          <a:bodyPr wrap="square" rtlCol="0">
            <a:spAutoFit/>
          </a:bodyPr>
          <a:lstStyle/>
          <a:p>
            <a:pPr algn="ctr"/>
            <a:r>
              <a:rPr lang="en-US" dirty="0" smtClean="0"/>
              <a:t>The Command Pattern</a:t>
            </a:r>
            <a:endParaRPr lang="en-US" dirty="0"/>
          </a:p>
        </p:txBody>
      </p:sp>
      <p:pic>
        <p:nvPicPr>
          <p:cNvPr id="6" name="Picture 5" descr="CammandProcessor.jpg"/>
          <p:cNvPicPr>
            <a:picLocks noChangeAspect="1"/>
          </p:cNvPicPr>
          <p:nvPr/>
        </p:nvPicPr>
        <p:blipFill>
          <a:blip r:embed="rId3" cstate="print"/>
          <a:stretch>
            <a:fillRect/>
          </a:stretch>
        </p:blipFill>
        <p:spPr>
          <a:xfrm>
            <a:off x="467544" y="3068960"/>
            <a:ext cx="4032448" cy="943764"/>
          </a:xfrm>
          <a:prstGeom prst="rect">
            <a:avLst/>
          </a:prstGeom>
        </p:spPr>
      </p:pic>
      <p:sp>
        <p:nvSpPr>
          <p:cNvPr id="7" name="TextBox 6"/>
          <p:cNvSpPr txBox="1"/>
          <p:nvPr/>
        </p:nvSpPr>
        <p:spPr>
          <a:xfrm>
            <a:off x="539552" y="4149080"/>
            <a:ext cx="3960440" cy="369332"/>
          </a:xfrm>
          <a:prstGeom prst="rect">
            <a:avLst/>
          </a:prstGeom>
          <a:noFill/>
        </p:spPr>
        <p:txBody>
          <a:bodyPr wrap="square" rtlCol="0">
            <a:spAutoFit/>
          </a:bodyPr>
          <a:lstStyle/>
          <a:p>
            <a:pPr algn="ctr"/>
            <a:r>
              <a:rPr lang="en-US" dirty="0" smtClean="0"/>
              <a:t>The Command Processor  Pattern</a:t>
            </a:r>
            <a:endParaRPr lang="en-US" dirty="0"/>
          </a:p>
        </p:txBody>
      </p:sp>
      <p:pic>
        <p:nvPicPr>
          <p:cNvPr id="8" name="Picture 7" descr="Strategy.jpg"/>
          <p:cNvPicPr>
            <a:picLocks noChangeAspect="1"/>
          </p:cNvPicPr>
          <p:nvPr/>
        </p:nvPicPr>
        <p:blipFill>
          <a:blip r:embed="rId4" cstate="print"/>
          <a:stretch>
            <a:fillRect/>
          </a:stretch>
        </p:blipFill>
        <p:spPr>
          <a:xfrm>
            <a:off x="5148064" y="1196752"/>
            <a:ext cx="3246120" cy="1362456"/>
          </a:xfrm>
          <a:prstGeom prst="rect">
            <a:avLst/>
          </a:prstGeom>
        </p:spPr>
      </p:pic>
      <p:sp>
        <p:nvSpPr>
          <p:cNvPr id="9" name="TextBox 8"/>
          <p:cNvSpPr txBox="1"/>
          <p:nvPr/>
        </p:nvSpPr>
        <p:spPr>
          <a:xfrm>
            <a:off x="5148064" y="2780928"/>
            <a:ext cx="3528392" cy="369332"/>
          </a:xfrm>
          <a:prstGeom prst="rect">
            <a:avLst/>
          </a:prstGeom>
          <a:noFill/>
        </p:spPr>
        <p:txBody>
          <a:bodyPr wrap="square" rtlCol="0">
            <a:spAutoFit/>
          </a:bodyPr>
          <a:lstStyle/>
          <a:p>
            <a:pPr algn="ctr"/>
            <a:r>
              <a:rPr lang="en-US" dirty="0" smtClean="0"/>
              <a:t>The Strategy Pattern</a:t>
            </a:r>
            <a:endParaRPr lang="en-US" dirty="0"/>
          </a:p>
        </p:txBody>
      </p:sp>
      <p:pic>
        <p:nvPicPr>
          <p:cNvPr id="10" name="Picture 9" descr="Composite.jpg"/>
          <p:cNvPicPr>
            <a:picLocks noChangeAspect="1"/>
          </p:cNvPicPr>
          <p:nvPr/>
        </p:nvPicPr>
        <p:blipFill>
          <a:blip r:embed="rId5" cstate="print"/>
          <a:stretch>
            <a:fillRect/>
          </a:stretch>
        </p:blipFill>
        <p:spPr>
          <a:xfrm>
            <a:off x="5004048" y="3501008"/>
            <a:ext cx="3712464" cy="2052828"/>
          </a:xfrm>
          <a:prstGeom prst="rect">
            <a:avLst/>
          </a:prstGeom>
        </p:spPr>
      </p:pic>
      <p:sp>
        <p:nvSpPr>
          <p:cNvPr id="11" name="TextBox 10"/>
          <p:cNvSpPr txBox="1"/>
          <p:nvPr/>
        </p:nvSpPr>
        <p:spPr>
          <a:xfrm>
            <a:off x="5004048" y="5661248"/>
            <a:ext cx="3528392" cy="369332"/>
          </a:xfrm>
          <a:prstGeom prst="rect">
            <a:avLst/>
          </a:prstGeom>
          <a:noFill/>
        </p:spPr>
        <p:txBody>
          <a:bodyPr wrap="square" rtlCol="0">
            <a:spAutoFit/>
          </a:bodyPr>
          <a:lstStyle/>
          <a:p>
            <a:pPr algn="ctr"/>
            <a:r>
              <a:rPr lang="en-US" dirty="0" smtClean="0"/>
              <a:t>The Composite Pattern</a:t>
            </a:r>
            <a:endParaRPr lang="en-US" dirty="0"/>
          </a:p>
        </p:txBody>
      </p:sp>
      <p:pic>
        <p:nvPicPr>
          <p:cNvPr id="12" name="Picture 11" descr="Memento.jpg"/>
          <p:cNvPicPr>
            <a:picLocks noChangeAspect="1"/>
          </p:cNvPicPr>
          <p:nvPr/>
        </p:nvPicPr>
        <p:blipFill>
          <a:blip r:embed="rId6" cstate="print"/>
          <a:stretch>
            <a:fillRect/>
          </a:stretch>
        </p:blipFill>
        <p:spPr>
          <a:xfrm>
            <a:off x="683568" y="5085184"/>
            <a:ext cx="4059936" cy="809244"/>
          </a:xfrm>
          <a:prstGeom prst="rect">
            <a:avLst/>
          </a:prstGeom>
        </p:spPr>
      </p:pic>
      <p:sp>
        <p:nvSpPr>
          <p:cNvPr id="13" name="TextBox 12"/>
          <p:cNvSpPr txBox="1"/>
          <p:nvPr/>
        </p:nvSpPr>
        <p:spPr>
          <a:xfrm>
            <a:off x="1115616" y="6021288"/>
            <a:ext cx="3528392" cy="369332"/>
          </a:xfrm>
          <a:prstGeom prst="rect">
            <a:avLst/>
          </a:prstGeom>
          <a:noFill/>
        </p:spPr>
        <p:txBody>
          <a:bodyPr wrap="square" rtlCol="0">
            <a:spAutoFit/>
          </a:bodyPr>
          <a:lstStyle/>
          <a:p>
            <a:pPr algn="ctr"/>
            <a:r>
              <a:rPr lang="en-US" dirty="0" smtClean="0"/>
              <a:t>The Memento Pattern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 is a creative activity</a:t>
            </a:r>
            <a:endParaRPr lang="en-US" dirty="0"/>
          </a:p>
        </p:txBody>
      </p:sp>
      <p:sp>
        <p:nvSpPr>
          <p:cNvPr id="3" name="Content Placeholder 2"/>
          <p:cNvSpPr>
            <a:spLocks noGrp="1"/>
          </p:cNvSpPr>
          <p:nvPr>
            <p:ph idx="1"/>
          </p:nvPr>
        </p:nvSpPr>
        <p:spPr>
          <a:xfrm>
            <a:off x="395537" y="764704"/>
            <a:ext cx="8461126" cy="5688632"/>
          </a:xfrm>
        </p:spPr>
        <p:txBody>
          <a:bodyPr/>
          <a:lstStyle/>
          <a:p>
            <a:r>
              <a:rPr lang="en-US" dirty="0" smtClean="0"/>
              <a:t>The most elusive one</a:t>
            </a:r>
          </a:p>
          <a:p>
            <a:pPr lvl="1"/>
            <a:r>
              <a:rPr lang="en-US" dirty="0" smtClean="0"/>
              <a:t>Design problems are wicked [</a:t>
            </a:r>
            <a:r>
              <a:rPr lang="en-US" dirty="0" err="1" smtClean="0"/>
              <a:t>Rittel</a:t>
            </a:r>
            <a:r>
              <a:rPr lang="en-US" dirty="0" smtClean="0"/>
              <a:t> and Webber, 1984] or ill-structured [Simon, 1973]. </a:t>
            </a:r>
          </a:p>
          <a:p>
            <a:pPr lvl="1"/>
            <a:r>
              <a:rPr lang="en-US" dirty="0" smtClean="0"/>
              <a:t>Software design is even more difficult because software is the most complicated man-made artifact and system.</a:t>
            </a:r>
          </a:p>
          <a:p>
            <a:pPr>
              <a:spcBef>
                <a:spcPts val="600"/>
              </a:spcBef>
            </a:pPr>
            <a:r>
              <a:rPr lang="en-US" dirty="0" smtClean="0"/>
              <a:t>Research on design methodologies </a:t>
            </a:r>
          </a:p>
          <a:p>
            <a:pPr lvl="1"/>
            <a:r>
              <a:rPr lang="en-US" dirty="0" smtClean="0"/>
              <a:t>Mastering design  through education and learning</a:t>
            </a:r>
          </a:p>
          <a:p>
            <a:pPr lvl="1"/>
            <a:r>
              <a:rPr lang="en-US" dirty="0" smtClean="0"/>
              <a:t>Developing tools (CAD) to support design activities </a:t>
            </a:r>
          </a:p>
          <a:p>
            <a:pPr lvl="1"/>
            <a:r>
              <a:rPr lang="en-US" dirty="0" smtClean="0"/>
              <a:t>Performing design mechanically and automatically</a:t>
            </a:r>
          </a:p>
          <a:p>
            <a:pPr>
              <a:spcBef>
                <a:spcPts val="600"/>
              </a:spcBef>
            </a:pPr>
            <a:r>
              <a:rPr lang="en-US" dirty="0" smtClean="0"/>
              <a:t>Can design benefit from creative computing? </a:t>
            </a:r>
          </a:p>
          <a:p>
            <a:pPr lvl="1"/>
            <a:r>
              <a:rPr lang="en-US" dirty="0" smtClean="0"/>
              <a:t>Creative computing provides an approach to bridge the gap between </a:t>
            </a:r>
          </a:p>
        </p:txBody>
      </p:sp>
      <p:sp>
        <p:nvSpPr>
          <p:cNvPr id="4" name="TextBox 3"/>
          <p:cNvSpPr txBox="1"/>
          <p:nvPr/>
        </p:nvSpPr>
        <p:spPr>
          <a:xfrm>
            <a:off x="1763688" y="5158933"/>
            <a:ext cx="1512168" cy="646331"/>
          </a:xfrm>
          <a:prstGeom prst="rect">
            <a:avLst/>
          </a:prstGeom>
          <a:noFill/>
          <a:ln w="25400">
            <a:solidFill>
              <a:schemeClr val="accent2"/>
            </a:solidFill>
          </a:ln>
        </p:spPr>
        <p:txBody>
          <a:bodyPr wrap="square" rtlCol="0">
            <a:spAutoFit/>
          </a:bodyPr>
          <a:lstStyle/>
          <a:p>
            <a:pPr algn="ctr"/>
            <a:r>
              <a:rPr lang="en-US" dirty="0" smtClean="0"/>
              <a:t>Objective precision </a:t>
            </a:r>
            <a:endParaRPr lang="en-US" dirty="0"/>
          </a:p>
        </p:txBody>
      </p:sp>
      <p:sp>
        <p:nvSpPr>
          <p:cNvPr id="5" name="TextBox 4"/>
          <p:cNvSpPr txBox="1"/>
          <p:nvPr/>
        </p:nvSpPr>
        <p:spPr>
          <a:xfrm>
            <a:off x="5508104" y="5160674"/>
            <a:ext cx="1512168" cy="646331"/>
          </a:xfrm>
          <a:prstGeom prst="rect">
            <a:avLst/>
          </a:prstGeom>
          <a:noFill/>
          <a:ln w="25400">
            <a:solidFill>
              <a:schemeClr val="accent2"/>
            </a:solidFill>
          </a:ln>
        </p:spPr>
        <p:txBody>
          <a:bodyPr wrap="square" rtlCol="0">
            <a:spAutoFit/>
          </a:bodyPr>
          <a:lstStyle/>
          <a:p>
            <a:pPr algn="ctr"/>
            <a:r>
              <a:rPr lang="en-US" dirty="0" smtClean="0"/>
              <a:t>Subjective</a:t>
            </a:r>
          </a:p>
          <a:p>
            <a:pPr algn="ctr"/>
            <a:r>
              <a:rPr lang="en-US" dirty="0" smtClean="0"/>
              <a:t>Ambiguity</a:t>
            </a:r>
            <a:endParaRPr lang="en-US" dirty="0"/>
          </a:p>
        </p:txBody>
      </p:sp>
      <p:pic>
        <p:nvPicPr>
          <p:cNvPr id="1026" name="Picture 2" descr="C:\Documents and Settings\Hong\Local Settings\Temporary Internet Files\Content.IE5\ATQI3U7F\MC900233641[1].wmf"/>
          <p:cNvPicPr>
            <a:picLocks noChangeAspect="1" noChangeArrowheads="1"/>
          </p:cNvPicPr>
          <p:nvPr/>
        </p:nvPicPr>
        <p:blipFill>
          <a:blip r:embed="rId2" cstate="print"/>
          <a:srcRect/>
          <a:stretch>
            <a:fillRect/>
          </a:stretch>
        </p:blipFill>
        <p:spPr bwMode="auto">
          <a:xfrm>
            <a:off x="3203848" y="4705858"/>
            <a:ext cx="2352142" cy="1339146"/>
          </a:xfrm>
          <a:prstGeom prst="rect">
            <a:avLst/>
          </a:prstGeom>
          <a:noFill/>
        </p:spPr>
      </p:pic>
      <p:sp>
        <p:nvSpPr>
          <p:cNvPr id="7" name="TextBox 6"/>
          <p:cNvSpPr txBox="1"/>
          <p:nvPr/>
        </p:nvSpPr>
        <p:spPr>
          <a:xfrm>
            <a:off x="3707904" y="4941168"/>
            <a:ext cx="1368152" cy="646331"/>
          </a:xfrm>
          <a:prstGeom prst="rect">
            <a:avLst/>
          </a:prstGeom>
          <a:solidFill>
            <a:schemeClr val="bg1"/>
          </a:solidFill>
          <a:ln w="25400">
            <a:noFill/>
          </a:ln>
        </p:spPr>
        <p:txBody>
          <a:bodyPr wrap="square" rtlCol="0">
            <a:spAutoFit/>
          </a:bodyPr>
          <a:lstStyle/>
          <a:p>
            <a:pPr algn="ctr"/>
            <a:r>
              <a:rPr lang="en-US" dirty="0" smtClean="0"/>
              <a:t>Domain knowledge</a:t>
            </a:r>
            <a:endParaRPr lang="en-US" dirty="0"/>
          </a:p>
        </p:txBody>
      </p:sp>
      <p:sp>
        <p:nvSpPr>
          <p:cNvPr id="8" name="TextBox 7"/>
          <p:cNvSpPr txBox="1"/>
          <p:nvPr/>
        </p:nvSpPr>
        <p:spPr>
          <a:xfrm>
            <a:off x="323528" y="5877272"/>
            <a:ext cx="856895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Position Statement  1: </a:t>
            </a:r>
          </a:p>
          <a:p>
            <a:pPr>
              <a:tabLst>
                <a:tab pos="355600" algn="l"/>
              </a:tabLst>
            </a:pPr>
            <a:r>
              <a:rPr lang="en-US" dirty="0" smtClean="0"/>
              <a:t>Design in general and software </a:t>
            </a:r>
            <a:r>
              <a:rPr lang="en-US" dirty="0"/>
              <a:t>d</a:t>
            </a:r>
            <a:r>
              <a:rPr lang="en-US" dirty="0" smtClean="0"/>
              <a:t>esign in particular can benefit from the research on creative computing; while the key to achieve this goal is the domain knowledge.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The Composition</a:t>
            </a:r>
            <a:endParaRPr lang="en-US" dirty="0"/>
          </a:p>
        </p:txBody>
      </p:sp>
      <p:pic>
        <p:nvPicPr>
          <p:cNvPr id="4" name="Content Placeholder 3" descr="CaseStudyDesignExperimentOriginal.jpg"/>
          <p:cNvPicPr>
            <a:picLocks noGrp="1" noChangeAspect="1"/>
          </p:cNvPicPr>
          <p:nvPr>
            <p:ph idx="1"/>
          </p:nvPr>
        </p:nvPicPr>
        <p:blipFill>
          <a:blip r:embed="rId2" cstate="print"/>
          <a:stretch>
            <a:fillRect/>
          </a:stretch>
        </p:blipFill>
        <p:spPr>
          <a:xfrm>
            <a:off x="220868" y="980728"/>
            <a:ext cx="8772384" cy="5184576"/>
          </a:xfrm>
        </p:spPr>
      </p:pic>
      <p:sp>
        <p:nvSpPr>
          <p:cNvPr id="5" name="TextBox 4"/>
          <p:cNvSpPr txBox="1"/>
          <p:nvPr/>
        </p:nvSpPr>
        <p:spPr>
          <a:xfrm>
            <a:off x="323528" y="6165304"/>
            <a:ext cx="5040560" cy="369332"/>
          </a:xfrm>
          <a:prstGeom prst="rect">
            <a:avLst/>
          </a:prstGeom>
          <a:noFill/>
        </p:spPr>
        <p:txBody>
          <a:bodyPr wrap="square" rtlCol="0">
            <a:spAutoFit/>
          </a:bodyPr>
          <a:lstStyle/>
          <a:p>
            <a:r>
              <a:rPr lang="en-US" dirty="0" smtClean="0"/>
              <a:t>[</a:t>
            </a:r>
            <a:r>
              <a:rPr lang="en-US" dirty="0" err="1" smtClean="0"/>
              <a:t>Buschmann</a:t>
            </a:r>
            <a:r>
              <a:rPr lang="en-US" dirty="0" smtClean="0"/>
              <a:t> et al., 2007]</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formal theory help?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87624" y="1123528"/>
            <a:ext cx="6877050" cy="5257800"/>
          </a:xfrm>
          <a:prstGeom prst="rect">
            <a:avLst/>
          </a:prstGeom>
          <a:noFill/>
          <a:ln w="9525">
            <a:noFill/>
            <a:miter lim="800000"/>
            <a:headEnd/>
            <a:tailEnd/>
          </a:ln>
        </p:spPr>
      </p:pic>
      <p:sp>
        <p:nvSpPr>
          <p:cNvPr id="5" name="TextBox 4"/>
          <p:cNvSpPr txBox="1"/>
          <p:nvPr/>
        </p:nvSpPr>
        <p:spPr>
          <a:xfrm>
            <a:off x="1907704" y="6309320"/>
            <a:ext cx="5400600" cy="400110"/>
          </a:xfrm>
          <a:prstGeom prst="rect">
            <a:avLst/>
          </a:prstGeom>
          <a:noFill/>
        </p:spPr>
        <p:txBody>
          <a:bodyPr wrap="square" rtlCol="0">
            <a:spAutoFit/>
          </a:bodyPr>
          <a:lstStyle/>
          <a:p>
            <a:r>
              <a:rPr lang="en-US" sz="2000" dirty="0" smtClean="0"/>
              <a:t>Formal specification of the Composite pattern </a:t>
            </a:r>
            <a:endParaRPr lang="en-US" sz="2000" dirty="0"/>
          </a:p>
        </p:txBody>
      </p:sp>
      <p:sp>
        <p:nvSpPr>
          <p:cNvPr id="6" name="TextBox 5"/>
          <p:cNvSpPr txBox="1"/>
          <p:nvPr/>
        </p:nvSpPr>
        <p:spPr>
          <a:xfrm>
            <a:off x="395536" y="692696"/>
            <a:ext cx="8064896" cy="461665"/>
          </a:xfrm>
          <a:prstGeom prst="rect">
            <a:avLst/>
          </a:prstGeom>
          <a:noFill/>
        </p:spPr>
        <p:txBody>
          <a:bodyPr wrap="square" rtlCol="0">
            <a:spAutoFit/>
          </a:bodyPr>
          <a:lstStyle/>
          <a:p>
            <a:r>
              <a:rPr lang="en-US" sz="2400" dirty="0" smtClean="0"/>
              <a:t>1. FORMAL DEFINITION OF PATTERNS</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848872" cy="576064"/>
          </a:xfrm>
        </p:spPr>
        <p:txBody>
          <a:bodyPr>
            <a:noAutofit/>
          </a:bodyPr>
          <a:lstStyle/>
          <a:p>
            <a:r>
              <a:rPr lang="en-US" sz="2400" b="0" dirty="0" smtClean="0"/>
              <a:t>2. Formal description of design decisions</a:t>
            </a:r>
            <a:endParaRPr lang="en-US" sz="2400" b="0" dirty="0"/>
          </a:p>
        </p:txBody>
      </p:sp>
      <p:sp>
        <p:nvSpPr>
          <p:cNvPr id="3" name="Content Placeholder 2"/>
          <p:cNvSpPr>
            <a:spLocks noGrp="1"/>
          </p:cNvSpPr>
          <p:nvPr>
            <p:ph idx="1"/>
          </p:nvPr>
        </p:nvSpPr>
        <p:spPr>
          <a:xfrm>
            <a:off x="395537" y="692696"/>
            <a:ext cx="8461126" cy="5976664"/>
          </a:xfrm>
        </p:spPr>
        <p:txBody>
          <a:bodyPr/>
          <a:lstStyle/>
          <a:p>
            <a:pPr marL="538163" lvl="1" indent="-266700"/>
            <a:r>
              <a:rPr lang="en-US" sz="2400" dirty="0" smtClean="0"/>
              <a:t>The requests issued by clients must be objectified =&gt; </a:t>
            </a:r>
            <a:r>
              <a:rPr lang="en-US" sz="2400" i="1" dirty="0" smtClean="0"/>
              <a:t>Command pattern</a:t>
            </a:r>
          </a:p>
          <a:p>
            <a:pPr marL="538163" lvl="1" indent="-266700">
              <a:buNone/>
            </a:pPr>
            <a:endParaRPr lang="en-US" sz="2400" i="1" dirty="0" smtClean="0"/>
          </a:p>
          <a:p>
            <a:pPr marL="538163" lvl="1" indent="-266700"/>
            <a:r>
              <a:rPr lang="en-US" sz="2400" dirty="0" smtClean="0"/>
              <a:t>The independent requests from multiple clients must be coordinated =&gt; </a:t>
            </a:r>
            <a:r>
              <a:rPr lang="en-US" sz="2400" i="1" dirty="0" err="1" smtClean="0"/>
              <a:t>CommandProcessor</a:t>
            </a:r>
            <a:r>
              <a:rPr lang="en-US" sz="2400" i="1" dirty="0" smtClean="0"/>
              <a:t> pattern</a:t>
            </a:r>
          </a:p>
          <a:p>
            <a:pPr marL="538163" lvl="1" indent="-266700">
              <a:buNone/>
            </a:pPr>
            <a:endParaRPr lang="en-US" sz="2400" i="1" dirty="0" smtClean="0"/>
          </a:p>
          <a:p>
            <a:pPr marL="538163" lvl="1" indent="-266700">
              <a:buNone/>
            </a:pPr>
            <a:endParaRPr lang="en-US" sz="2400" i="1" dirty="0" smtClean="0"/>
          </a:p>
          <a:p>
            <a:pPr marL="538163" lvl="1" indent="-266700"/>
            <a:r>
              <a:rPr lang="en-US" sz="2400" dirty="0" smtClean="0"/>
              <a:t> It must support the undoing of actions performed in response to requests =&gt; </a:t>
            </a:r>
            <a:r>
              <a:rPr lang="en-US" sz="2400" i="1" dirty="0" smtClean="0"/>
              <a:t>Memento pattern</a:t>
            </a:r>
          </a:p>
          <a:p>
            <a:pPr marL="538163" lvl="1" indent="-266700">
              <a:buNone/>
            </a:pPr>
            <a:endParaRPr lang="en-US" sz="2400" i="1" dirty="0" smtClean="0"/>
          </a:p>
          <a:p>
            <a:pPr marL="538163" lvl="1" indent="-266700">
              <a:buNone/>
            </a:pPr>
            <a:endParaRPr lang="en-US" sz="2400" i="1" dirty="0" smtClean="0"/>
          </a:p>
          <a:p>
            <a:pPr marL="538163" lvl="1" indent="-266700"/>
            <a:r>
              <a:rPr lang="en-US" sz="1600" dirty="0" smtClean="0"/>
              <a:t>The requests must be logged. Different users may want to log the requests different =&gt; </a:t>
            </a:r>
            <a:r>
              <a:rPr lang="en-US" sz="1600" i="1" dirty="0" smtClean="0"/>
              <a:t>Strategy pattern</a:t>
            </a:r>
          </a:p>
          <a:p>
            <a:pPr marL="538163" lvl="1" indent="-266700"/>
            <a:endParaRPr lang="en-US" sz="1600" i="1" dirty="0" smtClean="0"/>
          </a:p>
          <a:p>
            <a:pPr marL="538163" lvl="1" indent="-266700"/>
            <a:r>
              <a:rPr lang="en-US" sz="1600" dirty="0" smtClean="0"/>
              <a:t>A request can be atomic, or a aggregate of other request, which must executed in certain order =&gt; </a:t>
            </a:r>
            <a:r>
              <a:rPr lang="en-US" sz="1600" i="1" dirty="0" smtClean="0"/>
              <a:t>Composite pattern</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259632" y="1484784"/>
            <a:ext cx="6924445" cy="43204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683568" y="2708920"/>
            <a:ext cx="8076898" cy="72008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827584" y="4293096"/>
            <a:ext cx="7843729" cy="720080"/>
          </a:xfrm>
          <a:prstGeom prst="rect">
            <a:avLst/>
          </a:prstGeom>
          <a:noFill/>
          <a:ln w="9525">
            <a:noFill/>
            <a:miter lim="800000"/>
            <a:headEnd/>
            <a:tailEnd/>
          </a:ln>
        </p:spPr>
      </p:pic>
      <p:pic>
        <p:nvPicPr>
          <p:cNvPr id="2055" name="Picture 7"/>
          <p:cNvPicPr>
            <a:picLocks noChangeAspect="1" noChangeArrowheads="1"/>
          </p:cNvPicPr>
          <p:nvPr/>
        </p:nvPicPr>
        <p:blipFill>
          <a:blip r:embed="rId5" cstate="print"/>
          <a:srcRect/>
          <a:stretch>
            <a:fillRect/>
          </a:stretch>
        </p:blipFill>
        <p:spPr bwMode="auto">
          <a:xfrm>
            <a:off x="4355976" y="5301208"/>
            <a:ext cx="3168352" cy="551018"/>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a:stretch>
            <a:fillRect/>
          </a:stretch>
        </p:blipFill>
        <p:spPr bwMode="auto">
          <a:xfrm>
            <a:off x="4355976" y="6165304"/>
            <a:ext cx="4176464" cy="496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operators on DP</a:t>
            </a:r>
            <a:r>
              <a:rPr lang="en-US" cap="none" dirty="0" smtClean="0"/>
              <a:t>s</a:t>
            </a:r>
            <a:endParaRPr lang="en-US" dirty="0"/>
          </a:p>
        </p:txBody>
      </p:sp>
      <p:sp>
        <p:nvSpPr>
          <p:cNvPr id="3" name="Content Placeholder 2"/>
          <p:cNvSpPr>
            <a:spLocks noGrp="1"/>
          </p:cNvSpPr>
          <p:nvPr>
            <p:ph idx="1"/>
          </p:nvPr>
        </p:nvSpPr>
        <p:spPr>
          <a:xfrm>
            <a:off x="395537" y="692696"/>
            <a:ext cx="8461126" cy="5544616"/>
          </a:xfrm>
        </p:spPr>
        <p:txBody>
          <a:bodyPr/>
          <a:lstStyle/>
          <a:p>
            <a:pPr marL="266700" lvl="0" indent="-266700"/>
            <a:r>
              <a:rPr lang="en-GB" i="1" dirty="0" smtClean="0"/>
              <a:t>Restriction</a:t>
            </a:r>
            <a:r>
              <a:rPr lang="en-GB" dirty="0" smtClean="0"/>
              <a:t> P[C]: </a:t>
            </a:r>
          </a:p>
          <a:p>
            <a:pPr marL="541338" lvl="1" indent="-266700">
              <a:spcBef>
                <a:spcPts val="0"/>
              </a:spcBef>
            </a:pPr>
            <a:r>
              <a:rPr lang="en-GB" sz="1800" dirty="0" smtClean="0"/>
              <a:t>to impose an additional constraint </a:t>
            </a:r>
            <a:r>
              <a:rPr lang="en-GB" sz="1800" i="1" dirty="0" smtClean="0"/>
              <a:t>C</a:t>
            </a:r>
            <a:r>
              <a:rPr lang="en-GB" sz="1800" dirty="0" smtClean="0"/>
              <a:t> to pattern </a:t>
            </a:r>
            <a:r>
              <a:rPr lang="en-GB" sz="1800" i="1" dirty="0" smtClean="0"/>
              <a:t>P</a:t>
            </a:r>
            <a:r>
              <a:rPr lang="en-GB" sz="1800" dirty="0" smtClean="0"/>
              <a:t>;</a:t>
            </a:r>
            <a:endParaRPr lang="en-US" sz="1800" i="1" dirty="0" smtClean="0"/>
          </a:p>
          <a:p>
            <a:pPr marL="266700" lvl="0" indent="-266700">
              <a:spcBef>
                <a:spcPts val="0"/>
              </a:spcBef>
            </a:pPr>
            <a:r>
              <a:rPr lang="en-GB" i="1" dirty="0" smtClean="0"/>
              <a:t>Superposition</a:t>
            </a:r>
            <a:r>
              <a:rPr lang="en-GB" dirty="0" smtClean="0"/>
              <a:t> P</a:t>
            </a:r>
            <a:r>
              <a:rPr lang="en-GB" baseline="-25000" dirty="0" smtClean="0"/>
              <a:t>1</a:t>
            </a:r>
            <a:r>
              <a:rPr lang="en-GB" dirty="0" smtClean="0"/>
              <a:t> * P</a:t>
            </a:r>
            <a:r>
              <a:rPr lang="en-GB" baseline="-25000" dirty="0" smtClean="0"/>
              <a:t>2</a:t>
            </a:r>
            <a:r>
              <a:rPr lang="en-GB" dirty="0" smtClean="0"/>
              <a:t>: </a:t>
            </a:r>
          </a:p>
          <a:p>
            <a:pPr marL="541338" lvl="1" indent="-266700"/>
            <a:r>
              <a:rPr lang="en-GB" sz="1800" dirty="0" smtClean="0"/>
              <a:t>to require the design to conform to both pattern </a:t>
            </a:r>
            <a:r>
              <a:rPr lang="en-GB" sz="1800" i="1" dirty="0" smtClean="0"/>
              <a:t>P</a:t>
            </a:r>
            <a:r>
              <a:rPr lang="en-GB" sz="1800" baseline="-25000" dirty="0" smtClean="0"/>
              <a:t>1</a:t>
            </a:r>
            <a:r>
              <a:rPr lang="en-GB" sz="1800" dirty="0" smtClean="0"/>
              <a:t> and </a:t>
            </a:r>
            <a:r>
              <a:rPr lang="en-GB" sz="1800" i="1" dirty="0" smtClean="0"/>
              <a:t>P</a:t>
            </a:r>
            <a:r>
              <a:rPr lang="en-GB" sz="1800" baseline="-25000" dirty="0" smtClean="0"/>
              <a:t>2</a:t>
            </a:r>
            <a:r>
              <a:rPr lang="en-GB" sz="1800" dirty="0" smtClean="0"/>
              <a:t>;</a:t>
            </a:r>
            <a:endParaRPr lang="en-US" sz="1800" i="1" dirty="0" smtClean="0"/>
          </a:p>
          <a:p>
            <a:pPr marL="266700" lvl="0" indent="-266700">
              <a:spcBef>
                <a:spcPts val="0"/>
              </a:spcBef>
            </a:pPr>
            <a:r>
              <a:rPr lang="en-GB" i="1" dirty="0" smtClean="0"/>
              <a:t>Generalisation </a:t>
            </a:r>
            <a:r>
              <a:rPr lang="en-GB" dirty="0" err="1" smtClean="0"/>
              <a:t>P</a:t>
            </a:r>
            <a:r>
              <a:rPr lang="en-GB" dirty="0" err="1" smtClean="0">
                <a:sym typeface="Symbol"/>
              </a:rPr>
              <a:t></a:t>
            </a:r>
            <a:r>
              <a:rPr lang="en-GB" dirty="0" err="1" smtClean="0"/>
              <a:t>x</a:t>
            </a:r>
            <a:r>
              <a:rPr lang="en-GB" dirty="0" smtClean="0"/>
              <a:t>: </a:t>
            </a:r>
          </a:p>
          <a:p>
            <a:pPr marL="541338" lvl="1" indent="-266700"/>
            <a:r>
              <a:rPr lang="en-GB" sz="1800" dirty="0" smtClean="0"/>
              <a:t>to allow an element </a:t>
            </a:r>
            <a:r>
              <a:rPr lang="en-GB" sz="1800" i="1" dirty="0" smtClean="0"/>
              <a:t>x</a:t>
            </a:r>
            <a:r>
              <a:rPr lang="en-GB" sz="1800" dirty="0" smtClean="0"/>
              <a:t> in pattern </a:t>
            </a:r>
            <a:r>
              <a:rPr lang="en-GB" sz="1800" i="1" dirty="0" smtClean="0"/>
              <a:t>P</a:t>
            </a:r>
            <a:r>
              <a:rPr lang="en-GB" sz="1800" dirty="0" smtClean="0"/>
              <a:t> become a set of elements of the same type of </a:t>
            </a:r>
            <a:r>
              <a:rPr lang="en-GB" sz="1800" i="1" dirty="0" smtClean="0"/>
              <a:t>x</a:t>
            </a:r>
            <a:r>
              <a:rPr lang="en-GB" sz="1800" dirty="0" smtClean="0"/>
              <a:t>. </a:t>
            </a:r>
            <a:endParaRPr lang="en-US" sz="1800" i="1" dirty="0" smtClean="0"/>
          </a:p>
          <a:p>
            <a:pPr marL="266700" lvl="0" indent="-266700">
              <a:spcBef>
                <a:spcPts val="0"/>
              </a:spcBef>
            </a:pPr>
            <a:r>
              <a:rPr lang="en-GB" i="1" dirty="0" smtClean="0"/>
              <a:t>Flatten </a:t>
            </a:r>
            <a:r>
              <a:rPr lang="en-GB" dirty="0" err="1" smtClean="0"/>
              <a:t>P</a:t>
            </a:r>
            <a:r>
              <a:rPr lang="en-GB" dirty="0" err="1" smtClean="0">
                <a:sym typeface="Symbol"/>
              </a:rPr>
              <a:t></a:t>
            </a:r>
            <a:r>
              <a:rPr lang="en-GB" dirty="0" err="1" smtClean="0"/>
              <a:t>x</a:t>
            </a:r>
            <a:r>
              <a:rPr lang="en-GB" dirty="0" smtClean="0"/>
              <a:t>: </a:t>
            </a:r>
          </a:p>
          <a:p>
            <a:pPr marL="541338" lvl="1" indent="-266700"/>
            <a:r>
              <a:rPr lang="en-GB" sz="1800" dirty="0" smtClean="0"/>
              <a:t>to enforce a set </a:t>
            </a:r>
            <a:r>
              <a:rPr lang="en-GB" sz="1800" i="1" dirty="0" smtClean="0"/>
              <a:t>x</a:t>
            </a:r>
            <a:r>
              <a:rPr lang="en-GB" sz="1800" dirty="0" smtClean="0"/>
              <a:t> of element in the pattern </a:t>
            </a:r>
            <a:r>
              <a:rPr lang="en-GB" sz="1800" i="1" dirty="0" smtClean="0"/>
              <a:t>P</a:t>
            </a:r>
            <a:r>
              <a:rPr lang="en-GB" sz="1800" dirty="0" smtClean="0"/>
              <a:t> to be a singleton. </a:t>
            </a:r>
            <a:endParaRPr lang="en-US" sz="1800" i="1" dirty="0" smtClean="0"/>
          </a:p>
          <a:p>
            <a:pPr marL="266700" lvl="0" indent="-266700">
              <a:spcBef>
                <a:spcPts val="0"/>
              </a:spcBef>
            </a:pPr>
            <a:r>
              <a:rPr lang="en-GB" i="1" dirty="0" smtClean="0"/>
              <a:t>Lift </a:t>
            </a:r>
            <a:r>
              <a:rPr lang="en-GB" dirty="0" err="1" smtClean="0"/>
              <a:t>P</a:t>
            </a:r>
            <a:r>
              <a:rPr lang="en-GB" dirty="0" err="1" smtClean="0">
                <a:sym typeface="Symbol"/>
              </a:rPr>
              <a:t></a:t>
            </a:r>
            <a:r>
              <a:rPr lang="en-GB" dirty="0" err="1" smtClean="0"/>
              <a:t>x</a:t>
            </a:r>
            <a:r>
              <a:rPr lang="en-GB" dirty="0" smtClean="0"/>
              <a:t>: </a:t>
            </a:r>
          </a:p>
          <a:p>
            <a:pPr marL="541338" lvl="1" indent="-266700"/>
            <a:r>
              <a:rPr lang="en-GB" sz="1800" dirty="0" smtClean="0"/>
              <a:t>to duplicate the number of instances of pattern </a:t>
            </a:r>
            <a:r>
              <a:rPr lang="en-GB" sz="1800" i="1" dirty="0" smtClean="0"/>
              <a:t>P</a:t>
            </a:r>
            <a:r>
              <a:rPr lang="en-GB" sz="1800" dirty="0" smtClean="0"/>
              <a:t> in such a way that the set of components in each copy satisfies the relationship as in </a:t>
            </a:r>
            <a:r>
              <a:rPr lang="en-GB" sz="1800" i="1" dirty="0" smtClean="0"/>
              <a:t>P</a:t>
            </a:r>
            <a:r>
              <a:rPr lang="en-GB" sz="1800" dirty="0" smtClean="0"/>
              <a:t> and the copies are configured in the way that element </a:t>
            </a:r>
            <a:r>
              <a:rPr lang="en-GB" sz="1800" i="1" dirty="0" smtClean="0"/>
              <a:t>x</a:t>
            </a:r>
            <a:r>
              <a:rPr lang="en-GB" sz="1800" dirty="0" smtClean="0"/>
              <a:t> serves as the primary key as in a relational database.</a:t>
            </a:r>
            <a:r>
              <a:rPr lang="en-GB" sz="1800" i="1" dirty="0" smtClean="0"/>
              <a:t> </a:t>
            </a:r>
            <a:endParaRPr lang="en-US" sz="1800" i="1" dirty="0" smtClean="0"/>
          </a:p>
          <a:p>
            <a:pPr marL="266700" lvl="0" indent="-266700">
              <a:spcBef>
                <a:spcPts val="0"/>
              </a:spcBef>
            </a:pPr>
            <a:r>
              <a:rPr lang="en-GB" i="1" dirty="0" smtClean="0"/>
              <a:t>Extension </a:t>
            </a:r>
            <a:r>
              <a:rPr lang="en-GB" dirty="0" smtClean="0"/>
              <a:t>P#(V</a:t>
            </a:r>
            <a:r>
              <a:rPr lang="en-GB" dirty="0" smtClean="0">
                <a:sym typeface="Symbol"/>
              </a:rPr>
              <a:t></a:t>
            </a:r>
            <a:r>
              <a:rPr lang="en-GB" dirty="0" smtClean="0"/>
              <a:t>C): </a:t>
            </a:r>
          </a:p>
          <a:p>
            <a:pPr marL="541338" lvl="1" indent="-266700"/>
            <a:r>
              <a:rPr lang="en-GB" sz="1800" dirty="0" smtClean="0"/>
              <a:t>to add components in </a:t>
            </a:r>
            <a:r>
              <a:rPr lang="en-GB" sz="1800" i="1" dirty="0" smtClean="0"/>
              <a:t>V</a:t>
            </a:r>
            <a:r>
              <a:rPr lang="en-GB" sz="1800" dirty="0" smtClean="0"/>
              <a:t> into </a:t>
            </a:r>
            <a:r>
              <a:rPr lang="en-GB" sz="1800" i="1" dirty="0" smtClean="0"/>
              <a:t>P</a:t>
            </a:r>
            <a:r>
              <a:rPr lang="en-GB" sz="1800" dirty="0" smtClean="0"/>
              <a:t> and connect them to the existing components of </a:t>
            </a:r>
            <a:r>
              <a:rPr lang="en-GB" sz="1800" i="1" dirty="0" smtClean="0"/>
              <a:t>P</a:t>
            </a:r>
            <a:r>
              <a:rPr lang="en-GB" sz="1800" dirty="0" smtClean="0"/>
              <a:t> as specified by predicate </a:t>
            </a:r>
            <a:r>
              <a:rPr lang="en-GB" sz="1800" i="1" dirty="0" smtClean="0"/>
              <a:t>C</a:t>
            </a:r>
            <a:r>
              <a:rPr lang="en-GB" sz="1800" dirty="0" smtClean="0"/>
              <a:t>. </a:t>
            </a:r>
            <a:endParaRPr lang="en-US" sz="1800" i="1" dirty="0" smtClean="0"/>
          </a:p>
        </p:txBody>
      </p:sp>
      <p:sp>
        <p:nvSpPr>
          <p:cNvPr id="4" name="TextBox 3"/>
          <p:cNvSpPr txBox="1"/>
          <p:nvPr/>
        </p:nvSpPr>
        <p:spPr>
          <a:xfrm>
            <a:off x="323528" y="6237312"/>
            <a:ext cx="8568952" cy="369332"/>
          </a:xfrm>
          <a:prstGeom prst="rect">
            <a:avLst/>
          </a:prstGeom>
          <a:noFill/>
        </p:spPr>
        <p:txBody>
          <a:bodyPr wrap="square" rtlCol="0">
            <a:spAutoFit/>
          </a:bodyPr>
          <a:lstStyle/>
          <a:p>
            <a:r>
              <a:rPr lang="en-US" i="1" dirty="0" smtClean="0"/>
              <a:t>See </a:t>
            </a:r>
            <a:r>
              <a:rPr lang="en-US" dirty="0" smtClean="0"/>
              <a:t>[</a:t>
            </a:r>
            <a:r>
              <a:rPr lang="en-US" dirty="0" err="1" smtClean="0"/>
              <a:t>Bayley</a:t>
            </a:r>
            <a:r>
              <a:rPr lang="en-US" dirty="0" smtClean="0"/>
              <a:t>, I. and Zhu, H. 2011] </a:t>
            </a:r>
            <a:r>
              <a:rPr lang="en-US" i="1" dirty="0" smtClean="0"/>
              <a:t>for the formal definitions of the operators</a:t>
            </a: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3. Apply Algebraic Laws OF DP</a:t>
            </a:r>
            <a:endParaRPr lang="en-US" sz="2400" b="0" dirty="0"/>
          </a:p>
        </p:txBody>
      </p:sp>
      <p:pic>
        <p:nvPicPr>
          <p:cNvPr id="3074" name="Picture 2"/>
          <p:cNvPicPr>
            <a:picLocks noChangeAspect="1" noChangeArrowheads="1"/>
          </p:cNvPicPr>
          <p:nvPr/>
        </p:nvPicPr>
        <p:blipFill>
          <a:blip r:embed="rId2" cstate="print"/>
          <a:srcRect/>
          <a:stretch>
            <a:fillRect/>
          </a:stretch>
        </p:blipFill>
        <p:spPr bwMode="auto">
          <a:xfrm>
            <a:off x="827584" y="836712"/>
            <a:ext cx="2619375" cy="10858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7544" y="1916832"/>
            <a:ext cx="1943100" cy="6000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51520" y="2564904"/>
            <a:ext cx="2333625" cy="8001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179512" y="3429000"/>
            <a:ext cx="2457450" cy="53340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3203848" y="908720"/>
            <a:ext cx="5057775" cy="1676400"/>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3163044" y="4941168"/>
            <a:ext cx="2705100" cy="1200150"/>
          </a:xfrm>
          <a:prstGeom prst="rect">
            <a:avLst/>
          </a:prstGeom>
          <a:noFill/>
          <a:ln w="9525">
            <a:noFill/>
            <a:miter lim="800000"/>
            <a:headEnd/>
            <a:tailEnd/>
          </a:ln>
        </p:spPr>
      </p:pic>
      <p:pic>
        <p:nvPicPr>
          <p:cNvPr id="3080" name="Picture 8"/>
          <p:cNvPicPr>
            <a:picLocks noChangeAspect="1" noChangeArrowheads="1"/>
          </p:cNvPicPr>
          <p:nvPr/>
        </p:nvPicPr>
        <p:blipFill>
          <a:blip r:embed="rId8" cstate="print"/>
          <a:srcRect/>
          <a:stretch>
            <a:fillRect/>
          </a:stretch>
        </p:blipFill>
        <p:spPr bwMode="auto">
          <a:xfrm>
            <a:off x="6444208" y="5661248"/>
            <a:ext cx="1924050" cy="342900"/>
          </a:xfrm>
          <a:prstGeom prst="rect">
            <a:avLst/>
          </a:prstGeom>
          <a:noFill/>
          <a:ln w="9525">
            <a:noFill/>
            <a:miter lim="800000"/>
            <a:headEnd/>
            <a:tailEnd/>
          </a:ln>
        </p:spPr>
      </p:pic>
      <p:pic>
        <p:nvPicPr>
          <p:cNvPr id="3081" name="Picture 9"/>
          <p:cNvPicPr>
            <a:picLocks noChangeAspect="1" noChangeArrowheads="1"/>
          </p:cNvPicPr>
          <p:nvPr/>
        </p:nvPicPr>
        <p:blipFill>
          <a:blip r:embed="rId9" cstate="print"/>
          <a:srcRect/>
          <a:stretch>
            <a:fillRect/>
          </a:stretch>
        </p:blipFill>
        <p:spPr bwMode="auto">
          <a:xfrm>
            <a:off x="6300192" y="5013176"/>
            <a:ext cx="2466975" cy="542925"/>
          </a:xfrm>
          <a:prstGeom prst="rect">
            <a:avLst/>
          </a:prstGeom>
          <a:noFill/>
          <a:ln w="9525">
            <a:noFill/>
            <a:miter lim="800000"/>
            <a:headEnd/>
            <a:tailEnd/>
          </a:ln>
        </p:spPr>
      </p:pic>
      <p:pic>
        <p:nvPicPr>
          <p:cNvPr id="3082" name="Picture 10"/>
          <p:cNvPicPr>
            <a:picLocks noChangeAspect="1" noChangeArrowheads="1"/>
          </p:cNvPicPr>
          <p:nvPr/>
        </p:nvPicPr>
        <p:blipFill>
          <a:blip r:embed="rId10" cstate="print"/>
          <a:srcRect/>
          <a:stretch>
            <a:fillRect/>
          </a:stretch>
        </p:blipFill>
        <p:spPr bwMode="auto">
          <a:xfrm>
            <a:off x="179512" y="3933056"/>
            <a:ext cx="2647950" cy="1123950"/>
          </a:xfrm>
          <a:prstGeom prst="rect">
            <a:avLst/>
          </a:prstGeom>
          <a:noFill/>
          <a:ln w="9525">
            <a:noFill/>
            <a:miter lim="800000"/>
            <a:headEnd/>
            <a:tailEnd/>
          </a:ln>
        </p:spPr>
      </p:pic>
      <p:pic>
        <p:nvPicPr>
          <p:cNvPr id="3083" name="Picture 11"/>
          <p:cNvPicPr>
            <a:picLocks noChangeAspect="1" noChangeArrowheads="1"/>
          </p:cNvPicPr>
          <p:nvPr/>
        </p:nvPicPr>
        <p:blipFill>
          <a:blip r:embed="rId11" cstate="print"/>
          <a:srcRect/>
          <a:stretch>
            <a:fillRect/>
          </a:stretch>
        </p:blipFill>
        <p:spPr bwMode="auto">
          <a:xfrm>
            <a:off x="395536" y="5013176"/>
            <a:ext cx="2286000" cy="885825"/>
          </a:xfrm>
          <a:prstGeom prst="rect">
            <a:avLst/>
          </a:prstGeom>
          <a:noFill/>
          <a:ln w="9525">
            <a:noFill/>
            <a:miter lim="800000"/>
            <a:headEnd/>
            <a:tailEnd/>
          </a:ln>
        </p:spPr>
      </p:pic>
      <p:pic>
        <p:nvPicPr>
          <p:cNvPr id="3084" name="Picture 12"/>
          <p:cNvPicPr>
            <a:picLocks noChangeAspect="1" noChangeArrowheads="1"/>
          </p:cNvPicPr>
          <p:nvPr/>
        </p:nvPicPr>
        <p:blipFill>
          <a:blip r:embed="rId12" cstate="print"/>
          <a:srcRect/>
          <a:stretch>
            <a:fillRect/>
          </a:stretch>
        </p:blipFill>
        <p:spPr bwMode="auto">
          <a:xfrm>
            <a:off x="2915816" y="2621657"/>
            <a:ext cx="6038850" cy="2295525"/>
          </a:xfrm>
          <a:prstGeom prst="rect">
            <a:avLst/>
          </a:prstGeom>
          <a:noFill/>
          <a:ln w="9525">
            <a:noFill/>
            <a:miter lim="800000"/>
            <a:headEnd/>
            <a:tailEnd/>
          </a:ln>
        </p:spPr>
      </p:pic>
      <p:sp>
        <p:nvSpPr>
          <p:cNvPr id="15" name="TextBox 14"/>
          <p:cNvSpPr txBox="1"/>
          <p:nvPr/>
        </p:nvSpPr>
        <p:spPr>
          <a:xfrm>
            <a:off x="323528" y="6309320"/>
            <a:ext cx="8208912" cy="369332"/>
          </a:xfrm>
          <a:prstGeom prst="rect">
            <a:avLst/>
          </a:prstGeom>
          <a:noFill/>
        </p:spPr>
        <p:txBody>
          <a:bodyPr wrap="square" rtlCol="0">
            <a:spAutoFit/>
          </a:bodyPr>
          <a:lstStyle/>
          <a:p>
            <a:r>
              <a:rPr lang="en-US" dirty="0" smtClean="0"/>
              <a:t>[Zhu, H. and </a:t>
            </a:r>
            <a:r>
              <a:rPr lang="en-US" dirty="0" err="1" smtClean="0"/>
              <a:t>Bayley</a:t>
            </a:r>
            <a:r>
              <a:rPr lang="en-US" dirty="0" smtClean="0"/>
              <a:t>, I. An Algebra of DP,  ACM TOSEM, (in press)]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4. Work out the results formally</a:t>
            </a:r>
            <a:endParaRPr lang="en-US" sz="2400" b="0" dirty="0"/>
          </a:p>
        </p:txBody>
      </p:sp>
      <p:pic>
        <p:nvPicPr>
          <p:cNvPr id="4" name="Content Placeholder 3" descr="CaseStudyDesignExperiment2.jpg"/>
          <p:cNvPicPr>
            <a:picLocks noGrp="1" noChangeAspect="1"/>
          </p:cNvPicPr>
          <p:nvPr>
            <p:ph idx="1"/>
          </p:nvPr>
        </p:nvPicPr>
        <p:blipFill>
          <a:blip r:embed="rId2" cstate="print"/>
          <a:stretch>
            <a:fillRect/>
          </a:stretch>
        </p:blipFill>
        <p:spPr>
          <a:xfrm>
            <a:off x="467544" y="1196752"/>
            <a:ext cx="8379518" cy="4464496"/>
          </a:xfrm>
        </p:spPr>
      </p:pic>
      <p:sp>
        <p:nvSpPr>
          <p:cNvPr id="5" name="TextBox 4"/>
          <p:cNvSpPr txBox="1"/>
          <p:nvPr/>
        </p:nvSpPr>
        <p:spPr>
          <a:xfrm>
            <a:off x="323528" y="6021288"/>
            <a:ext cx="8496944" cy="369332"/>
          </a:xfrm>
          <a:prstGeom prst="rect">
            <a:avLst/>
          </a:prstGeom>
          <a:noFill/>
        </p:spPr>
        <p:txBody>
          <a:bodyPr wrap="square" rtlCol="0">
            <a:spAutoFit/>
          </a:bodyPr>
          <a:lstStyle/>
          <a:p>
            <a:r>
              <a:rPr lang="en-US" i="1" dirty="0" smtClean="0"/>
              <a:t>An error is detected by comparing with the original solution.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the theory of OO DP be </a:t>
            </a:r>
            <a:r>
              <a:rPr lang="en-US" dirty="0" err="1" smtClean="0"/>
              <a:t>generalised</a:t>
            </a:r>
            <a:r>
              <a:rPr lang="en-US" dirty="0" smtClean="0"/>
              <a:t>? </a:t>
            </a:r>
            <a:endParaRPr lang="en-US" dirty="0"/>
          </a:p>
        </p:txBody>
      </p:sp>
      <p:sp>
        <p:nvSpPr>
          <p:cNvPr id="4" name="Content Placeholder 3"/>
          <p:cNvSpPr>
            <a:spLocks noGrp="1"/>
          </p:cNvSpPr>
          <p:nvPr>
            <p:ph idx="1"/>
          </p:nvPr>
        </p:nvSpPr>
        <p:spPr>
          <a:xfrm>
            <a:off x="323528" y="764704"/>
            <a:ext cx="8568952" cy="5544616"/>
          </a:xfrm>
        </p:spPr>
        <p:txBody>
          <a:bodyPr>
            <a:noAutofit/>
          </a:bodyPr>
          <a:lstStyle/>
          <a:p>
            <a:pPr algn="ctr">
              <a:buNone/>
            </a:pPr>
            <a:r>
              <a:rPr lang="en-US" sz="2800" b="1" dirty="0" smtClean="0"/>
              <a:t>The Structure of Our OO DP Theory</a:t>
            </a:r>
          </a:p>
          <a:p>
            <a:pPr marL="182563" indent="-182563">
              <a:spcBef>
                <a:spcPts val="600"/>
              </a:spcBef>
              <a:buFont typeface="Arial" pitchFamily="34" charset="0"/>
              <a:buChar char="•"/>
            </a:pPr>
            <a:r>
              <a:rPr lang="en-US" b="0" dirty="0" smtClean="0"/>
              <a:t>Definition of UML abstract syntax in GEBNF (Graphic extension of BNF)</a:t>
            </a:r>
          </a:p>
          <a:p>
            <a:pPr marL="182563" indent="-182563">
              <a:spcBef>
                <a:spcPts val="600"/>
              </a:spcBef>
              <a:buFont typeface="Arial" pitchFamily="34" charset="0"/>
              <a:buChar char="•"/>
            </a:pPr>
            <a:r>
              <a:rPr lang="en-US" b="0" dirty="0" smtClean="0"/>
              <a:t>Derivation of a Predicate Logic Language from GEBNF syntax definition</a:t>
            </a:r>
          </a:p>
          <a:p>
            <a:pPr marL="182563" indent="-182563">
              <a:spcBef>
                <a:spcPts val="600"/>
              </a:spcBef>
              <a:buFont typeface="Arial" pitchFamily="34" charset="0"/>
              <a:buChar char="•"/>
            </a:pPr>
            <a:r>
              <a:rPr lang="en-US" b="0" dirty="0" smtClean="0"/>
              <a:t>Formal specification of DPs in the Predicate Logic Language</a:t>
            </a:r>
          </a:p>
          <a:p>
            <a:pPr marL="182563" indent="-182563">
              <a:spcBef>
                <a:spcPts val="600"/>
              </a:spcBef>
              <a:buFont typeface="Arial" pitchFamily="34" charset="0"/>
              <a:buChar char="•"/>
            </a:pPr>
            <a:r>
              <a:rPr lang="en-US" b="0" dirty="0" smtClean="0"/>
              <a:t>Formal definition of operators on OO DPs based on GEBNF syntax definition using Predicate Logic</a:t>
            </a:r>
          </a:p>
          <a:p>
            <a:pPr marL="182563" indent="-182563">
              <a:spcBef>
                <a:spcPts val="600"/>
              </a:spcBef>
              <a:buFont typeface="Arial" pitchFamily="34" charset="0"/>
              <a:buChar char="•"/>
            </a:pPr>
            <a:r>
              <a:rPr lang="en-US" b="0" dirty="0" smtClean="0"/>
              <a:t>Algebraic laws proved for </a:t>
            </a:r>
          </a:p>
          <a:p>
            <a:pPr marL="454026" lvl="1" indent="-182563">
              <a:buFont typeface="Arial" pitchFamily="34" charset="0"/>
              <a:buChar char="•"/>
            </a:pPr>
            <a:r>
              <a:rPr lang="en-US" sz="2400" dirty="0" smtClean="0"/>
              <a:t>Correctness: in predicate logic</a:t>
            </a:r>
          </a:p>
          <a:p>
            <a:pPr marL="454026" lvl="1" indent="-182563">
              <a:buFont typeface="Arial" pitchFamily="34" charset="0"/>
              <a:buChar char="•"/>
            </a:pPr>
            <a:r>
              <a:rPr lang="en-US" sz="2400" dirty="0" smtClean="0"/>
              <a:t>Completeness: existence of a normal form + a </a:t>
            </a:r>
            <a:r>
              <a:rPr lang="en-US" sz="2400" dirty="0" err="1" smtClean="0"/>
              <a:t>normalisation</a:t>
            </a:r>
            <a:r>
              <a:rPr lang="en-US" sz="2400" dirty="0" smtClean="0"/>
              <a:t> process </a:t>
            </a:r>
            <a:endParaRPr lang="en-US" sz="2400" dirty="0"/>
          </a:p>
        </p:txBody>
      </p:sp>
      <p:sp>
        <p:nvSpPr>
          <p:cNvPr id="6" name="TextBox 5"/>
          <p:cNvSpPr txBox="1"/>
          <p:nvPr/>
        </p:nvSpPr>
        <p:spPr>
          <a:xfrm>
            <a:off x="360040" y="5733256"/>
            <a:ext cx="853244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Position Statement 3: </a:t>
            </a:r>
          </a:p>
          <a:p>
            <a:pPr>
              <a:tabLst>
                <a:tab pos="355600" algn="l"/>
              </a:tabLst>
            </a:pPr>
            <a:r>
              <a:rPr lang="en-US" dirty="0" smtClean="0"/>
              <a:t>The theories of design space and design pattern should be and can be unified to form a solid foundation for automating software design.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proposal</a:t>
            </a:r>
            <a:endParaRPr lang="en-US" dirty="0"/>
          </a:p>
        </p:txBody>
      </p:sp>
      <p:sp>
        <p:nvSpPr>
          <p:cNvPr id="3" name="Content Placeholder 2"/>
          <p:cNvSpPr>
            <a:spLocks noGrp="1"/>
          </p:cNvSpPr>
          <p:nvPr>
            <p:ph idx="1"/>
          </p:nvPr>
        </p:nvSpPr>
        <p:spPr/>
        <p:txBody>
          <a:bodyPr/>
          <a:lstStyle/>
          <a:p>
            <a:pPr marL="182563" indent="-182563">
              <a:buFont typeface="Arial" pitchFamily="34" charset="0"/>
              <a:buChar char="•"/>
            </a:pPr>
            <a:r>
              <a:rPr lang="en-US" dirty="0" smtClean="0"/>
              <a:t>Definition of the design space </a:t>
            </a:r>
          </a:p>
          <a:p>
            <a:pPr marL="454026" lvl="1" indent="-182563">
              <a:buFont typeface="Arial" pitchFamily="34" charset="0"/>
              <a:buChar char="•"/>
            </a:pPr>
            <a:r>
              <a:rPr lang="en-US" sz="2400" dirty="0" smtClean="0"/>
              <a:t>A types of elements in a system</a:t>
            </a:r>
          </a:p>
          <a:p>
            <a:pPr marL="454026" lvl="1" indent="-182563">
              <a:buFont typeface="Arial" pitchFamily="34" charset="0"/>
              <a:buChar char="•"/>
            </a:pPr>
            <a:r>
              <a:rPr lang="en-US" sz="2400" dirty="0" smtClean="0"/>
              <a:t>A number of views: each has a set of properties of the system</a:t>
            </a:r>
            <a:endParaRPr lang="en-US" sz="1800" dirty="0" smtClean="0"/>
          </a:p>
          <a:p>
            <a:pPr marL="182563" indent="-182563">
              <a:buFont typeface="Arial" pitchFamily="34" charset="0"/>
              <a:buChar char="•"/>
            </a:pPr>
            <a:r>
              <a:rPr lang="en-US" dirty="0" smtClean="0"/>
              <a:t>Derivation of a Predicate Logic Language from design space  definition. </a:t>
            </a:r>
          </a:p>
          <a:p>
            <a:pPr marL="182563" indent="-182563">
              <a:buFont typeface="Arial" pitchFamily="34" charset="0"/>
              <a:buChar char="•"/>
            </a:pPr>
            <a:r>
              <a:rPr lang="en-US" dirty="0" smtClean="0"/>
              <a:t>DPs are specified as a subset of points in the space using the predicate logic language</a:t>
            </a:r>
          </a:p>
          <a:p>
            <a:pPr marL="182563" indent="-182563">
              <a:buFont typeface="Arial" pitchFamily="34" charset="0"/>
              <a:buChar char="•"/>
            </a:pPr>
            <a:r>
              <a:rPr lang="en-US" dirty="0" smtClean="0"/>
              <a:t>Applications of the operators on patterns and the algebraic laws to represent designs</a:t>
            </a:r>
          </a:p>
          <a:p>
            <a:pPr>
              <a:buNone/>
            </a:pP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Future research directions</a:t>
            </a:r>
            <a:endParaRPr lang="en-US" dirty="0"/>
          </a:p>
        </p:txBody>
      </p:sp>
      <p:sp>
        <p:nvSpPr>
          <p:cNvPr id="6" name="Content Placeholder 5"/>
          <p:cNvSpPr>
            <a:spLocks noGrp="1"/>
          </p:cNvSpPr>
          <p:nvPr>
            <p:ph idx="1"/>
          </p:nvPr>
        </p:nvSpPr>
        <p:spPr/>
        <p:txBody>
          <a:bodyPr/>
          <a:lstStyle/>
          <a:p>
            <a:r>
              <a:rPr lang="en-US" dirty="0" err="1" smtClean="0"/>
              <a:t>Formalisation</a:t>
            </a:r>
            <a:r>
              <a:rPr lang="en-US" dirty="0" smtClean="0"/>
              <a:t> of the intension of design patterns so that the knowledge of design patterns can fit into the framework of General Design Theory, thus enable both synthesis and analysis design problems be solved computationally.</a:t>
            </a:r>
          </a:p>
          <a:p>
            <a:r>
              <a:rPr lang="en-US" dirty="0" err="1" smtClean="0"/>
              <a:t>Generalisation</a:t>
            </a:r>
            <a:r>
              <a:rPr lang="en-US" dirty="0" smtClean="0"/>
              <a:t> of the formal theory of OO design to the patterns of other software design aspects so that a wide range of software design issues and aspects can be computed.</a:t>
            </a:r>
          </a:p>
          <a:p>
            <a:r>
              <a:rPr lang="en-US" dirty="0" smtClean="0"/>
              <a:t>Representation of software architectural styles in the framework of General Design Theory.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of software design</a:t>
            </a:r>
            <a:endParaRPr lang="en-US" dirty="0"/>
          </a:p>
        </p:txBody>
      </p:sp>
      <p:sp>
        <p:nvSpPr>
          <p:cNvPr id="3" name="Content Placeholder 2"/>
          <p:cNvSpPr>
            <a:spLocks noGrp="1"/>
          </p:cNvSpPr>
          <p:nvPr>
            <p:ph idx="1"/>
          </p:nvPr>
        </p:nvSpPr>
        <p:spPr/>
        <p:txBody>
          <a:bodyPr/>
          <a:lstStyle/>
          <a:p>
            <a:r>
              <a:rPr lang="en-US" sz="2800" dirty="0" smtClean="0"/>
              <a:t>Two approaches to the knowledge representation and application </a:t>
            </a:r>
          </a:p>
          <a:p>
            <a:pPr lvl="1"/>
            <a:r>
              <a:rPr lang="en-US" sz="2400" dirty="0" smtClean="0"/>
              <a:t>Design space  =&gt; General design theory </a:t>
            </a:r>
          </a:p>
          <a:p>
            <a:pPr lvl="1"/>
            <a:r>
              <a:rPr lang="en-US" sz="2400" dirty="0" smtClean="0"/>
              <a:t>Design patterns =&gt; Algebra of design patterns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space</a:t>
            </a:r>
            <a:endParaRPr lang="en-US" dirty="0"/>
          </a:p>
        </p:txBody>
      </p:sp>
      <p:sp>
        <p:nvSpPr>
          <p:cNvPr id="3" name="Content Placeholder 2"/>
          <p:cNvSpPr>
            <a:spLocks noGrp="1"/>
          </p:cNvSpPr>
          <p:nvPr>
            <p:ph idx="1"/>
          </p:nvPr>
        </p:nvSpPr>
        <p:spPr/>
        <p:txBody>
          <a:bodyPr/>
          <a:lstStyle/>
          <a:p>
            <a:r>
              <a:rPr lang="en-US" dirty="0" smtClean="0"/>
              <a:t>A design space for a particular subject area is a space in which design decisions can be made. </a:t>
            </a:r>
          </a:p>
          <a:p>
            <a:pPr lvl="1"/>
            <a:r>
              <a:rPr lang="en-US" dirty="0" smtClean="0"/>
              <a:t>Each concrete design of an object/system in the subject domain is then a point in this space. </a:t>
            </a:r>
          </a:p>
          <a:p>
            <a:pPr lvl="1"/>
            <a:r>
              <a:rPr lang="en-US" dirty="0" smtClean="0"/>
              <a:t>Design can be regarded as navigation in this space. </a:t>
            </a:r>
          </a:p>
          <a:p>
            <a:r>
              <a:rPr lang="en-US" dirty="0" smtClean="0"/>
              <a:t>Understanding the design space of a particular domain plays a significant role in design.</a:t>
            </a:r>
          </a:p>
          <a:p>
            <a:pPr lvl="1"/>
            <a:r>
              <a:rPr lang="en-US" dirty="0" smtClean="0"/>
              <a:t>For example, Shaw [2012] demonstrated the differences between designs without aware of the design space and designs with explicitly and systematically exploring a design space. </a:t>
            </a:r>
          </a:p>
          <a:p>
            <a:pPr lvl="1"/>
            <a:endParaRPr lang="en-US" dirty="0" smtClean="0"/>
          </a:p>
          <a:p>
            <a:pPr lvl="1"/>
            <a:endParaRPr lang="en-US" dirty="0"/>
          </a:p>
        </p:txBody>
      </p:sp>
      <p:sp>
        <p:nvSpPr>
          <p:cNvPr id="4" name="TextBox 3"/>
          <p:cNvSpPr txBox="1"/>
          <p:nvPr/>
        </p:nvSpPr>
        <p:spPr>
          <a:xfrm>
            <a:off x="683568" y="4869160"/>
            <a:ext cx="756084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Position Statement 2: </a:t>
            </a:r>
          </a:p>
          <a:p>
            <a:pPr>
              <a:tabLst>
                <a:tab pos="355600" algn="l"/>
              </a:tabLst>
            </a:pPr>
            <a:r>
              <a:rPr lang="en-US" dirty="0" smtClean="0"/>
              <a:t>	Design </a:t>
            </a:r>
            <a:r>
              <a:rPr lang="en-US" dirty="0"/>
              <a:t>space is </a:t>
            </a:r>
            <a:r>
              <a:rPr lang="en-US" dirty="0" smtClean="0"/>
              <a:t>the </a:t>
            </a:r>
            <a:r>
              <a:rPr lang="en-US" dirty="0"/>
              <a:t>key to the quest of design as </a:t>
            </a:r>
            <a:r>
              <a:rPr lang="en-US" dirty="0" smtClean="0"/>
              <a:t>a subject </a:t>
            </a:r>
            <a:r>
              <a:rPr lang="en-US" dirty="0"/>
              <a:t>of creative computing.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011488" y="1700808"/>
            <a:ext cx="4953000" cy="41719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Representations of design spaces</a:t>
            </a:r>
            <a:endParaRPr lang="en-US" dirty="0"/>
          </a:p>
        </p:txBody>
      </p:sp>
      <p:sp>
        <p:nvSpPr>
          <p:cNvPr id="3" name="Content Placeholder 2"/>
          <p:cNvSpPr>
            <a:spLocks noGrp="1"/>
          </p:cNvSpPr>
          <p:nvPr>
            <p:ph idx="1"/>
          </p:nvPr>
        </p:nvSpPr>
        <p:spPr/>
        <p:txBody>
          <a:bodyPr/>
          <a:lstStyle/>
          <a:p>
            <a:r>
              <a:rPr lang="en-US" dirty="0" smtClean="0">
                <a:solidFill>
                  <a:schemeClr val="tx1"/>
                </a:solidFill>
              </a:rPr>
              <a:t>Method 1: Multi-dimensional discrete Cartesian space</a:t>
            </a:r>
          </a:p>
          <a:p>
            <a:pPr lvl="1"/>
            <a:r>
              <a:rPr lang="en-US" sz="2400" dirty="0" smtClean="0"/>
              <a:t>Each dimension represents a design decision and its values are the choices of the decision.</a:t>
            </a:r>
          </a:p>
        </p:txBody>
      </p:sp>
      <p:sp>
        <p:nvSpPr>
          <p:cNvPr id="5" name="TextBox 4"/>
          <p:cNvSpPr txBox="1"/>
          <p:nvPr/>
        </p:nvSpPr>
        <p:spPr>
          <a:xfrm>
            <a:off x="323528" y="2132857"/>
            <a:ext cx="3816424" cy="4524315"/>
          </a:xfrm>
          <a:prstGeom prst="rect">
            <a:avLst/>
          </a:prstGeom>
          <a:noFill/>
        </p:spPr>
        <p:txBody>
          <a:bodyPr wrap="square" rtlCol="0">
            <a:spAutoFit/>
          </a:bodyPr>
          <a:lstStyle/>
          <a:p>
            <a:r>
              <a:rPr lang="en-US" sz="2400" dirty="0" smtClean="0">
                <a:solidFill>
                  <a:schemeClr val="bg2"/>
                </a:solidFill>
              </a:rPr>
              <a:t>Problems:</a:t>
            </a:r>
          </a:p>
          <a:p>
            <a:pPr marL="355600" indent="-355600">
              <a:buFont typeface="Arial" pitchFamily="34" charset="0"/>
              <a:buChar char="•"/>
            </a:pPr>
            <a:r>
              <a:rPr lang="en-US" sz="2400" dirty="0" smtClean="0">
                <a:solidFill>
                  <a:schemeClr val="bg2"/>
                </a:solidFill>
              </a:rPr>
              <a:t>Most interesting design spaces are too rich to represent directly in such a way. </a:t>
            </a:r>
          </a:p>
          <a:p>
            <a:pPr marL="355600" indent="-355600">
              <a:buFont typeface="Arial" pitchFamily="34" charset="0"/>
              <a:buChar char="•"/>
            </a:pPr>
            <a:r>
              <a:rPr lang="en-US" sz="2400" dirty="0" smtClean="0">
                <a:solidFill>
                  <a:schemeClr val="bg2"/>
                </a:solidFill>
              </a:rPr>
              <a:t>Design dimensions are not independent, so choosing an alternative for one decision might preclude alternatives for other decisions or make them irrelevant</a:t>
            </a:r>
          </a:p>
        </p:txBody>
      </p:sp>
      <p:sp>
        <p:nvSpPr>
          <p:cNvPr id="6" name="TextBox 5"/>
          <p:cNvSpPr txBox="1"/>
          <p:nvPr/>
        </p:nvSpPr>
        <p:spPr>
          <a:xfrm>
            <a:off x="4283968" y="5949280"/>
            <a:ext cx="4752528" cy="646331"/>
          </a:xfrm>
          <a:prstGeom prst="rect">
            <a:avLst/>
          </a:prstGeom>
          <a:noFill/>
        </p:spPr>
        <p:txBody>
          <a:bodyPr wrap="square" rtlCol="0">
            <a:spAutoFit/>
          </a:bodyPr>
          <a:lstStyle/>
          <a:p>
            <a:pPr algn="ctr"/>
            <a:r>
              <a:rPr lang="en-US" dirty="0" smtClean="0"/>
              <a:t>Example: A </a:t>
            </a:r>
            <a:r>
              <a:rPr lang="en-US" dirty="0"/>
              <a:t>small design space for Web information sharing. </a:t>
            </a:r>
            <a:r>
              <a:rPr lang="en-US" dirty="0" smtClean="0"/>
              <a:t>[Shaw,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smtClean="0"/>
              <a:t>Method 2: Instance List</a:t>
            </a:r>
            <a:endParaRPr lang="en-US" sz="2400" cap="none" dirty="0"/>
          </a:p>
        </p:txBody>
      </p:sp>
      <p:sp>
        <p:nvSpPr>
          <p:cNvPr id="3" name="Content Placeholder 2"/>
          <p:cNvSpPr>
            <a:spLocks noGrp="1"/>
          </p:cNvSpPr>
          <p:nvPr>
            <p:ph idx="1"/>
          </p:nvPr>
        </p:nvSpPr>
        <p:spPr/>
        <p:txBody>
          <a:bodyPr/>
          <a:lstStyle/>
          <a:p>
            <a:r>
              <a:rPr lang="en-US" dirty="0" smtClean="0"/>
              <a:t>A list of a number of representative instances in the domain with their design decisions.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053598" y="1772816"/>
            <a:ext cx="6653539" cy="3312368"/>
          </a:xfrm>
          <a:prstGeom prst="rect">
            <a:avLst/>
          </a:prstGeom>
          <a:noFill/>
          <a:ln w="9525">
            <a:noFill/>
            <a:miter lim="800000"/>
            <a:headEnd/>
            <a:tailEnd/>
          </a:ln>
        </p:spPr>
      </p:pic>
      <p:sp>
        <p:nvSpPr>
          <p:cNvPr id="5" name="TextBox 4"/>
          <p:cNvSpPr txBox="1"/>
          <p:nvPr/>
        </p:nvSpPr>
        <p:spPr>
          <a:xfrm>
            <a:off x="2411760" y="5229200"/>
            <a:ext cx="5904656" cy="646331"/>
          </a:xfrm>
          <a:prstGeom prst="rect">
            <a:avLst/>
          </a:prstGeom>
          <a:noFill/>
        </p:spPr>
        <p:txBody>
          <a:bodyPr wrap="square" rtlCol="0">
            <a:spAutoFit/>
          </a:bodyPr>
          <a:lstStyle/>
          <a:p>
            <a:pPr algn="ctr"/>
            <a:r>
              <a:rPr lang="en-US" dirty="0" smtClean="0"/>
              <a:t>Example: The design </a:t>
            </a:r>
            <a:r>
              <a:rPr lang="en-US" dirty="0"/>
              <a:t>space for Web information </a:t>
            </a:r>
            <a:r>
              <a:rPr lang="en-US" dirty="0" smtClean="0"/>
              <a:t>sharing in the form of an instance list. [Shaw, 2012]</a:t>
            </a:r>
            <a:endParaRPr lang="en-US" dirty="0"/>
          </a:p>
        </p:txBody>
      </p:sp>
      <p:sp>
        <p:nvSpPr>
          <p:cNvPr id="6" name="TextBox 5"/>
          <p:cNvSpPr txBox="1"/>
          <p:nvPr/>
        </p:nvSpPr>
        <p:spPr>
          <a:xfrm>
            <a:off x="251520" y="5589240"/>
            <a:ext cx="8892480" cy="1200329"/>
          </a:xfrm>
          <a:prstGeom prst="rect">
            <a:avLst/>
          </a:prstGeom>
          <a:noFill/>
        </p:spPr>
        <p:txBody>
          <a:bodyPr wrap="square" rtlCol="0">
            <a:spAutoFit/>
          </a:bodyPr>
          <a:lstStyle/>
          <a:p>
            <a:r>
              <a:rPr lang="en-US" sz="2400" dirty="0" smtClean="0">
                <a:solidFill>
                  <a:schemeClr val="bg2"/>
                </a:solidFill>
              </a:rPr>
              <a:t>Problems:</a:t>
            </a:r>
          </a:p>
          <a:p>
            <a:pPr marL="355600" indent="-355600">
              <a:buFont typeface="Arial" pitchFamily="34" charset="0"/>
              <a:buChar char="•"/>
            </a:pPr>
            <a:r>
              <a:rPr lang="en-US" sz="2400" dirty="0" smtClean="0">
                <a:solidFill>
                  <a:schemeClr val="bg2"/>
                </a:solidFill>
              </a:rPr>
              <a:t>Unclear about what are valid combinations and what are not.</a:t>
            </a:r>
          </a:p>
          <a:p>
            <a:pPr marL="355600" indent="-355600">
              <a:buFont typeface="Arial" pitchFamily="34" charset="0"/>
              <a:buChar char="•"/>
            </a:pPr>
            <a:r>
              <a:rPr lang="en-US" sz="2400" dirty="0" smtClean="0">
                <a:solidFill>
                  <a:schemeClr val="bg2"/>
                </a:solidFill>
              </a:rPr>
              <a:t>The overall structure is unclear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smtClean="0"/>
              <a:t>Methods 3: Hierarchical Structure [Brooks, 2010]</a:t>
            </a:r>
            <a:endParaRPr lang="en-US" sz="2400" cap="none" dirty="0"/>
          </a:p>
        </p:txBody>
      </p:sp>
      <p:sp>
        <p:nvSpPr>
          <p:cNvPr id="3" name="Content Placeholder 2"/>
          <p:cNvSpPr>
            <a:spLocks noGrp="1"/>
          </p:cNvSpPr>
          <p:nvPr>
            <p:ph idx="1"/>
          </p:nvPr>
        </p:nvSpPr>
        <p:spPr/>
        <p:txBody>
          <a:bodyPr/>
          <a:lstStyle/>
          <a:p>
            <a:r>
              <a:rPr lang="en-US" dirty="0" smtClean="0"/>
              <a:t>Nodes: represent a design decision </a:t>
            </a:r>
          </a:p>
          <a:p>
            <a:r>
              <a:rPr lang="en-US" dirty="0" smtClean="0"/>
              <a:t>Branches: alternative values of the decision, which could also be dependent design sub-decisions.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076056" y="2276872"/>
            <a:ext cx="3514725" cy="3857625"/>
          </a:xfrm>
          <a:prstGeom prst="rect">
            <a:avLst/>
          </a:prstGeom>
          <a:noFill/>
          <a:ln w="9525">
            <a:noFill/>
            <a:miter lim="800000"/>
            <a:headEnd/>
            <a:tailEnd/>
          </a:ln>
        </p:spPr>
      </p:pic>
      <p:sp>
        <p:nvSpPr>
          <p:cNvPr id="5" name="TextBox 4"/>
          <p:cNvSpPr txBox="1"/>
          <p:nvPr/>
        </p:nvSpPr>
        <p:spPr>
          <a:xfrm>
            <a:off x="3887416" y="6093296"/>
            <a:ext cx="5256584" cy="646331"/>
          </a:xfrm>
          <a:prstGeom prst="rect">
            <a:avLst/>
          </a:prstGeom>
          <a:noFill/>
        </p:spPr>
        <p:txBody>
          <a:bodyPr wrap="square" rtlCol="0">
            <a:spAutoFit/>
          </a:bodyPr>
          <a:lstStyle/>
          <a:p>
            <a:pPr algn="ctr"/>
            <a:r>
              <a:rPr lang="en-US" dirty="0" smtClean="0"/>
              <a:t>Example: The design </a:t>
            </a:r>
            <a:r>
              <a:rPr lang="en-US" dirty="0"/>
              <a:t>space for Web information </a:t>
            </a:r>
            <a:r>
              <a:rPr lang="en-US" dirty="0" smtClean="0"/>
              <a:t>sharing in the form of a tree. [Shaw, 2012]</a:t>
            </a:r>
            <a:endParaRPr lang="en-US" dirty="0"/>
          </a:p>
        </p:txBody>
      </p:sp>
      <p:sp>
        <p:nvSpPr>
          <p:cNvPr id="6" name="TextBox 5"/>
          <p:cNvSpPr txBox="1"/>
          <p:nvPr/>
        </p:nvSpPr>
        <p:spPr>
          <a:xfrm>
            <a:off x="395536" y="2492896"/>
            <a:ext cx="4320480" cy="2308324"/>
          </a:xfrm>
          <a:prstGeom prst="rect">
            <a:avLst/>
          </a:prstGeom>
          <a:noFill/>
        </p:spPr>
        <p:txBody>
          <a:bodyPr wrap="square" rtlCol="0">
            <a:spAutoFit/>
          </a:bodyPr>
          <a:lstStyle/>
          <a:p>
            <a:r>
              <a:rPr lang="en-US" sz="2400" dirty="0" smtClean="0">
                <a:solidFill>
                  <a:schemeClr val="bg2"/>
                </a:solidFill>
              </a:rPr>
              <a:t>Problems:</a:t>
            </a:r>
          </a:p>
          <a:p>
            <a:pPr marL="355600" indent="-355600">
              <a:buFont typeface="Arial" pitchFamily="34" charset="0"/>
              <a:buChar char="•"/>
            </a:pPr>
            <a:r>
              <a:rPr lang="en-US" sz="2400" dirty="0" smtClean="0">
                <a:solidFill>
                  <a:schemeClr val="bg2"/>
                </a:solidFill>
              </a:rPr>
              <a:t>Unclear about what are valid combinations and what are not. </a:t>
            </a:r>
          </a:p>
          <a:p>
            <a:pPr marL="355600" indent="-355600">
              <a:buFont typeface="Arial" pitchFamily="34" charset="0"/>
              <a:buChar char="•"/>
            </a:pPr>
            <a:r>
              <a:rPr lang="en-US" sz="2400" dirty="0" smtClean="0">
                <a:solidFill>
                  <a:schemeClr val="bg2"/>
                </a:solidFill>
              </a:rPr>
              <a:t>Dependences may exist between different branches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smtClean="0"/>
              <a:t>General Design Theory [Yoshikawa1980]</a:t>
            </a:r>
            <a:endParaRPr lang="en-US" dirty="0"/>
          </a:p>
        </p:txBody>
      </p:sp>
      <p:sp>
        <p:nvSpPr>
          <p:cNvPr id="3" name="Content Placeholder 2"/>
          <p:cNvSpPr>
            <a:spLocks noGrp="1"/>
          </p:cNvSpPr>
          <p:nvPr>
            <p:ph idx="1"/>
          </p:nvPr>
        </p:nvSpPr>
        <p:spPr/>
        <p:txBody>
          <a:bodyPr/>
          <a:lstStyle/>
          <a:p>
            <a:pPr marL="0" indent="0">
              <a:buNone/>
            </a:pPr>
            <a:r>
              <a:rPr lang="en-US" sz="2800" dirty="0" smtClean="0"/>
              <a:t>The notion of design space is </a:t>
            </a:r>
            <a:r>
              <a:rPr lang="en-US" sz="2800" dirty="0" err="1" smtClean="0"/>
              <a:t>generalised</a:t>
            </a:r>
            <a:r>
              <a:rPr lang="en-US" sz="2800" dirty="0" smtClean="0"/>
              <a:t> in order to achieve design automation.</a:t>
            </a:r>
          </a:p>
          <a:p>
            <a:pPr marL="630238" lvl="1" indent="-358775"/>
            <a:r>
              <a:rPr lang="en-US" sz="2400" dirty="0" smtClean="0"/>
              <a:t>A design space is divided into two views: </a:t>
            </a:r>
          </a:p>
          <a:p>
            <a:pPr marL="803275" lvl="2" indent="-269875"/>
            <a:r>
              <a:rPr lang="en-US" sz="2400" dirty="0" smtClean="0"/>
              <a:t>The  observable/structural features of the designs</a:t>
            </a:r>
          </a:p>
          <a:p>
            <a:pPr marL="803275" lvl="2" indent="-269875"/>
            <a:r>
              <a:rPr lang="en-US" sz="2400" dirty="0" smtClean="0"/>
              <a:t>The functional properties of the designs</a:t>
            </a:r>
          </a:p>
          <a:p>
            <a:pPr marL="630238" lvl="1" indent="-358775"/>
            <a:r>
              <a:rPr lang="en-US" sz="2400" dirty="0" smtClean="0"/>
              <a:t>These two views are linked together by the instances of the domain</a:t>
            </a:r>
          </a:p>
          <a:p>
            <a:pPr marL="803275" lvl="2" indent="-269875"/>
            <a:r>
              <a:rPr lang="en-US" sz="2400" dirty="0" smtClean="0"/>
              <a:t>To show which combination of properties in structural view is associated to the combination of properties in the functional view</a:t>
            </a:r>
          </a:p>
          <a:p>
            <a:pPr marL="803275" lvl="2" indent="-269875"/>
            <a:r>
              <a:rPr lang="en-US" sz="2400" dirty="0" smtClean="0"/>
              <a:t>Two types of design problems can be solved automatically</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normAutofit/>
          </a:bodyPr>
          <a:lstStyle/>
          <a:p>
            <a:r>
              <a:rPr lang="en-GB" altLang="zh-CN" dirty="0" smtClean="0">
                <a:ea typeface="SimSun" pitchFamily="2" charset="-122"/>
              </a:rPr>
              <a:t>Example of Design Space: Chairs</a:t>
            </a:r>
            <a:endParaRPr lang="en-US" altLang="zh-CN" dirty="0" smtClean="0">
              <a:ea typeface="SimSun" pitchFamily="2" charset="-122"/>
            </a:endParaRPr>
          </a:p>
        </p:txBody>
      </p:sp>
      <p:grpSp>
        <p:nvGrpSpPr>
          <p:cNvPr id="2" name="Group 21"/>
          <p:cNvGrpSpPr>
            <a:grpSpLocks/>
          </p:cNvGrpSpPr>
          <p:nvPr/>
        </p:nvGrpSpPr>
        <p:grpSpPr bwMode="auto">
          <a:xfrm>
            <a:off x="539750" y="1017165"/>
            <a:ext cx="8280400" cy="5364163"/>
            <a:chOff x="340" y="391"/>
            <a:chExt cx="5216" cy="3379"/>
          </a:xfrm>
        </p:grpSpPr>
        <p:sp>
          <p:nvSpPr>
            <p:cNvPr id="6151" name="Text Box 5"/>
            <p:cNvSpPr txBox="1">
              <a:spLocks noChangeArrowheads="1"/>
            </p:cNvSpPr>
            <p:nvPr/>
          </p:nvSpPr>
          <p:spPr bwMode="auto">
            <a:xfrm>
              <a:off x="340" y="1473"/>
              <a:ext cx="692" cy="314"/>
            </a:xfrm>
            <a:prstGeom prst="rect">
              <a:avLst/>
            </a:prstGeom>
            <a:noFill/>
            <a:ln w="9525">
              <a:noFill/>
              <a:miter lim="800000"/>
              <a:headEnd/>
              <a:tailEnd/>
            </a:ln>
          </p:spPr>
          <p:txBody>
            <a:bodyPr lIns="0" tIns="0" rIns="0" bIns="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latin typeface="Times New Roman" pitchFamily="18" charset="0"/>
                </a:rPr>
                <a:t>A: Box</a:t>
              </a:r>
              <a:endParaRPr lang="en-US" altLang="zh-CN" sz="3600"/>
            </a:p>
          </p:txBody>
        </p:sp>
        <p:sp>
          <p:nvSpPr>
            <p:cNvPr id="6152" name="Text Box 6"/>
            <p:cNvSpPr txBox="1">
              <a:spLocks noChangeArrowheads="1"/>
            </p:cNvSpPr>
            <p:nvPr/>
          </p:nvSpPr>
          <p:spPr bwMode="auto">
            <a:xfrm>
              <a:off x="1218" y="1730"/>
              <a:ext cx="1466" cy="247"/>
            </a:xfrm>
            <a:prstGeom prst="rect">
              <a:avLst/>
            </a:prstGeom>
            <a:noFill/>
            <a:ln w="9525">
              <a:noFill/>
              <a:miter lim="800000"/>
              <a:headEnd/>
              <a:tailEnd/>
            </a:ln>
          </p:spPr>
          <p:txBody>
            <a:bodyPr lIns="0" tIns="0" rIns="0" bIns="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latin typeface="Times New Roman" pitchFamily="18" charset="0"/>
                </a:rPr>
                <a:t>B: Suspended Chair 1</a:t>
              </a:r>
              <a:endParaRPr lang="en-US" altLang="zh-CN" sz="3600"/>
            </a:p>
          </p:txBody>
        </p:sp>
        <p:sp>
          <p:nvSpPr>
            <p:cNvPr id="6153" name="Text Box 7"/>
            <p:cNvSpPr txBox="1">
              <a:spLocks noChangeArrowheads="1"/>
            </p:cNvSpPr>
            <p:nvPr/>
          </p:nvSpPr>
          <p:spPr bwMode="auto">
            <a:xfrm>
              <a:off x="2744" y="1514"/>
              <a:ext cx="1468" cy="265"/>
            </a:xfrm>
            <a:prstGeom prst="rect">
              <a:avLst/>
            </a:prstGeom>
            <a:noFill/>
            <a:ln w="9525">
              <a:noFill/>
              <a:miter lim="800000"/>
              <a:headEnd/>
              <a:tailEnd/>
            </a:ln>
          </p:spPr>
          <p:txBody>
            <a:bodyPr lIns="0" tIns="0" rIns="0" bIns="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latin typeface="Times New Roman" pitchFamily="18" charset="0"/>
                </a:rPr>
                <a:t>C: Suspended Chair 2</a:t>
              </a:r>
              <a:endParaRPr lang="en-US" altLang="zh-CN" sz="3600"/>
            </a:p>
          </p:txBody>
        </p:sp>
        <p:sp>
          <p:nvSpPr>
            <p:cNvPr id="6154" name="Text Box 8"/>
            <p:cNvSpPr txBox="1">
              <a:spLocks noChangeArrowheads="1"/>
            </p:cNvSpPr>
            <p:nvPr/>
          </p:nvSpPr>
          <p:spPr bwMode="auto">
            <a:xfrm>
              <a:off x="4476" y="1688"/>
              <a:ext cx="1080" cy="260"/>
            </a:xfrm>
            <a:prstGeom prst="rect">
              <a:avLst/>
            </a:prstGeom>
            <a:noFill/>
            <a:ln w="9525">
              <a:noFill/>
              <a:miter lim="800000"/>
              <a:headEnd/>
              <a:tailEnd/>
            </a:ln>
          </p:spPr>
          <p:txBody>
            <a:bodyPr lIns="0" tIns="0" rIns="0" bIns="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latin typeface="Times New Roman" pitchFamily="18" charset="0"/>
                </a:rPr>
                <a:t>D: Rocking Chair</a:t>
              </a:r>
              <a:endParaRPr lang="en-US" altLang="zh-CN" sz="3600"/>
            </a:p>
          </p:txBody>
        </p:sp>
        <p:sp>
          <p:nvSpPr>
            <p:cNvPr id="6155" name="Text Box 9"/>
            <p:cNvSpPr txBox="1">
              <a:spLocks noChangeArrowheads="1"/>
            </p:cNvSpPr>
            <p:nvPr/>
          </p:nvSpPr>
          <p:spPr bwMode="auto">
            <a:xfrm>
              <a:off x="368" y="3298"/>
              <a:ext cx="1044" cy="461"/>
            </a:xfrm>
            <a:prstGeom prst="rect">
              <a:avLst/>
            </a:prstGeom>
            <a:noFill/>
            <a:ln w="9525">
              <a:noFill/>
              <a:miter lim="800000"/>
              <a:headEnd/>
              <a:tailEnd/>
            </a:ln>
          </p:spPr>
          <p:txBody>
            <a:bodyPr lIns="0" tIns="0" rIns="0" bIns="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latin typeface="Times New Roman" pitchFamily="18" charset="0"/>
                </a:rPr>
                <a:t>E: Scandinavian Chair</a:t>
              </a:r>
              <a:endParaRPr lang="en-US" altLang="zh-CN" sz="3600"/>
            </a:p>
          </p:txBody>
        </p:sp>
        <p:sp>
          <p:nvSpPr>
            <p:cNvPr id="6156" name="Text Box 10"/>
            <p:cNvSpPr txBox="1">
              <a:spLocks noChangeArrowheads="1"/>
            </p:cNvSpPr>
            <p:nvPr/>
          </p:nvSpPr>
          <p:spPr bwMode="auto">
            <a:xfrm>
              <a:off x="1565" y="3475"/>
              <a:ext cx="1089" cy="295"/>
            </a:xfrm>
            <a:prstGeom prst="rect">
              <a:avLst/>
            </a:prstGeom>
            <a:noFill/>
            <a:ln w="9525">
              <a:noFill/>
              <a:miter lim="800000"/>
              <a:headEnd/>
              <a:tailEnd/>
            </a:ln>
          </p:spPr>
          <p:txBody>
            <a:bodyPr lIns="0" tIns="0" rIns="0" bIns="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latin typeface="Times New Roman" pitchFamily="18" charset="0"/>
                </a:rPr>
                <a:t>F: Office Chair</a:t>
              </a:r>
              <a:endParaRPr lang="en-US" altLang="zh-CN" sz="3600"/>
            </a:p>
          </p:txBody>
        </p:sp>
        <p:sp>
          <p:nvSpPr>
            <p:cNvPr id="6157" name="Text Box 11"/>
            <p:cNvSpPr txBox="1">
              <a:spLocks noChangeArrowheads="1"/>
            </p:cNvSpPr>
            <p:nvPr/>
          </p:nvSpPr>
          <p:spPr bwMode="auto">
            <a:xfrm>
              <a:off x="2835" y="3385"/>
              <a:ext cx="1089" cy="276"/>
            </a:xfrm>
            <a:prstGeom prst="rect">
              <a:avLst/>
            </a:prstGeom>
            <a:noFill/>
            <a:ln w="9525">
              <a:noFill/>
              <a:miter lim="800000"/>
              <a:headEnd/>
              <a:tailEnd/>
            </a:ln>
          </p:spPr>
          <p:txBody>
            <a:bodyPr lIns="0" tIns="0" rIns="0" bIns="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latin typeface="Times New Roman" pitchFamily="18" charset="0"/>
                </a:rPr>
                <a:t>G: Wheel Chair</a:t>
              </a:r>
              <a:endParaRPr lang="en-US" altLang="zh-CN" sz="3600"/>
            </a:p>
          </p:txBody>
        </p:sp>
        <p:sp>
          <p:nvSpPr>
            <p:cNvPr id="6158" name="Text Box 12"/>
            <p:cNvSpPr txBox="1">
              <a:spLocks noChangeArrowheads="1"/>
            </p:cNvSpPr>
            <p:nvPr/>
          </p:nvSpPr>
          <p:spPr bwMode="auto">
            <a:xfrm>
              <a:off x="4195" y="3249"/>
              <a:ext cx="1325" cy="408"/>
            </a:xfrm>
            <a:prstGeom prst="rect">
              <a:avLst/>
            </a:prstGeom>
            <a:noFill/>
            <a:ln w="9525">
              <a:noFill/>
              <a:miter lim="800000"/>
              <a:headEnd/>
              <a:tailEnd/>
            </a:ln>
          </p:spPr>
          <p:txBody>
            <a:bodyPr lIns="0" tIns="0" rIns="0" bIns="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latin typeface="Times New Roman" pitchFamily="18" charset="0"/>
                </a:rPr>
                <a:t>H: ‘Bean-Bag’ Chair</a:t>
              </a:r>
              <a:endParaRPr lang="en-US" altLang="zh-CN" sz="3600"/>
            </a:p>
          </p:txBody>
        </p:sp>
        <p:pic>
          <p:nvPicPr>
            <p:cNvPr id="6159" name="Picture 13"/>
            <p:cNvPicPr>
              <a:picLocks noChangeAspect="1" noChangeArrowheads="1"/>
            </p:cNvPicPr>
            <p:nvPr/>
          </p:nvPicPr>
          <p:blipFill>
            <a:blip r:embed="rId2" cstate="print"/>
            <a:srcRect/>
            <a:stretch>
              <a:fillRect/>
            </a:stretch>
          </p:blipFill>
          <p:spPr bwMode="auto">
            <a:xfrm>
              <a:off x="2698" y="391"/>
              <a:ext cx="1838" cy="1116"/>
            </a:xfrm>
            <a:prstGeom prst="rect">
              <a:avLst/>
            </a:prstGeom>
            <a:noFill/>
            <a:ln w="9525">
              <a:noFill/>
              <a:miter lim="800000"/>
              <a:headEnd/>
              <a:tailEnd/>
            </a:ln>
          </p:spPr>
        </p:pic>
        <p:pic>
          <p:nvPicPr>
            <p:cNvPr id="6160" name="Picture 14"/>
            <p:cNvPicPr>
              <a:picLocks noChangeAspect="1" noChangeArrowheads="1"/>
            </p:cNvPicPr>
            <p:nvPr/>
          </p:nvPicPr>
          <p:blipFill>
            <a:blip r:embed="rId3" cstate="print"/>
            <a:srcRect/>
            <a:stretch>
              <a:fillRect/>
            </a:stretch>
          </p:blipFill>
          <p:spPr bwMode="auto">
            <a:xfrm>
              <a:off x="378" y="813"/>
              <a:ext cx="683" cy="641"/>
            </a:xfrm>
            <a:prstGeom prst="rect">
              <a:avLst/>
            </a:prstGeom>
            <a:noFill/>
            <a:ln w="9525">
              <a:noFill/>
              <a:miter lim="800000"/>
              <a:headEnd/>
              <a:tailEnd/>
            </a:ln>
          </p:spPr>
        </p:pic>
        <p:pic>
          <p:nvPicPr>
            <p:cNvPr id="6161" name="Picture 15"/>
            <p:cNvPicPr>
              <a:picLocks noChangeAspect="1" noChangeArrowheads="1"/>
            </p:cNvPicPr>
            <p:nvPr/>
          </p:nvPicPr>
          <p:blipFill>
            <a:blip r:embed="rId4" cstate="print"/>
            <a:srcRect/>
            <a:stretch>
              <a:fillRect/>
            </a:stretch>
          </p:blipFill>
          <p:spPr bwMode="auto">
            <a:xfrm>
              <a:off x="1110" y="450"/>
              <a:ext cx="1500" cy="1249"/>
            </a:xfrm>
            <a:prstGeom prst="rect">
              <a:avLst/>
            </a:prstGeom>
            <a:noFill/>
            <a:ln w="9525">
              <a:noFill/>
              <a:miter lim="800000"/>
              <a:headEnd/>
              <a:tailEnd/>
            </a:ln>
          </p:spPr>
        </p:pic>
        <p:pic>
          <p:nvPicPr>
            <p:cNvPr id="6162" name="Picture 16"/>
            <p:cNvPicPr>
              <a:picLocks noChangeAspect="1" noChangeArrowheads="1"/>
            </p:cNvPicPr>
            <p:nvPr/>
          </p:nvPicPr>
          <p:blipFill>
            <a:blip r:embed="rId5" cstate="print"/>
            <a:srcRect/>
            <a:stretch>
              <a:fillRect/>
            </a:stretch>
          </p:blipFill>
          <p:spPr bwMode="auto">
            <a:xfrm>
              <a:off x="4577" y="444"/>
              <a:ext cx="928" cy="1153"/>
            </a:xfrm>
            <a:prstGeom prst="rect">
              <a:avLst/>
            </a:prstGeom>
            <a:noFill/>
            <a:ln w="9525">
              <a:noFill/>
              <a:miter lim="800000"/>
              <a:headEnd/>
              <a:tailEnd/>
            </a:ln>
          </p:spPr>
        </p:pic>
        <p:pic>
          <p:nvPicPr>
            <p:cNvPr id="6163" name="Picture 17"/>
            <p:cNvPicPr>
              <a:picLocks noChangeAspect="1" noChangeArrowheads="1"/>
            </p:cNvPicPr>
            <p:nvPr/>
          </p:nvPicPr>
          <p:blipFill>
            <a:blip r:embed="rId6" cstate="print"/>
            <a:srcRect/>
            <a:stretch>
              <a:fillRect/>
            </a:stretch>
          </p:blipFill>
          <p:spPr bwMode="auto">
            <a:xfrm>
              <a:off x="573" y="2253"/>
              <a:ext cx="664" cy="914"/>
            </a:xfrm>
            <a:prstGeom prst="rect">
              <a:avLst/>
            </a:prstGeom>
            <a:noFill/>
            <a:ln w="9525">
              <a:noFill/>
              <a:miter lim="800000"/>
              <a:headEnd/>
              <a:tailEnd/>
            </a:ln>
          </p:spPr>
        </p:pic>
        <p:pic>
          <p:nvPicPr>
            <p:cNvPr id="6164" name="Picture 18"/>
            <p:cNvPicPr>
              <a:picLocks noChangeAspect="1" noChangeArrowheads="1"/>
            </p:cNvPicPr>
            <p:nvPr/>
          </p:nvPicPr>
          <p:blipFill>
            <a:blip r:embed="rId7" cstate="print"/>
            <a:srcRect/>
            <a:stretch>
              <a:fillRect/>
            </a:stretch>
          </p:blipFill>
          <p:spPr bwMode="auto">
            <a:xfrm rot="423385" flipH="1">
              <a:off x="1608" y="2063"/>
              <a:ext cx="916" cy="1395"/>
            </a:xfrm>
            <a:prstGeom prst="rect">
              <a:avLst/>
            </a:prstGeom>
            <a:noFill/>
            <a:ln w="9525">
              <a:noFill/>
              <a:miter lim="800000"/>
              <a:headEnd/>
              <a:tailEnd/>
            </a:ln>
          </p:spPr>
        </p:pic>
        <p:pic>
          <p:nvPicPr>
            <p:cNvPr id="6165" name="Picture 19"/>
            <p:cNvPicPr>
              <a:picLocks noChangeAspect="1" noChangeArrowheads="1"/>
            </p:cNvPicPr>
            <p:nvPr/>
          </p:nvPicPr>
          <p:blipFill>
            <a:blip r:embed="rId8" cstate="print"/>
            <a:srcRect/>
            <a:stretch>
              <a:fillRect/>
            </a:stretch>
          </p:blipFill>
          <p:spPr bwMode="auto">
            <a:xfrm rot="494293">
              <a:off x="2948" y="2035"/>
              <a:ext cx="937" cy="1330"/>
            </a:xfrm>
            <a:prstGeom prst="rect">
              <a:avLst/>
            </a:prstGeom>
            <a:noFill/>
            <a:ln w="9525">
              <a:noFill/>
              <a:miter lim="800000"/>
              <a:headEnd/>
              <a:tailEnd/>
            </a:ln>
          </p:spPr>
        </p:pic>
        <p:pic>
          <p:nvPicPr>
            <p:cNvPr id="6166" name="Picture 20"/>
            <p:cNvPicPr>
              <a:picLocks noChangeAspect="1" noChangeArrowheads="1"/>
            </p:cNvPicPr>
            <p:nvPr/>
          </p:nvPicPr>
          <p:blipFill>
            <a:blip r:embed="rId9" cstate="print"/>
            <a:srcRect/>
            <a:stretch>
              <a:fillRect/>
            </a:stretch>
          </p:blipFill>
          <p:spPr bwMode="auto">
            <a:xfrm>
              <a:off x="4249" y="2121"/>
              <a:ext cx="1273" cy="11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8">
      <a:dk1>
        <a:srgbClr val="A2AD00"/>
      </a:dk1>
      <a:lt1>
        <a:srgbClr val="FFFFFF"/>
      </a:lt1>
      <a:dk2>
        <a:srgbClr val="000000"/>
      </a:dk2>
      <a:lt2>
        <a:srgbClr val="36424A"/>
      </a:lt2>
      <a:accent1>
        <a:srgbClr val="A2AD00"/>
      </a:accent1>
      <a:accent2>
        <a:srgbClr val="970074"/>
      </a:accent2>
      <a:accent3>
        <a:srgbClr val="C90044"/>
      </a:accent3>
      <a:accent4>
        <a:srgbClr val="EDB700"/>
      </a:accent4>
      <a:accent5>
        <a:srgbClr val="00338E"/>
      </a:accent5>
      <a:accent6>
        <a:srgbClr val="00693E"/>
      </a:accent6>
      <a:hlink>
        <a:srgbClr val="A2AD00"/>
      </a:hlink>
      <a:folHlink>
        <a:srgbClr val="36424A"/>
      </a:folHlink>
    </a:clrScheme>
    <a:fontScheme name="Custom 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ob-template-2007-white</Template>
  <TotalTime>208</TotalTime>
  <Words>2204</Words>
  <Application>Microsoft Office PowerPoint</Application>
  <PresentationFormat>On-screen Show (4:3)</PresentationFormat>
  <Paragraphs>384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Custom Design</vt:lpstr>
      <vt:lpstr>COMPSAc 2012 Panel 3  Creative Computing: Reconciling Objective Precision with Subjective Ambiguity</vt:lpstr>
      <vt:lpstr>Design is a creative activity</vt:lpstr>
      <vt:lpstr>Knowledge of software design</vt:lpstr>
      <vt:lpstr>Design space</vt:lpstr>
      <vt:lpstr>Representations of design spaces</vt:lpstr>
      <vt:lpstr>Method 2: Instance List</vt:lpstr>
      <vt:lpstr>Methods 3: Hierarchical Structure [Brooks, 2010]</vt:lpstr>
      <vt:lpstr>General Design Theory [Yoshikawa1980]</vt:lpstr>
      <vt:lpstr>Example of Design Space: Chairs</vt:lpstr>
      <vt:lpstr>Example: Observable properties of chairs </vt:lpstr>
      <vt:lpstr>Example: Functional properties of chairs </vt:lpstr>
      <vt:lpstr>Solving design problems in GDT</vt:lpstr>
      <vt:lpstr>Solving synthesis problem</vt:lpstr>
      <vt:lpstr>Solving analysis problem</vt:lpstr>
      <vt:lpstr>SW Architectural Design Space</vt:lpstr>
      <vt:lpstr>Design patterns</vt:lpstr>
      <vt:lpstr>What Do OO Design Patterns Offer?  </vt:lpstr>
      <vt:lpstr>Example of DP-based OO Design</vt:lpstr>
      <vt:lpstr>The patterns used in the example</vt:lpstr>
      <vt:lpstr>Result of The Composition</vt:lpstr>
      <vt:lpstr>How does a formal theory help? </vt:lpstr>
      <vt:lpstr>2. Formal description of design decisions</vt:lpstr>
      <vt:lpstr>Six operators on DPs</vt:lpstr>
      <vt:lpstr>3. Apply Algebraic Laws OF DP</vt:lpstr>
      <vt:lpstr>4. Work out the results formally</vt:lpstr>
      <vt:lpstr>Can the theory of OO DP be generalised? </vt:lpstr>
      <vt:lpstr>A proposal</vt:lpstr>
      <vt:lpstr>Future research directions</vt:lpstr>
    </vt:vector>
  </TitlesOfParts>
  <Company>School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POSITION STATEMENT Can Software Design Benefit From Creative Computing?</dc:title>
  <dc:creator> </dc:creator>
  <cp:lastModifiedBy> </cp:lastModifiedBy>
  <cp:revision>25</cp:revision>
  <dcterms:created xsi:type="dcterms:W3CDTF">2012-07-08T14:02:41Z</dcterms:created>
  <dcterms:modified xsi:type="dcterms:W3CDTF">2012-07-10T16:22:34Z</dcterms:modified>
</cp:coreProperties>
</file>