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OB PPT banner white 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1150" y="304800"/>
            <a:ext cx="852805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9" y="2071678"/>
            <a:ext cx="8533134" cy="4473585"/>
          </a:xfrm>
        </p:spPr>
        <p:txBody>
          <a:bodyPr/>
          <a:lstStyle>
            <a:lvl1pPr marL="0" indent="0" algn="l">
              <a:buNone/>
              <a:defRPr sz="2800" b="1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23528" y="312738"/>
            <a:ext cx="8487752" cy="152694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Slide">
    <p:bg>
      <p:bgPr>
        <a:solidFill>
          <a:srgbClr val="4555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0" descr="OB PPT banner 1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03213"/>
            <a:ext cx="8534400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23528" y="312738"/>
            <a:ext cx="8487752" cy="1526948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pic>
        <p:nvPicPr>
          <p:cNvPr id="4" name="Picture 3" descr="com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849625"/>
            <a:ext cx="8532000" cy="47673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908720"/>
            <a:ext cx="8461126" cy="5544616"/>
          </a:xfrm>
        </p:spPr>
        <p:txBody>
          <a:bodyPr/>
          <a:lstStyle>
            <a:lvl1pPr marL="180975" indent="-180975">
              <a:spcBef>
                <a:spcPts val="1500"/>
              </a:spcBef>
              <a:defRPr b="0"/>
            </a:lvl1pPr>
            <a:lvl2pPr marL="449263" indent="-177800">
              <a:spcBef>
                <a:spcPts val="300"/>
              </a:spcBef>
              <a:defRPr sz="2000"/>
            </a:lvl2pPr>
            <a:lvl3pPr marL="715963" indent="-182563">
              <a:spcBef>
                <a:spcPts val="300"/>
              </a:spcBef>
              <a:defRPr sz="2000"/>
            </a:lvl3pPr>
            <a:lvl4pPr marL="982663" indent="-177800">
              <a:spcBef>
                <a:spcPts val="300"/>
              </a:spcBef>
              <a:defRPr sz="1800"/>
            </a:lvl4pPr>
            <a:lvl5pPr marL="1258888" indent="-180975">
              <a:spcBef>
                <a:spcPts val="300"/>
              </a:spcBef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7" y="908720"/>
            <a:ext cx="4270126" cy="5616624"/>
          </a:xfrm>
        </p:spPr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271463" indent="-271463">
              <a:defRPr sz="2400"/>
            </a:lvl2pPr>
            <a:lvl3pPr marL="533400" indent="-261938">
              <a:defRPr sz="2000"/>
            </a:lvl3pPr>
            <a:lvl4pPr marL="804863" indent="-271463">
              <a:defRPr sz="2000"/>
            </a:lvl4pPr>
            <a:lvl5pPr marL="1077913" indent="-273050"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656" y="908720"/>
            <a:ext cx="4138824" cy="5616624"/>
          </a:xfrm>
        </p:spPr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271463" indent="-271463">
              <a:defRPr sz="2400"/>
            </a:lvl2pPr>
            <a:lvl3pPr marL="533400" indent="-261938">
              <a:defRPr sz="2000"/>
            </a:lvl3pPr>
            <a:lvl4pPr marL="804863" indent="-271463">
              <a:defRPr sz="2000"/>
            </a:lvl4pPr>
            <a:lvl5pPr marL="1077913" indent="-273050"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30" descr="OB PPT logo white 15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" y="304800"/>
            <a:ext cx="8528050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188641"/>
            <a:ext cx="8461127" cy="648072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95536" y="836712"/>
            <a:ext cx="8424936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all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ea typeface="ＭＳ Ｐゴシック" pitchFamily="124" charset="-128"/>
        </a:defRPr>
      </a:lvl9pPr>
    </p:titleStyle>
    <p:bodyStyle>
      <a:lvl1pPr marL="180975" indent="-180975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 kern="1200">
          <a:solidFill>
            <a:schemeClr val="bg2"/>
          </a:solidFill>
          <a:latin typeface="+mn-lt"/>
          <a:ea typeface="+mn-ea"/>
          <a:cs typeface="+mn-cs"/>
        </a:defRPr>
      </a:lvl1pPr>
      <a:lvl2pPr marL="630238" indent="-173038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400" kern="1200">
          <a:solidFill>
            <a:schemeClr val="bg2"/>
          </a:solidFill>
          <a:latin typeface="+mn-lt"/>
          <a:ea typeface="+mn-ea"/>
          <a:cs typeface="+mn-cs"/>
        </a:defRPr>
      </a:lvl2pPr>
      <a:lvl3pPr marL="1077913" indent="-163513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 kern="1200">
          <a:solidFill>
            <a:schemeClr val="bg2"/>
          </a:solidFill>
          <a:latin typeface="+mn-lt"/>
          <a:ea typeface="+mn-ea"/>
          <a:cs typeface="+mn-cs"/>
        </a:defRPr>
      </a:lvl3pPr>
      <a:lvl4pPr marL="1527175" indent="-155575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 kern="1200">
          <a:solidFill>
            <a:schemeClr val="bg2"/>
          </a:solidFill>
          <a:latin typeface="+mn-lt"/>
          <a:ea typeface="+mn-ea"/>
          <a:cs typeface="+mn-cs"/>
        </a:defRPr>
      </a:lvl4pPr>
      <a:lvl5pPr marL="1974850" indent="-146050" algn="l" rtl="0" eaLnBrk="1" fontAlgn="base" hangingPunct="1">
        <a:spcBef>
          <a:spcPct val="20000"/>
        </a:spcBef>
        <a:spcAft>
          <a:spcPct val="0"/>
        </a:spcAft>
        <a:buFont typeface="Wingdings" pitchFamily="124" charset="2"/>
        <a:buChar char="§"/>
        <a:defRPr sz="2000" kern="1200">
          <a:solidFill>
            <a:schemeClr val="bg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9" y="3933056"/>
            <a:ext cx="8533134" cy="2612207"/>
          </a:xfrm>
        </p:spPr>
        <p:txBody>
          <a:bodyPr/>
          <a:lstStyle/>
          <a:p>
            <a:pPr algn="ctr"/>
            <a:r>
              <a:rPr lang="en-US" dirty="0" smtClean="0"/>
              <a:t>Hong Zhu</a:t>
            </a:r>
          </a:p>
          <a:p>
            <a:pPr algn="ctr"/>
            <a:r>
              <a:rPr lang="en-US" sz="2400" b="0" dirty="0" smtClean="0"/>
              <a:t>Department of Computing and Communication Technologies</a:t>
            </a:r>
          </a:p>
          <a:p>
            <a:pPr algn="ctr"/>
            <a:r>
              <a:rPr lang="en-US" sz="2400" b="0" dirty="0" smtClean="0"/>
              <a:t>Oxford Brookes University, Oxford OX33 1HX, UK</a:t>
            </a:r>
          </a:p>
          <a:p>
            <a:pPr algn="ctr"/>
            <a:r>
              <a:rPr lang="en-US" sz="2400" b="0" dirty="0" smtClean="0"/>
              <a:t>Email: hzhu@brookes.ac.uk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err="1" smtClean="0"/>
              <a:t>COMPSAc</a:t>
            </a:r>
            <a:r>
              <a:rPr lang="en-US" dirty="0" smtClean="0"/>
              <a:t> 2012 </a:t>
            </a:r>
            <a:r>
              <a:rPr lang="en-US" dirty="0" smtClean="0"/>
              <a:t>Panel 2 </a:t>
            </a:r>
            <a:br>
              <a:rPr lang="en-US" dirty="0" smtClean="0"/>
            </a:br>
            <a:r>
              <a:rPr lang="en-US" sz="2400" dirty="0" smtClean="0"/>
              <a:t>Software </a:t>
            </a:r>
            <a:r>
              <a:rPr lang="en-US" sz="2400" dirty="0" smtClean="0"/>
              <a:t>Testing, Software Quality and Trust in Software-Based Systems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060848"/>
            <a:ext cx="85689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POSITION STATEMENT</a:t>
            </a:r>
            <a:endParaRPr lang="en-US" sz="2800" b="1" cap="none" dirty="0" smtClean="0"/>
          </a:p>
          <a:p>
            <a:pPr algn="ctr"/>
            <a:r>
              <a:rPr lang="en-GB" sz="3600" b="1" dirty="0"/>
              <a:t>Can Testing Prove </a:t>
            </a:r>
            <a:endParaRPr lang="en-GB" sz="3600" b="1" dirty="0" smtClean="0"/>
          </a:p>
          <a:p>
            <a:pPr algn="ctr"/>
            <a:r>
              <a:rPr lang="en-GB" sz="3600" b="1" dirty="0" smtClean="0"/>
              <a:t>Software </a:t>
            </a:r>
            <a:r>
              <a:rPr lang="en-GB" sz="3600" b="1" dirty="0"/>
              <a:t>Has No </a:t>
            </a:r>
            <a:r>
              <a:rPr lang="en-GB" sz="3600" b="1" dirty="0" smtClean="0"/>
              <a:t>Bug</a:t>
            </a:r>
            <a:r>
              <a:rPr lang="en-US" sz="3600" b="1" cap="none" dirty="0" smtClean="0"/>
              <a:t>?</a:t>
            </a:r>
            <a:endParaRPr lang="en-US" sz="36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980728"/>
            <a:ext cx="7272808" cy="5544616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The </a:t>
            </a:r>
            <a:r>
              <a:rPr lang="en-US" sz="3200" dirty="0" smtClean="0"/>
              <a:t>correctness of a software system </a:t>
            </a:r>
            <a:r>
              <a:rPr lang="en-US" sz="3200" b="1" dirty="0" smtClean="0"/>
              <a:t>can</a:t>
            </a:r>
            <a:r>
              <a:rPr lang="en-US" sz="3200" dirty="0" smtClean="0"/>
              <a:t> be validated by testing on a finite number of test cases provided that the program and specification are in a learnable set of functions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Testing that assures correctness can </a:t>
            </a:r>
            <a:r>
              <a:rPr lang="en-US" sz="3200" dirty="0" smtClean="0"/>
              <a:t>be performed </a:t>
            </a:r>
            <a:r>
              <a:rPr lang="en-US" sz="3200" b="1" dirty="0" smtClean="0"/>
              <a:t>without</a:t>
            </a:r>
            <a:r>
              <a:rPr lang="en-US" sz="3200" dirty="0" smtClean="0"/>
              <a:t> </a:t>
            </a:r>
            <a:r>
              <a:rPr lang="en-US" sz="3200" dirty="0" smtClean="0"/>
              <a:t>writing down </a:t>
            </a:r>
            <a:r>
              <a:rPr lang="en-US" sz="3200" dirty="0" smtClean="0"/>
              <a:t>a formal specification. 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implication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908720"/>
            <a:ext cx="6912768" cy="5544616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/>
              <a:t>What </a:t>
            </a:r>
            <a:r>
              <a:rPr lang="en-US" sz="3200" dirty="0" smtClean="0"/>
              <a:t>current testing practice lacks is an analysis of the “</a:t>
            </a:r>
            <a:r>
              <a:rPr lang="en-US" sz="3200" b="1" dirty="0" smtClean="0"/>
              <a:t>complexity</a:t>
            </a:r>
            <a:r>
              <a:rPr lang="en-US" sz="3200" dirty="0" smtClean="0"/>
              <a:t>” of the program to </a:t>
            </a:r>
            <a:r>
              <a:rPr lang="en-US" sz="3200" dirty="0" smtClean="0"/>
              <a:t>determine </a:t>
            </a:r>
            <a:r>
              <a:rPr lang="en-US" sz="3200" dirty="0" smtClean="0"/>
              <a:t>a learnable set within which the program and the specification vary. 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remain open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test cases do we need to assure the program is correct? </a:t>
            </a:r>
          </a:p>
          <a:p>
            <a:pPr lvl="1"/>
            <a:r>
              <a:rPr lang="en-US" dirty="0" smtClean="0"/>
              <a:t>It depends on the complexity of the set P!</a:t>
            </a:r>
          </a:p>
          <a:p>
            <a:pPr lvl="1"/>
            <a:r>
              <a:rPr lang="en-US" dirty="0" smtClean="0"/>
              <a:t>The more we know about the software and its specification, the smaller is the set P, thus the less test case are needed. 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Can we define adequacy criteria according to complexity?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357301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 existing adequacy criteria, we have the property that </a:t>
            </a:r>
            <a:r>
              <a:rPr lang="en-US" i="1" dirty="0" smtClean="0"/>
              <a:t>the more complex is the software (either program or the specification), the more test cases are required!  </a:t>
            </a:r>
            <a:endParaRPr lang="en-US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5400" dirty="0" smtClean="0"/>
              <a:t>“</a:t>
            </a:r>
            <a:r>
              <a:rPr lang="en-US" sz="5400" i="1" dirty="0" smtClean="0"/>
              <a:t>Program testing can be used to show the presence of bugs, but never their </a:t>
            </a:r>
            <a:r>
              <a:rPr lang="en-US" sz="5400" i="1" dirty="0" smtClean="0"/>
              <a:t>absence.</a:t>
            </a:r>
            <a:r>
              <a:rPr lang="en-US" sz="5400" dirty="0" smtClean="0"/>
              <a:t>” </a:t>
            </a:r>
          </a:p>
          <a:p>
            <a:pPr algn="r">
              <a:buNone/>
            </a:pPr>
            <a:r>
              <a:rPr lang="en-US" sz="5400" dirty="0" err="1" smtClean="0"/>
              <a:t>Dijkstra</a:t>
            </a:r>
            <a:r>
              <a:rPr lang="en-US" sz="5400" dirty="0" smtClean="0"/>
              <a:t> 1972</a:t>
            </a:r>
            <a:endParaRPr lang="en-US" sz="5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happened in the past 40 years?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908720"/>
            <a:ext cx="8461126" cy="2880320"/>
          </a:xfrm>
        </p:spPr>
        <p:txBody>
          <a:bodyPr/>
          <a:lstStyle/>
          <a:p>
            <a:r>
              <a:rPr lang="en-US" dirty="0" smtClean="0"/>
              <a:t>Software </a:t>
            </a:r>
            <a:r>
              <a:rPr lang="en-US" dirty="0" smtClean="0"/>
              <a:t>engineers have never stopped testing in practice. </a:t>
            </a:r>
            <a:endParaRPr lang="en-US" dirty="0" smtClean="0"/>
          </a:p>
          <a:p>
            <a:r>
              <a:rPr lang="en-US" dirty="0" smtClean="0"/>
              <a:t>M</a:t>
            </a:r>
            <a:r>
              <a:rPr lang="en-US" dirty="0" smtClean="0"/>
              <a:t>ore and more emphasis </a:t>
            </a:r>
            <a:r>
              <a:rPr lang="en-US" dirty="0" smtClean="0"/>
              <a:t>has been put on software testing in modern software development methodologies, such as the so-called </a:t>
            </a:r>
            <a:r>
              <a:rPr lang="en-US" i="1" dirty="0" smtClean="0"/>
              <a:t>test-driven</a:t>
            </a:r>
            <a:r>
              <a:rPr lang="en-US" dirty="0" smtClean="0"/>
              <a:t> approach in agile </a:t>
            </a:r>
            <a:r>
              <a:rPr lang="en-US" dirty="0" smtClean="0"/>
              <a:t>methodologies. 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is widely recognized that confidence in software systems can be gained from systematic testing</a:t>
            </a:r>
            <a:r>
              <a:rPr lang="en-US" dirty="0" smtClean="0"/>
              <a:t>. </a:t>
            </a:r>
            <a:r>
              <a:rPr lang="en-US" dirty="0" smtClean="0"/>
              <a:t>	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7544" y="558924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Beck, K. Test-Driven Development, Addison Wesley, 2003.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7544" y="3933056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Is there a </a:t>
            </a:r>
            <a:r>
              <a:rPr lang="en-US" sz="3600" b="1" i="1" dirty="0"/>
              <a:t>theoretical foundation </a:t>
            </a:r>
            <a:r>
              <a:rPr lang="en-US" sz="3600" dirty="0"/>
              <a:t>to </a:t>
            </a:r>
            <a:r>
              <a:rPr lang="en-US" sz="3600" dirty="0" smtClean="0"/>
              <a:t>the practice? 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first attempt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smtClean="0"/>
              <a:t>1975, </a:t>
            </a:r>
            <a:r>
              <a:rPr lang="en-US" dirty="0" err="1" smtClean="0"/>
              <a:t>Goodenough</a:t>
            </a:r>
            <a:r>
              <a:rPr lang="en-US" dirty="0" smtClean="0"/>
              <a:t> and </a:t>
            </a:r>
            <a:r>
              <a:rPr lang="en-US" dirty="0" err="1" smtClean="0"/>
              <a:t>Gerhart</a:t>
            </a:r>
            <a:r>
              <a:rPr lang="en-US" dirty="0" smtClean="0"/>
              <a:t> made a significant breakthrough by proposing the notion of test adequacy </a:t>
            </a:r>
            <a:r>
              <a:rPr lang="en-US" dirty="0" smtClean="0"/>
              <a:t>criteria. </a:t>
            </a:r>
          </a:p>
          <a:p>
            <a:pPr marL="720725" lvl="1" indent="-449263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J</a:t>
            </a:r>
            <a:r>
              <a:rPr lang="en-US" sz="2400" dirty="0" smtClean="0">
                <a:solidFill>
                  <a:schemeClr val="tx1"/>
                </a:solidFill>
              </a:rPr>
              <a:t>. B. </a:t>
            </a:r>
            <a:r>
              <a:rPr lang="en-US" sz="2400" dirty="0" err="1" smtClean="0">
                <a:solidFill>
                  <a:schemeClr val="tx1"/>
                </a:solidFill>
              </a:rPr>
              <a:t>Goodenough</a:t>
            </a:r>
            <a:r>
              <a:rPr lang="en-US" sz="2400" dirty="0" smtClean="0">
                <a:solidFill>
                  <a:schemeClr val="tx1"/>
                </a:solidFill>
              </a:rPr>
              <a:t>, AND S. L. </a:t>
            </a:r>
            <a:r>
              <a:rPr lang="en-US" sz="2400" dirty="0" err="1" smtClean="0">
                <a:solidFill>
                  <a:schemeClr val="tx1"/>
                </a:solidFill>
              </a:rPr>
              <a:t>Gerhart</a:t>
            </a:r>
            <a:r>
              <a:rPr lang="en-US" sz="2400" dirty="0" smtClean="0">
                <a:solidFill>
                  <a:schemeClr val="tx1"/>
                </a:solidFill>
              </a:rPr>
              <a:t>, Toward a theory of test data selection. </a:t>
            </a:r>
            <a:r>
              <a:rPr lang="en-US" sz="2400" i="1" dirty="0" smtClean="0">
                <a:solidFill>
                  <a:schemeClr val="tx1"/>
                </a:solidFill>
              </a:rPr>
              <a:t>IEEE Trans. </a:t>
            </a:r>
            <a:r>
              <a:rPr lang="en-US" sz="2400" i="1" dirty="0" err="1" smtClean="0">
                <a:solidFill>
                  <a:schemeClr val="tx1"/>
                </a:solidFill>
              </a:rPr>
              <a:t>Softw</a:t>
            </a:r>
            <a:r>
              <a:rPr lang="en-US" sz="2400" i="1" dirty="0" smtClean="0">
                <a:solidFill>
                  <a:schemeClr val="tx1"/>
                </a:solidFill>
              </a:rPr>
              <a:t>. Eng. SE-3, </a:t>
            </a:r>
            <a:r>
              <a:rPr lang="en-US" sz="2400" dirty="0" smtClean="0">
                <a:solidFill>
                  <a:schemeClr val="tx1"/>
                </a:solidFill>
              </a:rPr>
              <a:t>June 1975.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A</a:t>
            </a:r>
            <a:r>
              <a:rPr lang="en-US" dirty="0" smtClean="0"/>
              <a:t> </a:t>
            </a:r>
            <a:r>
              <a:rPr lang="en-US" dirty="0" smtClean="0"/>
              <a:t>large number of adequacy criteria have proposed and </a:t>
            </a:r>
            <a:r>
              <a:rPr lang="en-US" dirty="0" smtClean="0"/>
              <a:t>investigated; See for survey:  </a:t>
            </a:r>
          </a:p>
          <a:p>
            <a:pPr marL="720725" lvl="1" indent="-449263"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Zhu, H., Hall, P. and May, J., Software unit test coverage and adequacy, ACM Computing Survey, 29(4), Dec. 1997, pp366~427.</a:t>
            </a:r>
          </a:p>
          <a:p>
            <a:r>
              <a:rPr lang="en-US" dirty="0" smtClean="0"/>
              <a:t>Several </a:t>
            </a:r>
            <a:r>
              <a:rPr lang="en-US" dirty="0" smtClean="0"/>
              <a:t>theories have also been advanced in attempt to prove that testing can guarantee software </a:t>
            </a:r>
            <a:r>
              <a:rPr lang="en-US" dirty="0" smtClean="0"/>
              <a:t>correctness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7" y="692696"/>
            <a:ext cx="8461126" cy="5112568"/>
          </a:xfrm>
        </p:spPr>
        <p:txBody>
          <a:bodyPr/>
          <a:lstStyle/>
          <a:p>
            <a:pPr lvl="0"/>
            <a:r>
              <a:rPr lang="en-US" i="1" dirty="0" smtClean="0"/>
              <a:t>Statistical </a:t>
            </a:r>
            <a:r>
              <a:rPr lang="en-US" i="1" dirty="0" smtClean="0"/>
              <a:t>theories</a:t>
            </a:r>
            <a:endParaRPr lang="en-US" dirty="0" smtClean="0"/>
          </a:p>
          <a:p>
            <a:pPr lvl="1"/>
            <a:r>
              <a:rPr lang="en-US" dirty="0" smtClean="0"/>
              <a:t>If </a:t>
            </a:r>
            <a:r>
              <a:rPr lang="en-US" dirty="0" smtClean="0"/>
              <a:t>a software system passes certain number of random tests, the reliability of the software system can be asserted with certain confidence according to the mathematical theory of probability and statistics.  </a:t>
            </a:r>
          </a:p>
          <a:p>
            <a:pPr lvl="0"/>
            <a:r>
              <a:rPr lang="en-US" i="1" dirty="0" smtClean="0"/>
              <a:t>Fault elimination </a:t>
            </a:r>
            <a:r>
              <a:rPr lang="en-US" i="1" dirty="0" smtClean="0"/>
              <a:t>theories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is based on the assumption that there are only a limited number of ways that a software system can contain faults. </a:t>
            </a:r>
            <a:endParaRPr lang="en-US" dirty="0" smtClean="0"/>
          </a:p>
          <a:p>
            <a:pPr lvl="1"/>
            <a:r>
              <a:rPr lang="en-US" dirty="0" smtClean="0"/>
              <a:t>When </a:t>
            </a:r>
            <a:r>
              <a:rPr lang="en-US" dirty="0" smtClean="0"/>
              <a:t>the software passes a test case successfully, it can be regarded as eliminating certain possible faults in the system. After passing a large number of well selected test cases, most possible faults of the software can be eliminated. </a:t>
            </a:r>
            <a:endParaRPr lang="en-US" dirty="0" smtClean="0"/>
          </a:p>
          <a:p>
            <a:pPr lvl="1"/>
            <a:r>
              <a:rPr lang="en-US" dirty="0" smtClean="0"/>
              <a:t>Fault-based </a:t>
            </a:r>
            <a:r>
              <a:rPr lang="en-US" dirty="0" smtClean="0"/>
              <a:t>software testing methods (such as mutation testing and perturbation testing) and error-based testing methods (such as category partitioning testing) have been advanced.</a:t>
            </a:r>
            <a:r>
              <a:rPr lang="en-US" b="1" dirty="0" smtClean="0"/>
              <a:t> 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3528" y="5877272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55600" algn="l"/>
              </a:tabLst>
            </a:pPr>
            <a:r>
              <a:rPr lang="en-US" sz="2400" dirty="0" smtClean="0"/>
              <a:t>None </a:t>
            </a:r>
            <a:r>
              <a:rPr lang="en-US" sz="2400" dirty="0"/>
              <a:t>of these two approaches can lead to a </a:t>
            </a:r>
            <a:r>
              <a:rPr lang="en-US" sz="2400" b="1" i="1" dirty="0"/>
              <a:t>definite answer </a:t>
            </a:r>
            <a:r>
              <a:rPr lang="en-US" sz="2400" dirty="0"/>
              <a:t>to the foundation problem of software test.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inductive inference theory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It regards software testing as an </a:t>
            </a:r>
            <a:r>
              <a:rPr lang="en-US" sz="2800" i="1" dirty="0" smtClean="0"/>
              <a:t>inductive inference </a:t>
            </a:r>
            <a:r>
              <a:rPr lang="en-US" sz="2800" i="1" dirty="0" smtClean="0"/>
              <a:t>process </a:t>
            </a:r>
          </a:p>
          <a:p>
            <a:pPr lvl="1"/>
            <a:r>
              <a:rPr lang="en-US" sz="2400" dirty="0" smtClean="0"/>
              <a:t>A </a:t>
            </a:r>
            <a:r>
              <a:rPr lang="en-US" sz="2400" dirty="0" smtClean="0"/>
              <a:t>tester observes a software system’s correctness on a </a:t>
            </a:r>
            <a:r>
              <a:rPr lang="en-US" sz="2400" dirty="0" smtClean="0"/>
              <a:t>subset </a:t>
            </a:r>
            <a:r>
              <a:rPr lang="en-US" sz="2400" dirty="0" smtClean="0"/>
              <a:t>(</a:t>
            </a:r>
            <a:r>
              <a:rPr lang="en-US" sz="2400" dirty="0" smtClean="0"/>
              <a:t>finite number) </a:t>
            </a:r>
            <a:r>
              <a:rPr lang="en-US" sz="2400" dirty="0" smtClean="0"/>
              <a:t>of test cases and then tries to conclude that the system is correct on all inputs. </a:t>
            </a:r>
            <a:endParaRPr lang="en-US" sz="2400" dirty="0" smtClean="0"/>
          </a:p>
          <a:p>
            <a:pPr lvl="1"/>
            <a:r>
              <a:rPr lang="en-US" sz="2400" dirty="0" smtClean="0"/>
              <a:t>In </a:t>
            </a:r>
            <a:r>
              <a:rPr lang="en-US" sz="2400" dirty="0" smtClean="0"/>
              <a:t>practice, such inference is done implicitly, even omitted completely. </a:t>
            </a:r>
          </a:p>
          <a:p>
            <a:pPr>
              <a:buNone/>
            </a:pPr>
            <a:endParaRPr lang="en-US" sz="2800" dirty="0" smtClean="0"/>
          </a:p>
          <a:p>
            <a:pPr marL="447675" indent="-447675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Zhu</a:t>
            </a:r>
            <a:r>
              <a:rPr lang="en-US" sz="2800" dirty="0" smtClean="0">
                <a:solidFill>
                  <a:schemeClr val="tx1"/>
                </a:solidFill>
              </a:rPr>
              <a:t>, H., A formal interpretation of software testing as inductive inference, Journal of Software Testing, Verification and Reliability 6, July 1996, pp3~31.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identification in the limit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712967" cy="5328592"/>
          </a:xfrm>
        </p:spPr>
        <p:txBody>
          <a:bodyPr/>
          <a:lstStyle/>
          <a:p>
            <a:r>
              <a:rPr lang="en-US" dirty="0" smtClean="0"/>
              <a:t>Let </a:t>
            </a:r>
            <a:endParaRPr lang="en-US" dirty="0" smtClean="0"/>
          </a:p>
          <a:p>
            <a:pPr lvl="1"/>
            <a:r>
              <a:rPr lang="en-US" i="1" dirty="0" smtClean="0"/>
              <a:t>M </a:t>
            </a:r>
            <a:r>
              <a:rPr lang="en-US" dirty="0" smtClean="0"/>
              <a:t>be an inductive inference device, and </a:t>
            </a:r>
            <a:endParaRPr lang="en-US" dirty="0" smtClean="0"/>
          </a:p>
          <a:p>
            <a:pPr lvl="1"/>
            <a:r>
              <a:rPr lang="en-US" i="1" dirty="0" smtClean="0"/>
              <a:t>a </a:t>
            </a:r>
            <a:r>
              <a:rPr lang="en-US" dirty="0" smtClean="0"/>
              <a:t>= 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, </a:t>
            </a:r>
            <a:r>
              <a:rPr lang="en-US" i="1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, ... , </a:t>
            </a:r>
            <a:r>
              <a:rPr lang="en-US" i="1" dirty="0" smtClean="0"/>
              <a:t>a</a:t>
            </a:r>
            <a:r>
              <a:rPr lang="en-US" baseline="-25000" dirty="0" smtClean="0"/>
              <a:t>n</a:t>
            </a:r>
            <a:r>
              <a:rPr lang="en-US" dirty="0" smtClean="0"/>
              <a:t>, ... be an infinite sequence of instances of a given rule </a:t>
            </a:r>
            <a:r>
              <a:rPr lang="en-US" i="1" dirty="0" smtClean="0"/>
              <a:t>f</a:t>
            </a:r>
            <a:r>
              <a:rPr lang="en-US" dirty="0" smtClean="0"/>
              <a:t>. </a:t>
            </a:r>
            <a:endParaRPr lang="en-US" dirty="0" smtClean="0"/>
          </a:p>
          <a:p>
            <a:pPr lvl="1"/>
            <a:r>
              <a:rPr lang="en-US" i="1" dirty="0" smtClean="0"/>
              <a:t>f</a:t>
            </a:r>
            <a:r>
              <a:rPr lang="en-US" i="1" baseline="-25000" dirty="0" smtClean="0"/>
              <a:t>n</a:t>
            </a:r>
            <a:r>
              <a:rPr lang="en-US" dirty="0" smtClean="0"/>
              <a:t>  = </a:t>
            </a:r>
            <a:r>
              <a:rPr lang="en-US" i="1" dirty="0" smtClean="0"/>
              <a:t>M </a:t>
            </a:r>
            <a:r>
              <a:rPr lang="en-US" dirty="0" smtClean="0"/>
              <a:t>{(</a:t>
            </a:r>
            <a:r>
              <a:rPr lang="en-US" i="1" dirty="0" smtClean="0"/>
              <a:t>a</a:t>
            </a:r>
            <a:r>
              <a:rPr lang="en-US" baseline="-25000" dirty="0" smtClean="0"/>
              <a:t>1</a:t>
            </a:r>
            <a:r>
              <a:rPr lang="en-US" dirty="0" smtClean="0"/>
              <a:t> , </a:t>
            </a:r>
            <a:r>
              <a:rPr lang="en-US" i="1" dirty="0" smtClean="0"/>
              <a:t>a</a:t>
            </a:r>
            <a:r>
              <a:rPr lang="en-US" baseline="-25000" dirty="0" smtClean="0"/>
              <a:t>2</a:t>
            </a:r>
            <a:r>
              <a:rPr lang="en-US" dirty="0" smtClean="0"/>
              <a:t> ,..., </a:t>
            </a:r>
            <a:r>
              <a:rPr lang="en-US" i="1" dirty="0" smtClean="0"/>
              <a:t>a</a:t>
            </a:r>
            <a:r>
              <a:rPr lang="en-US" i="1" baseline="-25000" dirty="0" smtClean="0"/>
              <a:t>n</a:t>
            </a:r>
            <a:r>
              <a:rPr lang="en-US" dirty="0" smtClean="0"/>
              <a:t>) }. </a:t>
            </a: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If </a:t>
            </a:r>
            <a:r>
              <a:rPr lang="en-US" dirty="0" smtClean="0"/>
              <a:t>there is a natural number </a:t>
            </a:r>
            <a:r>
              <a:rPr lang="en-US" i="1" dirty="0" smtClean="0"/>
              <a:t>K </a:t>
            </a:r>
            <a:r>
              <a:rPr lang="en-US" dirty="0" smtClean="0"/>
              <a:t>such that for all </a:t>
            </a:r>
            <a:r>
              <a:rPr lang="en-US" i="1" dirty="0" smtClean="0"/>
              <a:t>n</a:t>
            </a:r>
            <a:r>
              <a:rPr lang="en-US" dirty="0" smtClean="0"/>
              <a:t>, </a:t>
            </a:r>
            <a:r>
              <a:rPr lang="en-US" i="1" dirty="0" smtClean="0"/>
              <a:t>m </a:t>
            </a:r>
            <a:r>
              <a:rPr lang="en-US" i="1" dirty="0" smtClean="0">
                <a:sym typeface="Symbol"/>
              </a:rPr>
              <a:t></a:t>
            </a:r>
            <a:r>
              <a:rPr lang="en-US" dirty="0" smtClean="0"/>
              <a:t> </a:t>
            </a:r>
            <a:r>
              <a:rPr lang="en-US" i="1" dirty="0" smtClean="0"/>
              <a:t>K</a:t>
            </a:r>
            <a:r>
              <a:rPr lang="en-US" dirty="0" smtClean="0"/>
              <a:t>, </a:t>
            </a:r>
            <a:r>
              <a:rPr lang="en-US" i="1" dirty="0" smtClean="0"/>
              <a:t>f</a:t>
            </a:r>
            <a:r>
              <a:rPr lang="en-US" baseline="-25000" dirty="0" smtClean="0"/>
              <a:t>m</a:t>
            </a:r>
            <a:r>
              <a:rPr lang="en-US" dirty="0" smtClean="0"/>
              <a:t> = </a:t>
            </a:r>
            <a:r>
              <a:rPr lang="en-US" i="1" dirty="0" smtClean="0"/>
              <a:t>f</a:t>
            </a:r>
            <a:r>
              <a:rPr lang="en-US" baseline="-25000" dirty="0" smtClean="0"/>
              <a:t>n</a:t>
            </a:r>
            <a:r>
              <a:rPr lang="en-US" dirty="0" smtClean="0"/>
              <a:t>, then we say that </a:t>
            </a:r>
            <a:r>
              <a:rPr lang="en-US" i="1" dirty="0" smtClean="0"/>
              <a:t>M converges </a:t>
            </a:r>
            <a:r>
              <a:rPr lang="en-US" dirty="0" smtClean="0"/>
              <a:t>to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K</a:t>
            </a:r>
            <a:r>
              <a:rPr lang="en-US" i="1" dirty="0" smtClean="0"/>
              <a:t> </a:t>
            </a:r>
            <a:r>
              <a:rPr lang="en-US" dirty="0" smtClean="0"/>
              <a:t>on </a:t>
            </a:r>
            <a:r>
              <a:rPr lang="en-US" i="1" dirty="0" smtClean="0"/>
              <a:t>a </a:t>
            </a:r>
            <a:r>
              <a:rPr lang="en-US" dirty="0" smtClean="0"/>
              <a:t>and that </a:t>
            </a:r>
            <a:r>
              <a:rPr lang="en-US" i="1" dirty="0" smtClean="0"/>
              <a:t>M behaviorally identifies f correctly in the limit</a:t>
            </a:r>
            <a:r>
              <a:rPr lang="en-US" dirty="0" smtClean="0"/>
              <a:t> by </a:t>
            </a:r>
            <a:r>
              <a:rPr lang="en-US" i="1" dirty="0" smtClean="0"/>
              <a:t>M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If </a:t>
            </a:r>
            <a:r>
              <a:rPr lang="en-US" dirty="0" smtClean="0"/>
              <a:t>the </a:t>
            </a:r>
            <a:r>
              <a:rPr lang="en-US" i="1" dirty="0" err="1" smtClean="0"/>
              <a:t>f</a:t>
            </a:r>
            <a:r>
              <a:rPr lang="en-US" i="1" baseline="-25000" dirty="0" err="1" smtClean="0"/>
              <a:t>K</a:t>
            </a:r>
            <a:r>
              <a:rPr lang="en-US" dirty="0" smtClean="0"/>
              <a:t>=</a:t>
            </a:r>
            <a:r>
              <a:rPr lang="en-US" i="1" dirty="0" smtClean="0"/>
              <a:t>f</a:t>
            </a:r>
            <a:r>
              <a:rPr lang="en-US" dirty="0" smtClean="0"/>
              <a:t>, we say that </a:t>
            </a:r>
            <a:r>
              <a:rPr lang="en-US" i="1" dirty="0" smtClean="0"/>
              <a:t>M</a:t>
            </a:r>
            <a:r>
              <a:rPr lang="en-US" dirty="0" smtClean="0"/>
              <a:t> </a:t>
            </a:r>
            <a:r>
              <a:rPr lang="en-US" i="1" dirty="0" smtClean="0"/>
              <a:t>explanatorily identifies f correctly in the limit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 smtClean="0"/>
              <a:t>A </a:t>
            </a:r>
            <a:r>
              <a:rPr lang="en-US" dirty="0" smtClean="0"/>
              <a:t>set </a:t>
            </a:r>
            <a:r>
              <a:rPr lang="en-US" i="1" dirty="0" smtClean="0"/>
              <a:t>P </a:t>
            </a:r>
            <a:r>
              <a:rPr lang="en-US" dirty="0" smtClean="0"/>
              <a:t>of rules is </a:t>
            </a:r>
            <a:r>
              <a:rPr lang="en-US" i="1" dirty="0" smtClean="0"/>
              <a:t>behaviorally </a:t>
            </a:r>
            <a:r>
              <a:rPr lang="en-US" i="1" dirty="0" smtClean="0"/>
              <a:t>(explanatorily</a:t>
            </a:r>
            <a:r>
              <a:rPr lang="en-US" i="1" dirty="0" smtClean="0"/>
              <a:t>) learnable </a:t>
            </a:r>
            <a:r>
              <a:rPr lang="en-US" dirty="0" smtClean="0"/>
              <a:t>by </a:t>
            </a:r>
            <a:r>
              <a:rPr lang="en-US" i="1" dirty="0" smtClean="0"/>
              <a:t>M</a:t>
            </a:r>
            <a:r>
              <a:rPr lang="en-US" dirty="0" smtClean="0"/>
              <a:t>, if for all </a:t>
            </a:r>
            <a:r>
              <a:rPr lang="en-US" i="1" dirty="0" err="1" smtClean="0"/>
              <a:t>f</a:t>
            </a:r>
            <a:r>
              <a:rPr lang="en-US" dirty="0" err="1" smtClean="0">
                <a:sym typeface="Symbol"/>
              </a:rPr>
              <a:t></a:t>
            </a:r>
            <a:r>
              <a:rPr lang="en-US" i="1" dirty="0" err="1" smtClean="0"/>
              <a:t>P</a:t>
            </a:r>
            <a:r>
              <a:rPr lang="en-US" dirty="0" smtClean="0"/>
              <a:t>, </a:t>
            </a:r>
            <a:r>
              <a:rPr lang="en-US" i="1" dirty="0" smtClean="0"/>
              <a:t>f </a:t>
            </a:r>
            <a:r>
              <a:rPr lang="en-US" dirty="0" smtClean="0"/>
              <a:t>is behaviorally </a:t>
            </a:r>
            <a:r>
              <a:rPr lang="en-US" dirty="0" smtClean="0"/>
              <a:t>(explanatorily</a:t>
            </a:r>
            <a:r>
              <a:rPr lang="en-US" dirty="0" smtClean="0"/>
              <a:t>) learnable by </a:t>
            </a:r>
            <a:r>
              <a:rPr lang="en-US" i="1" dirty="0" smtClean="0"/>
              <a:t>M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1115452"/>
            <a:ext cx="50405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bg2"/>
                </a:solidFill>
              </a:rPr>
              <a:t>M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115452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solidFill>
                  <a:schemeClr val="bg2"/>
                </a:solidFill>
              </a:rPr>
              <a:t>...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 </a:t>
            </a:r>
            <a:r>
              <a:rPr lang="en-US" sz="2400" i="1" dirty="0" smtClean="0">
                <a:solidFill>
                  <a:schemeClr val="bg2"/>
                </a:solidFill>
              </a:rPr>
              <a:t>a</a:t>
            </a:r>
            <a:r>
              <a:rPr lang="en-US" sz="2400" baseline="-25000" dirty="0" smtClean="0">
                <a:solidFill>
                  <a:schemeClr val="bg2"/>
                </a:solidFill>
              </a:rPr>
              <a:t>n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 </a:t>
            </a:r>
            <a:r>
              <a:rPr lang="en-US" sz="2400" dirty="0" smtClean="0">
                <a:solidFill>
                  <a:schemeClr val="bg2"/>
                </a:solidFill>
              </a:rPr>
              <a:t> ...</a:t>
            </a:r>
            <a:r>
              <a:rPr lang="en-US" sz="2400" i="1" dirty="0" smtClean="0">
                <a:solidFill>
                  <a:schemeClr val="bg2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 </a:t>
            </a:r>
            <a:r>
              <a:rPr lang="en-US" sz="2400" i="1" dirty="0" smtClean="0">
                <a:solidFill>
                  <a:schemeClr val="bg2"/>
                </a:solidFill>
              </a:rPr>
              <a:t>a</a:t>
            </a:r>
            <a:r>
              <a:rPr lang="en-US" sz="2400" baseline="-25000" dirty="0" smtClean="0">
                <a:solidFill>
                  <a:schemeClr val="bg2"/>
                </a:solidFill>
              </a:rPr>
              <a:t>2 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 </a:t>
            </a:r>
            <a:r>
              <a:rPr lang="en-US" sz="2400" i="1" dirty="0" smtClean="0">
                <a:solidFill>
                  <a:schemeClr val="bg2"/>
                </a:solidFill>
              </a:rPr>
              <a:t>a</a:t>
            </a:r>
            <a:r>
              <a:rPr lang="en-US" sz="2400" baseline="-25000" dirty="0" smtClean="0">
                <a:solidFill>
                  <a:schemeClr val="bg2"/>
                </a:solidFill>
              </a:rPr>
              <a:t>1</a:t>
            </a:r>
            <a:r>
              <a:rPr lang="en-US" sz="2400" dirty="0" smtClean="0">
                <a:solidFill>
                  <a:schemeClr val="bg2"/>
                </a:solidFill>
                <a:sym typeface="Symbol"/>
              </a:rPr>
              <a:t>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2080" y="1115452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2"/>
                </a:solidFill>
                <a:sym typeface="Symbol"/>
              </a:rPr>
              <a:t></a:t>
            </a:r>
            <a:r>
              <a:rPr lang="en-US" sz="2400" dirty="0" smtClean="0">
                <a:solidFill>
                  <a:schemeClr val="bg2"/>
                </a:solidFill>
              </a:rPr>
              <a:t>... , </a:t>
            </a:r>
            <a:r>
              <a:rPr lang="en-US" sz="2400" i="1" dirty="0" smtClean="0">
                <a:solidFill>
                  <a:schemeClr val="bg2"/>
                </a:solidFill>
              </a:rPr>
              <a:t>f</a:t>
            </a:r>
            <a:r>
              <a:rPr lang="en-US" sz="2400" baseline="-25000" dirty="0" smtClean="0">
                <a:solidFill>
                  <a:schemeClr val="bg2"/>
                </a:solidFill>
              </a:rPr>
              <a:t>n</a:t>
            </a:r>
            <a:r>
              <a:rPr lang="en-US" sz="2400" dirty="0" smtClean="0">
                <a:solidFill>
                  <a:schemeClr val="bg2"/>
                </a:solidFill>
              </a:rPr>
              <a:t>, ...</a:t>
            </a:r>
            <a:r>
              <a:rPr lang="en-US" sz="2400" i="1" dirty="0" smtClean="0">
                <a:solidFill>
                  <a:schemeClr val="bg2"/>
                </a:solidFill>
              </a:rPr>
              <a:t> </a:t>
            </a:r>
            <a:r>
              <a:rPr lang="en-US" sz="2400" dirty="0" smtClean="0">
                <a:solidFill>
                  <a:schemeClr val="bg2"/>
                </a:solidFill>
              </a:rPr>
              <a:t>, </a:t>
            </a:r>
            <a:r>
              <a:rPr lang="en-US" sz="2400" i="1" dirty="0" smtClean="0">
                <a:solidFill>
                  <a:schemeClr val="bg2"/>
                </a:solidFill>
              </a:rPr>
              <a:t>f</a:t>
            </a:r>
            <a:r>
              <a:rPr lang="en-US" sz="2400" baseline="-25000" dirty="0" smtClean="0">
                <a:solidFill>
                  <a:schemeClr val="bg2"/>
                </a:solidFill>
              </a:rPr>
              <a:t>2</a:t>
            </a:r>
            <a:r>
              <a:rPr lang="en-US" sz="2400" dirty="0" smtClean="0">
                <a:solidFill>
                  <a:schemeClr val="bg2"/>
                </a:solidFill>
              </a:rPr>
              <a:t>, </a:t>
            </a:r>
            <a:r>
              <a:rPr lang="en-US" sz="2400" i="1" dirty="0" smtClean="0">
                <a:solidFill>
                  <a:schemeClr val="bg2"/>
                </a:solidFill>
              </a:rPr>
              <a:t>f</a:t>
            </a:r>
            <a:r>
              <a:rPr lang="en-US" sz="2400" baseline="-25000" dirty="0" smtClean="0">
                <a:solidFill>
                  <a:schemeClr val="bg2"/>
                </a:solidFill>
              </a:rPr>
              <a:t>1</a:t>
            </a:r>
            <a:endParaRPr lang="en-US" sz="2400" dirty="0">
              <a:solidFill>
                <a:schemeClr val="bg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1800" y="62068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chemeClr val="bg2"/>
                </a:solidFill>
              </a:rPr>
              <a:t>f</a:t>
            </a:r>
            <a:endParaRPr lang="en-US" sz="2400" i="1" dirty="0">
              <a:solidFill>
                <a:schemeClr val="bg2"/>
              </a:solidFill>
            </a:endParaRPr>
          </a:p>
        </p:txBody>
      </p:sp>
      <p:sp>
        <p:nvSpPr>
          <p:cNvPr id="8" name="Right Brace 7"/>
          <p:cNvSpPr/>
          <p:nvPr/>
        </p:nvSpPr>
        <p:spPr>
          <a:xfrm rot="16200000">
            <a:off x="2789802" y="-54678"/>
            <a:ext cx="252028" cy="2448272"/>
          </a:xfrm>
          <a:prstGeom prst="rightBrace">
            <a:avLst>
              <a:gd name="adj1" fmla="val 36552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extBox 8"/>
          <p:cNvSpPr txBox="1"/>
          <p:nvPr/>
        </p:nvSpPr>
        <p:spPr>
          <a:xfrm>
            <a:off x="2051720" y="4581128"/>
            <a:ext cx="5472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example, the set of one-variable </a:t>
            </a:r>
            <a:r>
              <a:rPr lang="en-US" dirty="0" smtClean="0"/>
              <a:t>polynomials.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5008" y="5805264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Case, J. &amp; Smith, C., (1983) ‘Comparison of identification criteria for machine inductive inference’, </a:t>
            </a:r>
            <a:r>
              <a:rPr lang="en-US" sz="2000" i="1" dirty="0" smtClean="0"/>
              <a:t>Theoretical Computer Science</a:t>
            </a:r>
            <a:r>
              <a:rPr lang="en-US" sz="2000" dirty="0" smtClean="0"/>
              <a:t>, 25(2), 193~220.</a:t>
            </a:r>
          </a:p>
        </p:txBody>
      </p:sp>
      <p:cxnSp>
        <p:nvCxnSpPr>
          <p:cNvPr id="12" name="Straight Arrow Connector 11"/>
          <p:cNvCxnSpPr>
            <a:stCxn id="9" idx="1"/>
          </p:cNvCxnSpPr>
          <p:nvPr/>
        </p:nvCxnSpPr>
        <p:spPr>
          <a:xfrm flipH="1">
            <a:off x="1331640" y="4765794"/>
            <a:ext cx="720080" cy="319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Interpretation of testing as induction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568951" cy="5544616"/>
          </a:xfrm>
        </p:spPr>
        <p:txBody>
          <a:bodyPr/>
          <a:lstStyle/>
          <a:p>
            <a:pPr marL="355600" indent="-355600"/>
            <a:r>
              <a:rPr lang="en-US" sz="2800" dirty="0" smtClean="0"/>
              <a:t>A program under test is interpreted as a rule to </a:t>
            </a:r>
            <a:r>
              <a:rPr lang="en-US" sz="2800" dirty="0" smtClean="0"/>
              <a:t>learn </a:t>
            </a:r>
          </a:p>
          <a:p>
            <a:pPr marL="355600" indent="-355600"/>
            <a:r>
              <a:rPr lang="en-US" sz="2800" dirty="0" smtClean="0"/>
              <a:t>A </a:t>
            </a:r>
            <a:r>
              <a:rPr lang="en-US" sz="2800" dirty="0" smtClean="0"/>
              <a:t>test case is interpreted as an instance of the </a:t>
            </a:r>
            <a:r>
              <a:rPr lang="en-US" sz="2800" dirty="0" smtClean="0"/>
              <a:t>rule </a:t>
            </a:r>
          </a:p>
          <a:p>
            <a:pPr marL="355600" indent="-355600"/>
            <a:r>
              <a:rPr lang="en-US" sz="2800" dirty="0" smtClean="0"/>
              <a:t>A </a:t>
            </a:r>
            <a:r>
              <a:rPr lang="en-US" sz="2800" dirty="0" smtClean="0"/>
              <a:t>test set is then a set of </a:t>
            </a:r>
            <a:r>
              <a:rPr lang="en-US" sz="2800" dirty="0" smtClean="0"/>
              <a:t>instances </a:t>
            </a:r>
          </a:p>
          <a:p>
            <a:pPr marL="355600" indent="-355600"/>
            <a:r>
              <a:rPr lang="en-US" sz="2800" dirty="0" smtClean="0"/>
              <a:t>The set </a:t>
            </a:r>
            <a:r>
              <a:rPr lang="en-US" sz="2800" i="1" dirty="0" smtClean="0"/>
              <a:t>P</a:t>
            </a:r>
            <a:r>
              <a:rPr lang="en-US" sz="2800" dirty="0" smtClean="0"/>
              <a:t> </a:t>
            </a:r>
            <a:r>
              <a:rPr lang="en-US" sz="2800" dirty="0" smtClean="0"/>
              <a:t>to be a set of functions on a domain </a:t>
            </a:r>
            <a:r>
              <a:rPr lang="en-US" sz="2800" i="1" dirty="0" smtClean="0"/>
              <a:t>D</a:t>
            </a:r>
            <a:r>
              <a:rPr lang="en-US" sz="2800" dirty="0" smtClean="0"/>
              <a:t> of input values such that both the program </a:t>
            </a:r>
            <a:r>
              <a:rPr lang="en-US" sz="2800" i="1" dirty="0" smtClean="0"/>
              <a:t>p</a:t>
            </a:r>
            <a:r>
              <a:rPr lang="en-US" sz="2800" dirty="0" smtClean="0"/>
              <a:t> under test and its specification </a:t>
            </a:r>
            <a:r>
              <a:rPr lang="en-US" sz="2800" i="1" dirty="0" smtClean="0"/>
              <a:t>s</a:t>
            </a:r>
            <a:r>
              <a:rPr lang="en-US" sz="2800" dirty="0" smtClean="0"/>
              <a:t> </a:t>
            </a:r>
            <a:r>
              <a:rPr lang="en-US" sz="2800" dirty="0" smtClean="0"/>
              <a:t>are included in </a:t>
            </a:r>
            <a:r>
              <a:rPr lang="en-US" sz="2800" i="1" dirty="0" smtClean="0"/>
              <a:t>P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Interpretation of testing as induction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568951" cy="5544616"/>
          </a:xfrm>
        </p:spPr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Proposition 1. </a:t>
            </a:r>
            <a:endParaRPr lang="en-US" sz="3200" b="1" dirty="0" smtClean="0"/>
          </a:p>
          <a:p>
            <a:pPr marL="0" indent="0">
              <a:buNone/>
            </a:pPr>
            <a:r>
              <a:rPr lang="en-US" sz="3200" dirty="0" smtClean="0"/>
              <a:t>Let: </a:t>
            </a:r>
          </a:p>
          <a:p>
            <a:pPr marL="355600" indent="-355600">
              <a:spcBef>
                <a:spcPts val="600"/>
              </a:spcBef>
            </a:pPr>
            <a:r>
              <a:rPr lang="en-US" sz="3200" i="1" dirty="0" smtClean="0"/>
              <a:t>P </a:t>
            </a:r>
            <a:r>
              <a:rPr lang="en-US" sz="3200" dirty="0" smtClean="0"/>
              <a:t>be a </a:t>
            </a:r>
            <a:r>
              <a:rPr lang="en-US" sz="3200" dirty="0" err="1" smtClean="0"/>
              <a:t>behaviourally</a:t>
            </a:r>
            <a:r>
              <a:rPr lang="en-US" sz="3200" dirty="0" smtClean="0"/>
              <a:t> learnable set of functions on a domain </a:t>
            </a:r>
            <a:r>
              <a:rPr lang="en-US" sz="3200" i="1" dirty="0" smtClean="0"/>
              <a:t>D</a:t>
            </a:r>
            <a:r>
              <a:rPr lang="en-US" sz="3200" dirty="0" smtClean="0"/>
              <a:t>. </a:t>
            </a:r>
            <a:r>
              <a:rPr lang="en-US" sz="3200" dirty="0" smtClean="0"/>
              <a:t> </a:t>
            </a:r>
          </a:p>
          <a:p>
            <a:pPr marL="355600" indent="-355600">
              <a:spcBef>
                <a:spcPts val="600"/>
              </a:spcBef>
            </a:pPr>
            <a:r>
              <a:rPr lang="en-US" sz="3200" dirty="0" smtClean="0"/>
              <a:t>| </a:t>
            </a:r>
            <a:r>
              <a:rPr lang="en-US" sz="3200" dirty="0" smtClean="0"/>
              <a:t>. | be a complexity measure of the elements in </a:t>
            </a:r>
            <a:r>
              <a:rPr lang="en-US" sz="3200" i="1" dirty="0" smtClean="0"/>
              <a:t>D </a:t>
            </a:r>
            <a:r>
              <a:rPr lang="en-US" sz="3200" dirty="0" smtClean="0"/>
              <a:t>such that for any natural number </a:t>
            </a:r>
            <a:r>
              <a:rPr lang="en-US" sz="3200" i="1" dirty="0" smtClean="0"/>
              <a:t>N </a:t>
            </a:r>
            <a:r>
              <a:rPr lang="en-US" sz="3200" dirty="0" smtClean="0"/>
              <a:t>the subset {</a:t>
            </a:r>
            <a:r>
              <a:rPr lang="en-US" sz="3200" i="1" dirty="0" err="1" smtClean="0"/>
              <a:t>x</a:t>
            </a:r>
            <a:r>
              <a:rPr lang="en-US" sz="3200" dirty="0" err="1" smtClean="0">
                <a:sym typeface="Symbol"/>
              </a:rPr>
              <a:t></a:t>
            </a:r>
            <a:r>
              <a:rPr lang="en-US" sz="3200" i="1" dirty="0" err="1" smtClean="0"/>
              <a:t>D</a:t>
            </a:r>
            <a:r>
              <a:rPr lang="en-US" sz="3200" i="1" dirty="0" smtClean="0"/>
              <a:t> </a:t>
            </a:r>
            <a:r>
              <a:rPr lang="en-US" sz="3200" dirty="0" smtClean="0"/>
              <a:t>| |</a:t>
            </a:r>
            <a:r>
              <a:rPr lang="en-US" sz="3200" i="1" dirty="0" smtClean="0"/>
              <a:t>x</a:t>
            </a:r>
            <a:r>
              <a:rPr lang="en-US" sz="3200" dirty="0" smtClean="0"/>
              <a:t>|</a:t>
            </a:r>
            <a:r>
              <a:rPr lang="en-US" sz="3200" dirty="0" smtClean="0">
                <a:sym typeface="Symbol"/>
              </a:rPr>
              <a:t></a:t>
            </a:r>
            <a:r>
              <a:rPr lang="en-US" sz="3200" i="1" dirty="0" smtClean="0"/>
              <a:t>N</a:t>
            </a:r>
            <a:r>
              <a:rPr lang="en-US" sz="3200" dirty="0" smtClean="0"/>
              <a:t>} is finite. </a:t>
            </a:r>
            <a:endParaRPr lang="en-US" sz="3200" dirty="0" smtClean="0"/>
          </a:p>
          <a:p>
            <a:pPr marL="0" indent="0">
              <a:spcBef>
                <a:spcPts val="600"/>
              </a:spcBef>
              <a:buNone/>
            </a:pPr>
            <a:r>
              <a:rPr lang="en-US" sz="3200" dirty="0" smtClean="0"/>
              <a:t>Then</a:t>
            </a:r>
            <a:r>
              <a:rPr lang="en-US" sz="3200" dirty="0" smtClean="0"/>
              <a:t>, for all functions </a:t>
            </a:r>
            <a:r>
              <a:rPr lang="en-US" sz="3200" i="1" dirty="0" smtClean="0"/>
              <a:t>p</a:t>
            </a:r>
            <a:r>
              <a:rPr lang="en-US" sz="3200" dirty="0" smtClean="0"/>
              <a:t>, </a:t>
            </a:r>
            <a:r>
              <a:rPr lang="en-US" sz="3200" i="1" dirty="0" smtClean="0"/>
              <a:t>s </a:t>
            </a:r>
            <a:r>
              <a:rPr lang="en-US" sz="3200" dirty="0" smtClean="0">
                <a:sym typeface="Symbol"/>
              </a:rPr>
              <a:t></a:t>
            </a:r>
            <a:r>
              <a:rPr lang="en-US" sz="3200" dirty="0" smtClean="0"/>
              <a:t> </a:t>
            </a:r>
            <a:r>
              <a:rPr lang="en-US" sz="3200" i="1" dirty="0" smtClean="0"/>
              <a:t>P</a:t>
            </a:r>
            <a:r>
              <a:rPr lang="en-US" sz="3200" dirty="0" smtClean="0"/>
              <a:t>, there exists a natural number </a:t>
            </a:r>
            <a:r>
              <a:rPr lang="en-US" sz="3200" i="1" dirty="0" smtClean="0"/>
              <a:t>N </a:t>
            </a:r>
            <a:r>
              <a:rPr lang="en-US" sz="3200" dirty="0" smtClean="0"/>
              <a:t>such that </a:t>
            </a:r>
            <a:r>
              <a:rPr lang="en-US" sz="3200" i="1" dirty="0" err="1" smtClean="0"/>
              <a:t>p</a:t>
            </a:r>
            <a:r>
              <a:rPr lang="en-US" sz="3200" dirty="0" err="1" smtClean="0">
                <a:sym typeface="Symbol"/>
              </a:rPr>
              <a:t></a:t>
            </a:r>
            <a:r>
              <a:rPr lang="en-US" sz="3200" i="1" dirty="0" err="1" smtClean="0"/>
              <a:t>s</a:t>
            </a:r>
            <a:r>
              <a:rPr lang="en-US" sz="3200" dirty="0" smtClean="0"/>
              <a:t>, if and only if </a:t>
            </a:r>
            <a:r>
              <a:rPr lang="en-US" sz="3200" i="1" dirty="0" smtClean="0"/>
              <a:t>p</a:t>
            </a:r>
            <a:r>
              <a:rPr lang="en-US" sz="3200" dirty="0" smtClean="0"/>
              <a:t>(</a:t>
            </a:r>
            <a:r>
              <a:rPr lang="en-US" sz="3200" i="1" dirty="0" smtClean="0"/>
              <a:t>x</a:t>
            </a:r>
            <a:r>
              <a:rPr lang="en-US" sz="3200" dirty="0" smtClean="0"/>
              <a:t>)=</a:t>
            </a:r>
            <a:r>
              <a:rPr lang="en-US" sz="3200" i="1" dirty="0" smtClean="0"/>
              <a:t>s</a:t>
            </a:r>
            <a:r>
              <a:rPr lang="en-US" sz="3200" dirty="0" smtClean="0"/>
              <a:t>(</a:t>
            </a:r>
            <a:r>
              <a:rPr lang="en-US" sz="3200" i="1" dirty="0" smtClean="0"/>
              <a:t>x</a:t>
            </a:r>
            <a:r>
              <a:rPr lang="en-US" sz="3200" dirty="0" smtClean="0"/>
              <a:t>) for all </a:t>
            </a:r>
            <a:r>
              <a:rPr lang="en-US" sz="3200" i="1" dirty="0" err="1" smtClean="0"/>
              <a:t>x</a:t>
            </a:r>
            <a:r>
              <a:rPr lang="en-US" sz="3200" dirty="0" err="1" smtClean="0">
                <a:sym typeface="Symbol"/>
              </a:rPr>
              <a:t></a:t>
            </a:r>
            <a:r>
              <a:rPr lang="en-US" sz="3200" i="1" dirty="0" err="1" smtClean="0"/>
              <a:t>D</a:t>
            </a:r>
            <a:r>
              <a:rPr lang="en-US" sz="3200" i="1" dirty="0" smtClean="0"/>
              <a:t> </a:t>
            </a:r>
            <a:r>
              <a:rPr lang="en-US" sz="3200" dirty="0" smtClean="0"/>
              <a:t>where |</a:t>
            </a:r>
            <a:r>
              <a:rPr lang="en-US" sz="3200" i="1" dirty="0" smtClean="0"/>
              <a:t>x</a:t>
            </a:r>
            <a:r>
              <a:rPr lang="en-US" sz="3200" dirty="0" smtClean="0"/>
              <a:t>|</a:t>
            </a:r>
            <a:r>
              <a:rPr lang="en-US" sz="3200" dirty="0" smtClean="0">
                <a:sym typeface="Symbol"/>
              </a:rPr>
              <a:t></a:t>
            </a:r>
            <a:r>
              <a:rPr lang="en-US" sz="3200" i="1" dirty="0" smtClean="0"/>
              <a:t>N</a:t>
            </a:r>
            <a:r>
              <a:rPr lang="en-US" sz="3200" dirty="0" smtClean="0"/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79912" y="980728"/>
            <a:ext cx="475252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Zhu, H., A formal interpretation of software testing as inductive inference, Journal of Software Testing, Verification and Reliability vol. 6, July 1996, pp3~31.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8">
      <a:dk1>
        <a:srgbClr val="A2AD00"/>
      </a:dk1>
      <a:lt1>
        <a:srgbClr val="FFFFFF"/>
      </a:lt1>
      <a:dk2>
        <a:srgbClr val="000000"/>
      </a:dk2>
      <a:lt2>
        <a:srgbClr val="36424A"/>
      </a:lt2>
      <a:accent1>
        <a:srgbClr val="A2AD00"/>
      </a:accent1>
      <a:accent2>
        <a:srgbClr val="970074"/>
      </a:accent2>
      <a:accent3>
        <a:srgbClr val="C90044"/>
      </a:accent3>
      <a:accent4>
        <a:srgbClr val="EDB700"/>
      </a:accent4>
      <a:accent5>
        <a:srgbClr val="00338E"/>
      </a:accent5>
      <a:accent6>
        <a:srgbClr val="00693E"/>
      </a:accent6>
      <a:hlink>
        <a:srgbClr val="A2AD00"/>
      </a:hlink>
      <a:folHlink>
        <a:srgbClr val="36424A"/>
      </a:folHlink>
    </a:clrScheme>
    <a:fontScheme name="Custom 6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ob-template-2007-white</Template>
  <TotalTime>72</TotalTime>
  <Words>1062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Custom Design</vt:lpstr>
      <vt:lpstr>COMPSAc 2012 Panel 2  Software Testing, Software Quality and Trust in Software-Based Systems</vt:lpstr>
      <vt:lpstr>Slide 2</vt:lpstr>
      <vt:lpstr>What happened in the past 40 years?</vt:lpstr>
      <vt:lpstr>The first attempt</vt:lpstr>
      <vt:lpstr>Two approaches</vt:lpstr>
      <vt:lpstr>The inductive inference theory </vt:lpstr>
      <vt:lpstr>identification in the limit</vt:lpstr>
      <vt:lpstr>Interpretation of testing as induction</vt:lpstr>
      <vt:lpstr>Interpretation of testing as induction</vt:lpstr>
      <vt:lpstr>The theory</vt:lpstr>
      <vt:lpstr>Practical implication</vt:lpstr>
      <vt:lpstr>Problems remain open</vt:lpstr>
    </vt:vector>
  </TitlesOfParts>
  <Company>School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COMPSAc 2012 Panel 2  Software Testing, Software Quality and Trust in Software-Based Systems</dc:title>
  <dc:creator> </dc:creator>
  <cp:lastModifiedBy> </cp:lastModifiedBy>
  <cp:revision>9</cp:revision>
  <dcterms:created xsi:type="dcterms:W3CDTF">2012-07-10T15:10:05Z</dcterms:created>
  <dcterms:modified xsi:type="dcterms:W3CDTF">2012-07-10T16:22:20Z</dcterms:modified>
</cp:coreProperties>
</file>