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0"/>
              </a:spcBef>
              <a:defRPr b="0"/>
            </a:lvl1pPr>
            <a:lvl2pPr marL="449263" indent="-177800">
              <a:spcBef>
                <a:spcPts val="0"/>
              </a:spcBef>
              <a:defRPr sz="2000"/>
            </a:lvl2pPr>
            <a:lvl3pPr marL="715963" indent="-182563">
              <a:spcBef>
                <a:spcPts val="0"/>
              </a:spcBef>
              <a:defRPr sz="2000"/>
            </a:lvl3pPr>
            <a:lvl4pPr marL="982663" indent="-177800">
              <a:spcBef>
                <a:spcPts val="0"/>
              </a:spcBef>
              <a:defRPr sz="1800"/>
            </a:lvl4pPr>
            <a:lvl5pPr marL="1258888" indent="-180975"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ufeng.wa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b="0" dirty="0" err="1" smtClean="0"/>
              <a:t>Shufeng</a:t>
            </a:r>
            <a:r>
              <a:rPr lang="en-US" sz="2400" b="0" dirty="0" smtClean="0"/>
              <a:t> Wang</a:t>
            </a:r>
          </a:p>
          <a:p>
            <a:pPr algn="ctr"/>
            <a:r>
              <a:rPr lang="en-US" sz="2000" b="0" dirty="0" smtClean="0"/>
              <a:t>National Laboratory for Parallel and Distributed Processing</a:t>
            </a:r>
          </a:p>
          <a:p>
            <a:pPr algn="ctr"/>
            <a:r>
              <a:rPr lang="en-US" sz="2000" b="0" dirty="0" smtClean="0"/>
              <a:t>National University of Defense Technology</a:t>
            </a:r>
          </a:p>
          <a:p>
            <a:pPr algn="ctr"/>
            <a:r>
              <a:rPr lang="en-US" sz="2000" b="0" dirty="0" smtClean="0"/>
              <a:t>Changsha, 410073, China</a:t>
            </a:r>
          </a:p>
          <a:p>
            <a:pPr algn="ctr"/>
            <a:r>
              <a:rPr lang="en-US" sz="2000" b="0" dirty="0" smtClean="0"/>
              <a:t>Email: </a:t>
            </a:r>
            <a:r>
              <a:rPr lang="en-US" sz="2000" b="0" dirty="0" smtClean="0">
                <a:hlinkClick r:id="rId2"/>
              </a:rPr>
              <a:t>shufeng.wang@gmail.com</a:t>
            </a:r>
            <a:endParaRPr lang="en-US" sz="2000" b="0" dirty="0" smtClean="0"/>
          </a:p>
          <a:p>
            <a:pPr algn="ctr"/>
            <a:endParaRPr lang="en-US" sz="2000" b="0" dirty="0" smtClean="0"/>
          </a:p>
          <a:p>
            <a:pPr algn="ctr"/>
            <a:r>
              <a:rPr lang="en-US" sz="2400" dirty="0" smtClean="0"/>
              <a:t>Hong Zhu</a:t>
            </a:r>
          </a:p>
          <a:p>
            <a:pPr algn="ctr"/>
            <a:r>
              <a:rPr lang="en-US" sz="2000" b="0" dirty="0" smtClean="0"/>
              <a:t>Dept of Computing and Communication Technologies</a:t>
            </a:r>
          </a:p>
          <a:p>
            <a:pPr algn="ctr"/>
            <a:r>
              <a:rPr lang="en-US" sz="2000" b="0" dirty="0" smtClean="0"/>
              <a:t>Oxford Brookes University</a:t>
            </a:r>
          </a:p>
          <a:p>
            <a:pPr algn="ctr"/>
            <a:r>
              <a:rPr lang="en-US" sz="2000" b="0" dirty="0" smtClean="0"/>
              <a:t>Oxford, OX33 1HX, UK</a:t>
            </a:r>
          </a:p>
          <a:p>
            <a:pPr algn="ctr"/>
            <a:r>
              <a:rPr lang="en-US" sz="2000" b="0" dirty="0" smtClean="0"/>
              <a:t>Email: hzhu@brookes.ac.uk</a:t>
            </a:r>
            <a:endParaRPr lang="en-US" sz="2000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CAT</a:t>
            </a:r>
            <a:r>
              <a:rPr lang="en-US" sz="3600" cap="none" dirty="0" err="1" smtClean="0"/>
              <a:t>est</a:t>
            </a:r>
            <a:r>
              <a:rPr lang="en-US" sz="3600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A Test Automation Framework </a:t>
            </a:r>
            <a:br>
              <a:rPr lang="en-US" cap="none" dirty="0" smtClean="0"/>
            </a:br>
            <a:r>
              <a:rPr lang="en-US" cap="none" dirty="0" smtClean="0"/>
              <a:t>for Multi-agent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Division of testing objectives into 4 layers</a:t>
            </a:r>
          </a:p>
          <a:p>
            <a:pPr lvl="1">
              <a:spcBef>
                <a:spcPts val="1200"/>
              </a:spcBef>
            </a:pPr>
            <a:r>
              <a:rPr lang="en-US" b="1" dirty="0" smtClean="0"/>
              <a:t>Infrastructure level</a:t>
            </a:r>
          </a:p>
          <a:p>
            <a:pPr marL="538163" lvl="2" indent="-4763">
              <a:buNone/>
            </a:pPr>
            <a:r>
              <a:rPr lang="en-US" dirty="0" smtClean="0"/>
              <a:t>Devoting to the validation and verification of the correctness of the implementation of the infrastructure facilities that support agent communication and interactions</a:t>
            </a:r>
          </a:p>
          <a:p>
            <a:pPr marL="271463" lvl="1" indent="-4763">
              <a:spcBef>
                <a:spcPts val="1200"/>
              </a:spcBef>
            </a:pPr>
            <a:r>
              <a:rPr lang="en-US" b="1" dirty="0" smtClean="0"/>
              <a:t>Caste level</a:t>
            </a:r>
          </a:p>
          <a:p>
            <a:pPr marL="538163" lvl="2" indent="-4763">
              <a:buNone/>
            </a:pPr>
            <a:r>
              <a:rPr lang="en-US" dirty="0" smtClean="0"/>
              <a:t>Focusing on validating and verifying the correctness of each individual agent’s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marL="271463" lvl="1" indent="-4763">
              <a:spcBef>
                <a:spcPts val="1200"/>
              </a:spcBef>
            </a:pPr>
            <a:r>
              <a:rPr lang="en-US" b="1" dirty="0" smtClean="0"/>
              <a:t>Cluster level</a:t>
            </a:r>
          </a:p>
          <a:p>
            <a:pPr marL="538163" lvl="2" indent="-4763">
              <a:buNone/>
            </a:pPr>
            <a:r>
              <a:rPr lang="en-US" dirty="0" smtClean="0"/>
              <a:t>Aiming at validating and verifying the correctness of the </a:t>
            </a:r>
            <a:r>
              <a:rPr lang="en-US" dirty="0" err="1" smtClean="0"/>
              <a:t>behaviours</a:t>
            </a:r>
            <a:r>
              <a:rPr lang="en-US" dirty="0" smtClean="0"/>
              <a:t> of a group of agents in interaction and collaboration processes</a:t>
            </a:r>
          </a:p>
          <a:p>
            <a:pPr marL="271463" lvl="1" indent="-4763">
              <a:spcBef>
                <a:spcPts val="1200"/>
              </a:spcBef>
            </a:pPr>
            <a:r>
              <a:rPr lang="en-US" b="1" dirty="0" smtClean="0"/>
              <a:t>Global level</a:t>
            </a:r>
          </a:p>
          <a:p>
            <a:pPr marL="538163" lvl="2" indent="-4763">
              <a:buNone/>
            </a:pPr>
            <a:r>
              <a:rPr lang="en-US" dirty="0" smtClean="0"/>
              <a:t>Aiming at validating and verifying the correctness of the whole system’s </a:t>
            </a:r>
            <a:r>
              <a:rPr lang="en-US" dirty="0" err="1" smtClean="0"/>
              <a:t>behaviour</a:t>
            </a:r>
            <a:r>
              <a:rPr lang="en-US" dirty="0" smtClean="0"/>
              <a:t>, especially the emergent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7089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to </a:t>
            </a:r>
            <a:r>
              <a:rPr lang="en-US" b="1" i="1" dirty="0" smtClean="0"/>
              <a:t>class</a:t>
            </a:r>
            <a:r>
              <a:rPr lang="en-US" dirty="0" smtClean="0"/>
              <a:t> in object-orientation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195736" y="2893586"/>
            <a:ext cx="576064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Components of the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048672"/>
          </a:xfrm>
        </p:spPr>
        <p:txBody>
          <a:bodyPr/>
          <a:lstStyle/>
          <a:p>
            <a:r>
              <a:rPr lang="en-US" dirty="0" smtClean="0"/>
              <a:t>Runtime facility for behavior observation</a:t>
            </a:r>
          </a:p>
          <a:p>
            <a:pPr lvl="1"/>
            <a:r>
              <a:rPr lang="en-US" dirty="0" smtClean="0"/>
              <a:t>A library provides support to the observation of the dynamic behaviors</a:t>
            </a:r>
          </a:p>
          <a:p>
            <a:pPr lvl="1"/>
            <a:r>
              <a:rPr lang="en-US" dirty="0" smtClean="0"/>
              <a:t>Invocations of the library methods are inserted into the source code</a:t>
            </a:r>
          </a:p>
          <a:p>
            <a:pPr lvl="1"/>
            <a:r>
              <a:rPr lang="en-US" dirty="0" smtClean="0"/>
              <a:t>When the AUT is executed, its behavior is observed and recorded</a:t>
            </a:r>
          </a:p>
          <a:p>
            <a:pPr lvl="1"/>
            <a:r>
              <a:rPr lang="en-US" dirty="0" smtClean="0"/>
              <a:t>It enables both correctness checking and adequacy measurement</a:t>
            </a:r>
          </a:p>
          <a:p>
            <a:r>
              <a:rPr lang="en-US" dirty="0" smtClean="0"/>
              <a:t>Test oracle</a:t>
            </a:r>
          </a:p>
          <a:p>
            <a:pPr lvl="1"/>
            <a:r>
              <a:rPr lang="en-US" dirty="0" smtClean="0"/>
              <a:t>Takes a formal specification or model and recorded behaviors as input </a:t>
            </a:r>
          </a:p>
          <a:p>
            <a:pPr lvl="1"/>
            <a:r>
              <a:rPr lang="en-US" dirty="0" smtClean="0"/>
              <a:t>Checks automatically the correctness of the recorded behaviors against the formal specification</a:t>
            </a:r>
          </a:p>
          <a:p>
            <a:r>
              <a:rPr lang="en-US" dirty="0" smtClean="0"/>
              <a:t>Generic test coverage calculator</a:t>
            </a:r>
          </a:p>
          <a:p>
            <a:pPr lvl="1"/>
            <a:r>
              <a:rPr lang="en-US" dirty="0" smtClean="0"/>
              <a:t>Takes a formal specification and a set of recorded behavior as input</a:t>
            </a:r>
          </a:p>
          <a:p>
            <a:pPr lvl="1"/>
            <a:r>
              <a:rPr lang="en-US" dirty="0" smtClean="0"/>
              <a:t>Translates formal specification into test requirements according to user selected test adequacy criteria </a:t>
            </a:r>
          </a:p>
          <a:p>
            <a:pPr lvl="1"/>
            <a:r>
              <a:rPr lang="en-US" dirty="0" smtClean="0"/>
              <a:t>Calculates specification coverage while checking the correctness</a:t>
            </a:r>
          </a:p>
          <a:p>
            <a:r>
              <a:rPr lang="en-US" dirty="0" smtClean="0"/>
              <a:t>Test execution controller</a:t>
            </a:r>
          </a:p>
          <a:p>
            <a:pPr lvl="1"/>
            <a:r>
              <a:rPr lang="en-US" dirty="0" smtClean="0"/>
              <a:t>Runs the coverage calculator in parallel to the system under test</a:t>
            </a:r>
          </a:p>
          <a:p>
            <a:pPr lvl="1"/>
            <a:r>
              <a:rPr lang="en-US" dirty="0" smtClean="0"/>
              <a:t>Stops one test when an </a:t>
            </a:r>
            <a:r>
              <a:rPr lang="en-US" b="1" i="1" dirty="0" smtClean="0">
                <a:solidFill>
                  <a:srgbClr val="FF0000"/>
                </a:solidFill>
              </a:rPr>
              <a:t>elemental adequacy criterion </a:t>
            </a:r>
            <a:r>
              <a:rPr lang="en-US" dirty="0" smtClean="0"/>
              <a:t>is satisfied</a:t>
            </a:r>
          </a:p>
          <a:p>
            <a:pPr lvl="1"/>
            <a:r>
              <a:rPr lang="en-US" dirty="0" smtClean="0"/>
              <a:t>Stops the whole testing when satisfies a </a:t>
            </a:r>
            <a:r>
              <a:rPr lang="en-US" b="1" i="1" dirty="0" smtClean="0">
                <a:solidFill>
                  <a:srgbClr val="FF0000"/>
                </a:solidFill>
              </a:rPr>
              <a:t>collective adequacy criterion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276872"/>
            <a:ext cx="651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SLABS (Specification Language for Agent-Bases Systems)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2996952"/>
            <a:ext cx="22322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55776" y="2636912"/>
            <a:ext cx="144016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overview of SLABS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5887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Behaviour</a:t>
            </a:r>
            <a:r>
              <a:rPr lang="en-US" dirty="0" smtClean="0">
                <a:solidFill>
                  <a:schemeClr val="bg2"/>
                </a:solidFill>
              </a:rPr>
              <a:t> rules are in the form of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836712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Agents are instances of castes;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An agent can be multiple castes;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Agents can dynamically change their </a:t>
            </a:r>
            <a:r>
              <a:rPr lang="en-US" dirty="0" err="1" smtClean="0">
                <a:solidFill>
                  <a:schemeClr val="bg2"/>
                </a:solidFill>
              </a:rPr>
              <a:t>casteships</a:t>
            </a:r>
            <a:r>
              <a:rPr lang="en-US" dirty="0" smtClean="0">
                <a:solidFill>
                  <a:schemeClr val="bg2"/>
                </a:solidFill>
              </a:rPr>
              <a:t> by joining or quitting a caste; </a:t>
            </a:r>
          </a:p>
          <a:p>
            <a:pPr marL="182563" indent="-182563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Environment determines a set of other agents in the system whose </a:t>
            </a:r>
            <a:r>
              <a:rPr lang="en-US" dirty="0" err="1" smtClean="0">
                <a:solidFill>
                  <a:schemeClr val="bg2"/>
                </a:solidFill>
              </a:rPr>
              <a:t>behaviour</a:t>
            </a:r>
            <a:r>
              <a:rPr lang="en-US" dirty="0" smtClean="0">
                <a:solidFill>
                  <a:schemeClr val="bg2"/>
                </a:solidFill>
              </a:rPr>
              <a:t> are the input to the specified agent 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3568" y="5517232"/>
            <a:ext cx="7992888" cy="360040"/>
            <a:chOff x="683568" y="5517232"/>
            <a:chExt cx="7992888" cy="3600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50453"/>
            <a:stretch>
              <a:fillRect/>
            </a:stretch>
          </p:blipFill>
          <p:spPr bwMode="auto">
            <a:xfrm>
              <a:off x="683568" y="5517232"/>
              <a:ext cx="482453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4328" t="50452" b="9910"/>
            <a:stretch>
              <a:fillRect/>
            </a:stretch>
          </p:blipFill>
          <p:spPr bwMode="auto">
            <a:xfrm>
              <a:off x="5508104" y="5553236"/>
              <a:ext cx="316835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6165304"/>
            <a:ext cx="539339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For the sake of simplicity, here we write in the following form. 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96136" y="5805264"/>
            <a:ext cx="9361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5805264"/>
            <a:ext cx="9361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5776" y="5877272"/>
            <a:ext cx="21602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91880" y="5805264"/>
            <a:ext cx="2376264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2040" y="5805264"/>
            <a:ext cx="0" cy="50405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20072" y="5805264"/>
            <a:ext cx="2448272" cy="50405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9992" y="5805264"/>
            <a:ext cx="93610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52320" y="5805264"/>
            <a:ext cx="108012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1960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 </a:t>
            </a:r>
            <a:r>
              <a:rPr lang="en-US" dirty="0" smtClean="0"/>
              <a:t>[Zhu 2001] </a:t>
            </a:r>
            <a:r>
              <a:rPr lang="en-US" i="1" dirty="0" smtClean="0"/>
              <a:t>for details. 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Adequacy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1" cy="5544616"/>
          </a:xfrm>
        </p:spPr>
        <p:txBody>
          <a:bodyPr/>
          <a:lstStyle/>
          <a:p>
            <a:r>
              <a:rPr lang="en-US" dirty="0" smtClean="0"/>
              <a:t>A set of adequacy criteria have been defined and implemented based on </a:t>
            </a:r>
            <a:r>
              <a:rPr lang="en-US" b="1" i="1" dirty="0" smtClean="0">
                <a:solidFill>
                  <a:srgbClr val="FF0000"/>
                </a:solidFill>
              </a:rPr>
              <a:t>guard-condition semantics </a:t>
            </a:r>
            <a:r>
              <a:rPr lang="en-US" dirty="0" smtClean="0"/>
              <a:t>of </a:t>
            </a:r>
            <a:r>
              <a:rPr lang="en-US" dirty="0" smtClean="0"/>
              <a:t>behavior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The criteria have the following </a:t>
            </a:r>
            <a:r>
              <a:rPr lang="en-US" dirty="0" err="1" smtClean="0"/>
              <a:t>subsumption</a:t>
            </a:r>
            <a:r>
              <a:rPr lang="en-US" dirty="0" smtClean="0"/>
              <a:t> relations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719" b="3300"/>
          <a:stretch>
            <a:fillRect/>
          </a:stretch>
        </p:blipFill>
        <p:spPr bwMode="auto">
          <a:xfrm>
            <a:off x="1043608" y="2852936"/>
            <a:ext cx="720371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CATEST: TAF</a:t>
            </a:r>
            <a:r>
              <a:rPr lang="en-US" cap="none" dirty="0" smtClean="0"/>
              <a:t>s</a:t>
            </a:r>
            <a:r>
              <a:rPr lang="en-US" dirty="0" smtClean="0"/>
              <a:t> for caste level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46" y="6021288"/>
            <a:ext cx="8461126" cy="50405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Architecture of </a:t>
            </a:r>
            <a:r>
              <a:rPr lang="en-US" dirty="0" err="1" smtClean="0"/>
              <a:t>CATest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75560"/>
            <a:ext cx="5412060" cy="49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CATest</a:t>
            </a:r>
            <a:r>
              <a:rPr lang="en-US" cap="none" dirty="0" smtClean="0"/>
              <a:t> UGI For Set Test Parameters</a:t>
            </a:r>
            <a:endParaRPr lang="en-US" cap="none" dirty="0"/>
          </a:p>
        </p:txBody>
      </p:sp>
      <p:pic>
        <p:nvPicPr>
          <p:cNvPr id="4" name="Content Placeholder 3" descr="Fi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886" y="764704"/>
            <a:ext cx="7381538" cy="59473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CATest</a:t>
            </a:r>
            <a:r>
              <a:rPr lang="en-US" cap="none" dirty="0" smtClean="0"/>
              <a:t> GUI: Report Test Results </a:t>
            </a:r>
            <a:endParaRPr lang="en-US" cap="none" dirty="0"/>
          </a:p>
        </p:txBody>
      </p:sp>
      <p:pic>
        <p:nvPicPr>
          <p:cNvPr id="4" name="Content Placeholder 3" descr="Fi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96073"/>
            <a:ext cx="7200799" cy="57981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The Subjects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056784" cy="56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187624" y="1844824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2348880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005064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Generation of </a:t>
            </a:r>
            <a:r>
              <a:rPr lang="en-US" dirty="0" smtClean="0"/>
              <a:t>mutants</a:t>
            </a:r>
          </a:p>
          <a:p>
            <a:pPr marL="447675" lvl="1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muJava</a:t>
            </a:r>
            <a:r>
              <a:rPr lang="en-US" dirty="0" smtClean="0"/>
              <a:t> testing </a:t>
            </a:r>
            <a:r>
              <a:rPr lang="en-US" dirty="0" smtClean="0"/>
              <a:t>tool is </a:t>
            </a:r>
            <a:r>
              <a:rPr lang="en-US" dirty="0" smtClean="0"/>
              <a:t>used to generate mutants of the Java class </a:t>
            </a:r>
            <a:r>
              <a:rPr lang="en-US" dirty="0" smtClean="0"/>
              <a:t>that implements </a:t>
            </a:r>
            <a:r>
              <a:rPr lang="en-US" dirty="0" smtClean="0"/>
              <a:t>the caste under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</a:t>
            </a:r>
            <a:r>
              <a:rPr lang="en-US" dirty="0" smtClean="0"/>
              <a:t>of </a:t>
            </a:r>
            <a:r>
              <a:rPr lang="en-US" dirty="0" smtClean="0"/>
              <a:t>mutants</a:t>
            </a:r>
          </a:p>
          <a:p>
            <a:pPr marL="447675" lvl="1" indent="0">
              <a:buNone/>
            </a:pPr>
            <a:r>
              <a:rPr lang="en-US" dirty="0" smtClean="0"/>
              <a:t>Each </a:t>
            </a:r>
            <a:r>
              <a:rPr lang="en-US" dirty="0" smtClean="0"/>
              <a:t>mutant is compiled </a:t>
            </a:r>
            <a:r>
              <a:rPr lang="en-US" dirty="0" smtClean="0"/>
              <a:t>and those </a:t>
            </a:r>
            <a:r>
              <a:rPr lang="en-US" dirty="0" smtClean="0"/>
              <a:t>contain syntax errors are deleted. Those </a:t>
            </a:r>
            <a:r>
              <a:rPr lang="en-US" dirty="0" smtClean="0"/>
              <a:t>equivalent to </a:t>
            </a:r>
            <a:r>
              <a:rPr lang="en-US" dirty="0" smtClean="0"/>
              <a:t>the original are also removed.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 smtClean="0"/>
              <a:t>on </a:t>
            </a:r>
            <a:r>
              <a:rPr lang="en-US" dirty="0" smtClean="0"/>
              <a:t>mutants</a:t>
            </a:r>
          </a:p>
          <a:p>
            <a:pPr marL="447675" lvl="1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original class is replaced by </a:t>
            </a:r>
            <a:r>
              <a:rPr lang="en-US" dirty="0" smtClean="0"/>
              <a:t>the mutants </a:t>
            </a:r>
            <a:r>
              <a:rPr lang="en-US" dirty="0" smtClean="0"/>
              <a:t>one by one and tested using our tool. The </a:t>
            </a:r>
            <a:r>
              <a:rPr lang="en-US" dirty="0" smtClean="0"/>
              <a:t>test cases </a:t>
            </a:r>
            <a:r>
              <a:rPr lang="en-US" dirty="0" smtClean="0"/>
              <a:t>were generated at random. The test </a:t>
            </a:r>
            <a:r>
              <a:rPr lang="en-US" dirty="0" smtClean="0"/>
              <a:t>executions stop </a:t>
            </a:r>
            <a:r>
              <a:rPr lang="en-US" dirty="0" smtClean="0"/>
              <a:t>when the Rule Coverage Criterion is satisfied, </a:t>
            </a:r>
            <a:r>
              <a:rPr lang="en-US" dirty="0" smtClean="0"/>
              <a:t>or the </a:t>
            </a:r>
            <a:r>
              <a:rPr lang="en-US" dirty="0" smtClean="0"/>
              <a:t>execution stops abnormally when an </a:t>
            </a:r>
            <a:r>
              <a:rPr lang="en-US" dirty="0" smtClean="0"/>
              <a:t>interrupting exception </a:t>
            </a:r>
            <a:r>
              <a:rPr lang="en-US" dirty="0" smtClean="0"/>
              <a:t>occurs.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Classification of mutants</a:t>
            </a:r>
          </a:p>
          <a:p>
            <a:pPr lvl="1" indent="-1588">
              <a:buNone/>
            </a:pPr>
            <a:r>
              <a:rPr lang="en-US" dirty="0" smtClean="0"/>
              <a:t>A </a:t>
            </a:r>
            <a:r>
              <a:rPr lang="en-US" dirty="0" smtClean="0"/>
              <a:t>mutant is regarded as killed </a:t>
            </a:r>
            <a:r>
              <a:rPr lang="en-US" dirty="0" smtClean="0"/>
              <a:t>if </a:t>
            </a:r>
            <a:r>
              <a:rPr lang="en-US" dirty="0" smtClean="0"/>
              <a:t>an error is detected, i.e. when the specification </a:t>
            </a:r>
            <a:r>
              <a:rPr lang="en-US" dirty="0" smtClean="0"/>
              <a:t>is violated</a:t>
            </a:r>
            <a:r>
              <a:rPr lang="en-US" dirty="0" smtClean="0"/>
              <a:t>. Otherwise, the mutant is regarded as alive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63888" y="55892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his </a:t>
            </a:r>
            <a:r>
              <a:rPr lang="en-US" dirty="0" smtClean="0"/>
              <a:t>is different from traditional </a:t>
            </a:r>
            <a:r>
              <a:rPr lang="en-US" dirty="0" smtClean="0"/>
              <a:t>definition of </a:t>
            </a:r>
            <a:r>
              <a:rPr lang="en-US" dirty="0" smtClean="0"/>
              <a:t>dead mutants, which does not work because </a:t>
            </a:r>
            <a:r>
              <a:rPr lang="en-US" dirty="0" smtClean="0"/>
              <a:t>the non-deterministic </a:t>
            </a:r>
            <a:r>
              <a:rPr lang="en-US" dirty="0" smtClean="0"/>
              <a:t>nature of the system</a:t>
            </a:r>
            <a:r>
              <a:rPr lang="en-US" dirty="0" smtClean="0"/>
              <a:t>.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27784" y="4869160"/>
            <a:ext cx="1008112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520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dirty="0" smtClean="0"/>
              <a:t>Motivation</a:t>
            </a:r>
          </a:p>
          <a:p>
            <a:pPr marL="355600" indent="-355600">
              <a:lnSpc>
                <a:spcPct val="150000"/>
              </a:lnSpc>
            </a:pPr>
            <a:r>
              <a:rPr lang="en-US" dirty="0" smtClean="0"/>
              <a:t>Review of the current state of art</a:t>
            </a:r>
          </a:p>
          <a:p>
            <a:pPr marL="355600" indent="-355600">
              <a:lnSpc>
                <a:spcPct val="150000"/>
              </a:lnSpc>
            </a:pPr>
            <a:r>
              <a:rPr lang="en-US" dirty="0" smtClean="0"/>
              <a:t>Overview </a:t>
            </a:r>
            <a:r>
              <a:rPr lang="en-US" dirty="0" smtClean="0"/>
              <a:t>of the proposed framework</a:t>
            </a:r>
          </a:p>
          <a:p>
            <a:pPr marL="355600" indent="-355600">
              <a:lnSpc>
                <a:spcPct val="150000"/>
              </a:lnSpc>
            </a:pPr>
            <a:r>
              <a:rPr lang="en-US" dirty="0" smtClean="0"/>
              <a:t>Prototype tool </a:t>
            </a:r>
            <a:r>
              <a:rPr lang="en-US" dirty="0" err="1" smtClean="0"/>
              <a:t>CATest</a:t>
            </a:r>
            <a:endParaRPr lang="en-US" dirty="0" smtClean="0"/>
          </a:p>
          <a:p>
            <a:pPr marL="355600" indent="-355600">
              <a:lnSpc>
                <a:spcPct val="150000"/>
              </a:lnSpc>
            </a:pPr>
            <a:r>
              <a:rPr lang="en-US" dirty="0" smtClean="0"/>
              <a:t>Experiments </a:t>
            </a:r>
            <a:r>
              <a:rPr lang="en-US" dirty="0" smtClean="0"/>
              <a:t>results</a:t>
            </a:r>
          </a:p>
          <a:p>
            <a:pPr marL="355600" indent="-355600">
              <a:lnSpc>
                <a:spcPct val="150000"/>
              </a:lnSpc>
            </a:pPr>
            <a:r>
              <a:rPr lang="en-US" dirty="0" smtClean="0"/>
              <a:t>Conclusion and further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Mutants that represent faults at the caste level, such as in the </a:t>
            </a:r>
            <a:r>
              <a:rPr lang="en-US" dirty="0" err="1" smtClean="0"/>
              <a:t>behaviour</a:t>
            </a:r>
            <a:r>
              <a:rPr lang="en-US" dirty="0" smtClean="0"/>
              <a:t> rules, are detected 100% in our experiments using the rule coverage criterion. </a:t>
            </a:r>
            <a:endParaRPr lang="en-US" dirty="0" smtClean="0"/>
          </a:p>
          <a:p>
            <a:pPr lvl="1"/>
            <a:r>
              <a:rPr lang="en-US" dirty="0" smtClean="0"/>
              <a:t>The kinds </a:t>
            </a:r>
            <a:r>
              <a:rPr lang="en-US" dirty="0" smtClean="0"/>
              <a:t>of mutants that </a:t>
            </a:r>
            <a:r>
              <a:rPr lang="en-US" dirty="0" smtClean="0"/>
              <a:t>are </a:t>
            </a:r>
            <a:r>
              <a:rPr lang="en-US" dirty="0" smtClean="0"/>
              <a:t>not </a:t>
            </a:r>
            <a:r>
              <a:rPr lang="en-US" dirty="0" smtClean="0"/>
              <a:t>killed</a:t>
            </a:r>
            <a:endParaRPr lang="en-US" dirty="0" smtClean="0"/>
          </a:p>
          <a:p>
            <a:pPr marL="890588" lvl="2" indent="-355600">
              <a:tabLst>
                <a:tab pos="355600" algn="l"/>
              </a:tabLst>
            </a:pPr>
            <a:r>
              <a:rPr lang="en-US" dirty="0" smtClean="0"/>
              <a:t>Mutants </a:t>
            </a:r>
            <a:r>
              <a:rPr lang="en-US" dirty="0" smtClean="0"/>
              <a:t>that change the code that initializes the </a:t>
            </a:r>
            <a:r>
              <a:rPr lang="en-US" dirty="0" smtClean="0"/>
              <a:t>agent’s state</a:t>
            </a:r>
            <a:endParaRPr lang="en-US" dirty="0" smtClean="0"/>
          </a:p>
          <a:p>
            <a:pPr marL="890588" lvl="2" indent="-355600">
              <a:tabLst>
                <a:tab pos="355600" algn="l"/>
              </a:tabLst>
            </a:pPr>
            <a:r>
              <a:rPr lang="en-US" dirty="0" smtClean="0"/>
              <a:t>Mutants </a:t>
            </a:r>
            <a:r>
              <a:rPr lang="en-US" dirty="0" smtClean="0"/>
              <a:t>that change the code that sends/receives </a:t>
            </a:r>
            <a:r>
              <a:rPr lang="en-US" dirty="0" smtClean="0"/>
              <a:t>messages to/from </a:t>
            </a:r>
            <a:r>
              <a:rPr lang="en-US" dirty="0" smtClean="0"/>
              <a:t>the others </a:t>
            </a:r>
            <a:r>
              <a:rPr lang="en-US" dirty="0" smtClean="0"/>
              <a:t>agents</a:t>
            </a:r>
            <a:endParaRPr lang="en-US" dirty="0" smtClean="0"/>
          </a:p>
          <a:p>
            <a:pPr marL="890588" lvl="2" indent="-355600">
              <a:tabLst>
                <a:tab pos="355600" algn="l"/>
              </a:tabLst>
            </a:pPr>
            <a:r>
              <a:rPr lang="en-US" dirty="0" smtClean="0"/>
              <a:t>Mutants </a:t>
            </a:r>
            <a:r>
              <a:rPr lang="en-US" dirty="0" smtClean="0"/>
              <a:t>that change the code inside the </a:t>
            </a:r>
            <a:r>
              <a:rPr lang="en-US" dirty="0" smtClean="0"/>
              <a:t>functions/ methods </a:t>
            </a:r>
            <a:r>
              <a:rPr lang="en-US" dirty="0" smtClean="0"/>
              <a:t>of </a:t>
            </a:r>
            <a:r>
              <a:rPr lang="en-US" dirty="0" smtClean="0"/>
              <a:t>actions</a:t>
            </a:r>
            <a:endParaRPr lang="en-US" dirty="0" smtClean="0"/>
          </a:p>
          <a:p>
            <a:pPr marL="890588" lvl="2" indent="-355600">
              <a:tabLst>
                <a:tab pos="355600" algn="l"/>
              </a:tabLst>
            </a:pPr>
            <a:r>
              <a:rPr lang="en-US" dirty="0" smtClean="0"/>
              <a:t>Mutants </a:t>
            </a:r>
            <a:r>
              <a:rPr lang="en-US" dirty="0" smtClean="0"/>
              <a:t>that change the infrastructure </a:t>
            </a:r>
            <a:r>
              <a:rPr lang="en-US" dirty="0" smtClean="0"/>
              <a:t>code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dirty="0" smtClean="0"/>
              <a:t>Conclusions:</a:t>
            </a:r>
          </a:p>
          <a:p>
            <a:pPr lvl="1"/>
            <a:r>
              <a:rPr lang="en-US" i="1" dirty="0" smtClean="0"/>
              <a:t>The method works well at caste level</a:t>
            </a:r>
          </a:p>
          <a:p>
            <a:pPr lvl="1"/>
            <a:r>
              <a:rPr lang="en-US" i="1" dirty="0" smtClean="0"/>
              <a:t>Testing </a:t>
            </a:r>
            <a:r>
              <a:rPr lang="en-US" i="1" dirty="0" smtClean="0"/>
              <a:t>at other </a:t>
            </a:r>
            <a:r>
              <a:rPr lang="en-US" i="1" dirty="0" smtClean="0"/>
              <a:t>levels are necessary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6096" y="4653136"/>
            <a:ext cx="3456384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These </a:t>
            </a:r>
            <a:r>
              <a:rPr lang="en-US" i="1" dirty="0" smtClean="0"/>
              <a:t>mutants </a:t>
            </a:r>
            <a:r>
              <a:rPr lang="en-US" i="1" dirty="0" smtClean="0"/>
              <a:t>correspond </a:t>
            </a:r>
            <a:r>
              <a:rPr lang="en-US" i="1" dirty="0" smtClean="0"/>
              <a:t>to faults that are either at a higher or a lower level than caste level. </a:t>
            </a:r>
            <a:endParaRPr lang="en-US" i="1" dirty="0"/>
          </a:p>
        </p:txBody>
      </p:sp>
      <p:sp>
        <p:nvSpPr>
          <p:cNvPr id="5" name="Right Brace 4"/>
          <p:cNvSpPr/>
          <p:nvPr/>
        </p:nvSpPr>
        <p:spPr>
          <a:xfrm>
            <a:off x="8244408" y="2348880"/>
            <a:ext cx="216024" cy="1944216"/>
          </a:xfrm>
          <a:prstGeom prst="rightBrace">
            <a:avLst>
              <a:gd name="adj1" fmla="val 2817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hape 6"/>
          <p:cNvCxnSpPr>
            <a:endCxn id="5" idx="1"/>
          </p:cNvCxnSpPr>
          <p:nvPr/>
        </p:nvCxnSpPr>
        <p:spPr>
          <a:xfrm rot="16200000" flipV="1">
            <a:off x="7938374" y="3843046"/>
            <a:ext cx="1332148" cy="288032"/>
          </a:xfrm>
          <a:prstGeom prst="bentConnector4">
            <a:avLst>
              <a:gd name="adj1" fmla="val 13514"/>
              <a:gd name="adj2" fmla="val -313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Further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196752"/>
            <a:ext cx="8461126" cy="5544616"/>
          </a:xfrm>
        </p:spPr>
        <p:txBody>
          <a:bodyPr/>
          <a:lstStyle/>
          <a:p>
            <a:r>
              <a:rPr lang="en-US" dirty="0" smtClean="0"/>
              <a:t>Proposed a novel architecture of TAFs </a:t>
            </a:r>
          </a:p>
          <a:p>
            <a:r>
              <a:rPr lang="en-US" dirty="0" smtClean="0"/>
              <a:t>Presented a prototype tool </a:t>
            </a:r>
            <a:r>
              <a:rPr lang="en-US" dirty="0" err="1" smtClean="0"/>
              <a:t>CATest</a:t>
            </a:r>
            <a:r>
              <a:rPr lang="en-US" dirty="0" smtClean="0"/>
              <a:t> for testing MAS</a:t>
            </a:r>
          </a:p>
          <a:p>
            <a:r>
              <a:rPr lang="en-US" dirty="0" smtClean="0"/>
              <a:t>Conducted experiments with the </a:t>
            </a:r>
            <a:r>
              <a:rPr lang="en-US" dirty="0" err="1" smtClean="0"/>
              <a:t>CATest</a:t>
            </a:r>
            <a:r>
              <a:rPr lang="en-US" dirty="0" smtClean="0"/>
              <a:t> tool</a:t>
            </a:r>
          </a:p>
          <a:p>
            <a:pPr lvl="1"/>
            <a:r>
              <a:rPr lang="en-US" dirty="0" smtClean="0"/>
              <a:t>Key features:</a:t>
            </a:r>
          </a:p>
          <a:p>
            <a:pPr lvl="2"/>
            <a:r>
              <a:rPr lang="en-US" dirty="0" smtClean="0"/>
              <a:t>It </a:t>
            </a:r>
            <a:r>
              <a:rPr lang="en-US" i="1" dirty="0" smtClean="0"/>
              <a:t>automatically checks the correctness </a:t>
            </a:r>
            <a:r>
              <a:rPr lang="en-US" dirty="0" smtClean="0"/>
              <a:t>of software </a:t>
            </a:r>
            <a:r>
              <a:rPr lang="en-US" dirty="0" smtClean="0"/>
              <a:t>dynamic </a:t>
            </a:r>
            <a:r>
              <a:rPr lang="en-US" dirty="0" err="1" smtClean="0"/>
              <a:t>behaviours</a:t>
            </a:r>
            <a:r>
              <a:rPr lang="en-US" dirty="0" smtClean="0"/>
              <a:t> </a:t>
            </a:r>
            <a:r>
              <a:rPr lang="en-US" dirty="0" smtClean="0"/>
              <a:t>against formal specifications </a:t>
            </a:r>
            <a:r>
              <a:rPr lang="en-US" dirty="0" smtClean="0"/>
              <a:t>without the </a:t>
            </a:r>
            <a:r>
              <a:rPr lang="en-US" dirty="0" smtClean="0"/>
              <a:t>need to manually write assertion methods.</a:t>
            </a:r>
          </a:p>
          <a:p>
            <a:pPr lvl="2"/>
            <a:r>
              <a:rPr lang="en-US" dirty="0" smtClean="0"/>
              <a:t>It </a:t>
            </a:r>
            <a:r>
              <a:rPr lang="en-US" dirty="0" smtClean="0"/>
              <a:t>fully supports </a:t>
            </a:r>
            <a:r>
              <a:rPr lang="en-US" i="1" dirty="0" smtClean="0"/>
              <a:t>automatic measurement of test </a:t>
            </a:r>
            <a:r>
              <a:rPr lang="en-US" i="1" dirty="0" smtClean="0"/>
              <a:t>adequacy </a:t>
            </a:r>
            <a:r>
              <a:rPr lang="en-US" dirty="0" smtClean="0"/>
              <a:t>and </a:t>
            </a:r>
            <a:r>
              <a:rPr lang="en-US" dirty="0" smtClean="0"/>
              <a:t>use the adequacy measurement to </a:t>
            </a:r>
            <a:r>
              <a:rPr lang="en-US" dirty="0" smtClean="0"/>
              <a:t>control test executions.</a:t>
            </a:r>
          </a:p>
          <a:p>
            <a:r>
              <a:rPr lang="en-US" dirty="0" smtClean="0"/>
              <a:t>Applicability: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levels of </a:t>
            </a:r>
            <a:r>
              <a:rPr lang="en-US" dirty="0" smtClean="0"/>
              <a:t>MAS testing</a:t>
            </a:r>
          </a:p>
          <a:p>
            <a:pPr lvl="1"/>
            <a:r>
              <a:rPr lang="en-US" dirty="0" smtClean="0"/>
              <a:t>Can be easily </a:t>
            </a:r>
            <a:r>
              <a:rPr lang="en-US" dirty="0" smtClean="0"/>
              <a:t>adapted </a:t>
            </a:r>
            <a:r>
              <a:rPr lang="en-US" dirty="0" smtClean="0"/>
              <a:t>for testing OO </a:t>
            </a:r>
            <a:r>
              <a:rPr lang="en-US" dirty="0" smtClean="0"/>
              <a:t>software.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229200"/>
            <a:ext cx="5256584" cy="147732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</a:t>
            </a:r>
            <a:r>
              <a:rPr lang="en-US" dirty="0" smtClean="0"/>
              <a:t>: </a:t>
            </a:r>
            <a:r>
              <a:rPr lang="en-US" i="1" dirty="0" smtClean="0"/>
              <a:t>We </a:t>
            </a:r>
            <a:r>
              <a:rPr lang="en-US" i="1" dirty="0" smtClean="0"/>
              <a:t>have developed a test environment called CATE-Test that supports all levels of agent test. </a:t>
            </a:r>
            <a:r>
              <a:rPr lang="en-US" i="1" dirty="0" err="1" smtClean="0"/>
              <a:t>CATest</a:t>
            </a:r>
            <a:r>
              <a:rPr lang="en-US" i="1" dirty="0" smtClean="0"/>
              <a:t> is a part of </a:t>
            </a:r>
            <a:r>
              <a:rPr lang="en-US" i="1" dirty="0" smtClean="0"/>
              <a:t>CATE-Test.</a:t>
            </a:r>
          </a:p>
          <a:p>
            <a:r>
              <a:rPr lang="en-US" b="1" i="1" dirty="0" smtClean="0"/>
              <a:t>Work in Progress: </a:t>
            </a:r>
          </a:p>
          <a:p>
            <a:r>
              <a:rPr lang="en-US" i="1" dirty="0" smtClean="0"/>
              <a:t>Experiments with MAS testing at other levels.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4272677"/>
            <a:ext cx="2915816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b="1" i="1" dirty="0" smtClean="0"/>
              <a:t>Note</a:t>
            </a:r>
            <a:r>
              <a:rPr lang="en-US" i="1" dirty="0" smtClean="0"/>
              <a:t>: </a:t>
            </a:r>
          </a:p>
          <a:p>
            <a:pPr marL="0" lvl="2"/>
            <a:r>
              <a:rPr lang="en-US" i="1" dirty="0" smtClean="0"/>
              <a:t>1. Overcoming the weakness of existing TAFs.</a:t>
            </a:r>
          </a:p>
          <a:p>
            <a:pPr marL="0" lvl="2"/>
            <a:r>
              <a:rPr lang="en-US" i="1" dirty="0" smtClean="0"/>
              <a:t>2. Test </a:t>
            </a:r>
            <a:r>
              <a:rPr lang="en-US" i="1" dirty="0" smtClean="0"/>
              <a:t>cases </a:t>
            </a:r>
            <a:r>
              <a:rPr lang="en-US" i="1" dirty="0" smtClean="0"/>
              <a:t>generation is not a part of the TAF, but can </a:t>
            </a:r>
            <a:r>
              <a:rPr lang="en-US" i="1" dirty="0" smtClean="0"/>
              <a:t>be easily integrated to the framework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6" name="Right Brace 5"/>
          <p:cNvSpPr/>
          <p:nvPr/>
        </p:nvSpPr>
        <p:spPr>
          <a:xfrm>
            <a:off x="8064896" y="2636912"/>
            <a:ext cx="216024" cy="1584176"/>
          </a:xfrm>
          <a:prstGeom prst="rightBrace">
            <a:avLst>
              <a:gd name="adj1" fmla="val 314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endCxn id="6" idx="1"/>
          </p:cNvCxnSpPr>
          <p:nvPr/>
        </p:nvCxnSpPr>
        <p:spPr>
          <a:xfrm rot="16200000" flipV="1">
            <a:off x="8028892" y="3681028"/>
            <a:ext cx="1008112" cy="504056"/>
          </a:xfrm>
          <a:prstGeom prst="bentConnector4">
            <a:avLst>
              <a:gd name="adj1" fmla="val 10714"/>
              <a:gd name="adj2" fmla="val 7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440160" y="4797152"/>
            <a:ext cx="25152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2088" y="4797152"/>
            <a:ext cx="2808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36" y="76470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 Contribution 1: Architecture of TAFs: 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15567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Further work</a:t>
            </a:r>
            <a:r>
              <a:rPr lang="en-US" i="1" dirty="0" smtClean="0"/>
              <a:t>: </a:t>
            </a:r>
          </a:p>
          <a:p>
            <a:r>
              <a:rPr lang="en-US" i="1" dirty="0" smtClean="0"/>
              <a:t>Experiments in larger scale </a:t>
            </a:r>
            <a:endParaRPr lang="en-US" i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6588224" y="2018457"/>
            <a:ext cx="792088" cy="1143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Contribution 2: Testing MAS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a new hierarchy of </a:t>
            </a:r>
            <a:r>
              <a:rPr lang="en-US" dirty="0" smtClean="0"/>
              <a:t>adequacy criteria </a:t>
            </a:r>
            <a:r>
              <a:rPr lang="en-US" dirty="0" smtClean="0"/>
              <a:t>for </a:t>
            </a:r>
            <a:r>
              <a:rPr lang="en-US" dirty="0" smtClean="0"/>
              <a:t>specification-based </a:t>
            </a:r>
            <a:r>
              <a:rPr lang="en-US" dirty="0" smtClean="0"/>
              <a:t>testing 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mplemented these adequacy criteria in </a:t>
            </a:r>
            <a:r>
              <a:rPr lang="en-US" dirty="0" smtClean="0"/>
              <a:t>the </a:t>
            </a:r>
            <a:r>
              <a:rPr lang="en-US" dirty="0" err="1" smtClean="0"/>
              <a:t>CATest</a:t>
            </a:r>
            <a:r>
              <a:rPr lang="en-US" dirty="0" smtClean="0"/>
              <a:t>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Key features:</a:t>
            </a:r>
          </a:p>
          <a:p>
            <a:pPr lvl="2"/>
            <a:r>
              <a:rPr lang="en-US" dirty="0" smtClean="0"/>
              <a:t>Treat </a:t>
            </a:r>
            <a:r>
              <a:rPr lang="en-US" dirty="0" smtClean="0"/>
              <a:t>guard-conditions differently </a:t>
            </a:r>
            <a:r>
              <a:rPr lang="en-US" dirty="0" smtClean="0"/>
              <a:t>from pre/post-conditions</a:t>
            </a:r>
            <a:endParaRPr lang="en-US" dirty="0" smtClean="0"/>
          </a:p>
          <a:p>
            <a:pPr lvl="2"/>
            <a:r>
              <a:rPr lang="en-US" dirty="0" smtClean="0"/>
              <a:t>Reflect </a:t>
            </a:r>
            <a:r>
              <a:rPr lang="en-US" dirty="0" smtClean="0"/>
              <a:t>better the semantics of </a:t>
            </a:r>
            <a:r>
              <a:rPr lang="en-US" dirty="0" smtClean="0"/>
              <a:t>guard conditions in testing</a:t>
            </a:r>
            <a:endParaRPr lang="en-US" dirty="0" smtClean="0"/>
          </a:p>
          <a:p>
            <a:pPr lvl="2"/>
            <a:r>
              <a:rPr lang="en-US" dirty="0" smtClean="0"/>
              <a:t>Take </a:t>
            </a:r>
            <a:r>
              <a:rPr lang="en-US" dirty="0" smtClean="0"/>
              <a:t>full consideration of </a:t>
            </a:r>
            <a:r>
              <a:rPr lang="en-US" dirty="0" smtClean="0"/>
              <a:t>non-determinism</a:t>
            </a:r>
          </a:p>
          <a:p>
            <a:pPr lvl="1"/>
            <a:r>
              <a:rPr lang="en-US" dirty="0" smtClean="0"/>
              <a:t>Applicability</a:t>
            </a:r>
          </a:p>
          <a:p>
            <a:pPr lvl="2"/>
            <a:r>
              <a:rPr lang="en-US" dirty="0" smtClean="0"/>
              <a:t>Applicable </a:t>
            </a:r>
            <a:r>
              <a:rPr lang="en-US" dirty="0" smtClean="0"/>
              <a:t>to </a:t>
            </a:r>
            <a:r>
              <a:rPr lang="en-US" dirty="0" smtClean="0"/>
              <a:t>MAS at caste level</a:t>
            </a:r>
          </a:p>
          <a:p>
            <a:pPr lvl="2"/>
            <a:r>
              <a:rPr lang="en-US" dirty="0" smtClean="0"/>
              <a:t>All systems </a:t>
            </a:r>
            <a:r>
              <a:rPr lang="en-US" dirty="0" smtClean="0"/>
              <a:t>that </a:t>
            </a:r>
            <a:endParaRPr lang="en-US" dirty="0" smtClean="0"/>
          </a:p>
          <a:p>
            <a:pPr lvl="3"/>
            <a:r>
              <a:rPr lang="en-US" dirty="0" smtClean="0"/>
              <a:t>are </a:t>
            </a:r>
            <a:r>
              <a:rPr lang="en-US" dirty="0" smtClean="0"/>
              <a:t>running continuously, </a:t>
            </a:r>
            <a:r>
              <a:rPr lang="en-US" dirty="0" smtClean="0"/>
              <a:t>non-deterministically and event-driven</a:t>
            </a:r>
          </a:p>
          <a:p>
            <a:pPr lvl="3"/>
            <a:r>
              <a:rPr lang="en-US" dirty="0" smtClean="0"/>
              <a:t>specified by a set of </a:t>
            </a:r>
            <a:r>
              <a:rPr lang="en-US" dirty="0" err="1" smtClean="0"/>
              <a:t>behaviour</a:t>
            </a:r>
            <a:r>
              <a:rPr lang="en-US" dirty="0" smtClean="0"/>
              <a:t> rules with guard-conditions</a:t>
            </a:r>
          </a:p>
          <a:p>
            <a:pPr lvl="3"/>
            <a:r>
              <a:rPr lang="en-US" dirty="0" smtClean="0"/>
              <a:t>e.g. </a:t>
            </a:r>
            <a:r>
              <a:rPr lang="en-US" dirty="0" smtClean="0"/>
              <a:t>distributed and </a:t>
            </a:r>
            <a:r>
              <a:rPr lang="en-US" dirty="0" smtClean="0"/>
              <a:t>service-oriented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335699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</a:t>
            </a:r>
            <a:r>
              <a:rPr lang="en-US" i="1" dirty="0" smtClean="0"/>
              <a:t>: Other levels will need different adequacy criteria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60032" y="3573016"/>
            <a:ext cx="64807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54452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Work in Progress:</a:t>
            </a:r>
          </a:p>
          <a:p>
            <a:r>
              <a:rPr lang="en-US" i="1" dirty="0" smtClean="0"/>
              <a:t>Study of adequacy criteria and their effectiveness in detecting faults at other levels. 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23928" y="3861048"/>
            <a:ext cx="792088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530120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Future Work :</a:t>
            </a:r>
          </a:p>
          <a:p>
            <a:r>
              <a:rPr lang="en-US" i="1" dirty="0" smtClean="0"/>
              <a:t>Testing service-oriented systems: TAFs and adaptation of the adequacy criteria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07704" y="5013176"/>
            <a:ext cx="57606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Thank you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140968"/>
            <a:ext cx="4608512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Questions? </a:t>
            </a: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764704"/>
            <a:ext cx="8461126" cy="5688632"/>
          </a:xfrm>
        </p:spPr>
        <p:txBody>
          <a:bodyPr/>
          <a:lstStyle/>
          <a:p>
            <a:r>
              <a:rPr lang="en-US" dirty="0" smtClean="0"/>
              <a:t>Software test automation</a:t>
            </a:r>
          </a:p>
          <a:p>
            <a:pPr lvl="1"/>
            <a:r>
              <a:rPr lang="en-US" dirty="0" smtClean="0"/>
              <a:t>Testing is </a:t>
            </a:r>
            <a:r>
              <a:rPr lang="en-US" dirty="0" err="1" smtClean="0"/>
              <a:t>labour</a:t>
            </a:r>
            <a:r>
              <a:rPr lang="en-US" dirty="0" smtClean="0"/>
              <a:t> intensive and expensive</a:t>
            </a:r>
          </a:p>
          <a:p>
            <a:pPr lvl="1"/>
            <a:r>
              <a:rPr lang="en-US" dirty="0" smtClean="0"/>
              <a:t>Test automation is imperative to reduce the cost and improve the effectiveness of testing</a:t>
            </a:r>
          </a:p>
          <a:p>
            <a:pPr lvl="1"/>
            <a:r>
              <a:rPr lang="en-US" dirty="0" smtClean="0"/>
              <a:t>A great amount of research efforts has been reported and a significant progress has been made</a:t>
            </a:r>
          </a:p>
          <a:p>
            <a:pPr lvl="1"/>
            <a:r>
              <a:rPr lang="en-US" dirty="0" smtClean="0"/>
              <a:t>Test automation has become a common practice in IT industry</a:t>
            </a:r>
          </a:p>
          <a:p>
            <a:r>
              <a:rPr lang="en-US" dirty="0" smtClean="0"/>
              <a:t>Agent-oriented software development methodologies </a:t>
            </a:r>
          </a:p>
          <a:p>
            <a:pPr lvl="1"/>
            <a:r>
              <a:rPr lang="en-US" dirty="0" smtClean="0"/>
              <a:t>Agents are autonomous, active and collaborative computational entities (such as services)</a:t>
            </a:r>
          </a:p>
          <a:p>
            <a:pPr lvl="1"/>
            <a:r>
              <a:rPr lang="en-US" dirty="0" smtClean="0"/>
              <a:t>Widely perceived as a promising new paradigm suitable for the Internet-based computing</a:t>
            </a:r>
          </a:p>
          <a:p>
            <a:pPr lvl="1"/>
            <a:r>
              <a:rPr lang="en-US" dirty="0" smtClean="0"/>
              <a:t>Extremely difficult to test </a:t>
            </a:r>
          </a:p>
          <a:p>
            <a:pPr lvl="2"/>
            <a:r>
              <a:rPr lang="en-US" dirty="0" smtClean="0"/>
              <a:t>poor on both </a:t>
            </a:r>
            <a:r>
              <a:rPr lang="en-US" i="1" dirty="0" smtClean="0"/>
              <a:t>controllability</a:t>
            </a:r>
            <a:r>
              <a:rPr lang="en-US" dirty="0" smtClean="0"/>
              <a:t> and </a:t>
            </a:r>
            <a:r>
              <a:rPr lang="en-US" i="1" dirty="0" err="1" smtClean="0"/>
              <a:t>observability</a:t>
            </a:r>
            <a:r>
              <a:rPr lang="en-US" dirty="0" smtClean="0"/>
              <a:t> aspects of software testability</a:t>
            </a:r>
          </a:p>
          <a:p>
            <a:r>
              <a:rPr lang="en-US" dirty="0" smtClean="0"/>
              <a:t>Research question</a:t>
            </a:r>
          </a:p>
          <a:p>
            <a:pPr lvl="1"/>
            <a:r>
              <a:rPr lang="en-US" dirty="0" smtClean="0"/>
              <a:t>Can automated testing tools deal with the complexity of agent-oriented systems?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 Frameworks (TAF</a:t>
            </a:r>
            <a:r>
              <a:rPr lang="en-US" cap="none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1" cy="5544616"/>
          </a:xfrm>
        </p:spPr>
        <p:txBody>
          <a:bodyPr/>
          <a:lstStyle/>
          <a:p>
            <a:r>
              <a:rPr lang="en-US" sz="2800" dirty="0" smtClean="0"/>
              <a:t>A TAF provides a facility for setting up the environment in which test methods and assertion methods are executed and enables test results to be reported. </a:t>
            </a:r>
          </a:p>
          <a:p>
            <a:pPr marL="538163" lvl="1" indent="-266700"/>
            <a:r>
              <a:rPr lang="en-US" sz="2400" dirty="0" smtClean="0"/>
              <a:t>associating each program unit (e.g. class) with a </a:t>
            </a:r>
            <a:r>
              <a:rPr lang="en-US" sz="2400" b="1" i="1" dirty="0" smtClean="0">
                <a:solidFill>
                  <a:srgbClr val="FF0000"/>
                </a:solidFill>
              </a:rPr>
              <a:t>test unit </a:t>
            </a:r>
            <a:r>
              <a:rPr lang="en-US" sz="2400" dirty="0" smtClean="0"/>
              <a:t>that contains a collection of </a:t>
            </a:r>
            <a:r>
              <a:rPr lang="en-US" sz="2400" b="1" i="1" dirty="0" smtClean="0">
                <a:solidFill>
                  <a:srgbClr val="FF0000"/>
                </a:solidFill>
              </a:rPr>
              <a:t>test methods</a:t>
            </a:r>
            <a:r>
              <a:rPr lang="en-US" sz="2400" dirty="0" smtClean="0"/>
              <a:t>, each for a test. </a:t>
            </a:r>
          </a:p>
          <a:p>
            <a:pPr marL="538163" lvl="1" indent="-266700"/>
            <a:r>
              <a:rPr lang="en-US" sz="2400" dirty="0" smtClean="0"/>
              <a:t>specifying the expected test results for each test in the form of calls to </a:t>
            </a:r>
            <a:r>
              <a:rPr lang="en-US" sz="2400" b="1" i="1" dirty="0" smtClean="0">
                <a:solidFill>
                  <a:srgbClr val="FF0000"/>
                </a:solidFill>
              </a:rPr>
              <a:t>assertion methods </a:t>
            </a:r>
            <a:r>
              <a:rPr lang="en-US" sz="2400" dirty="0" smtClean="0"/>
              <a:t>in the test class;</a:t>
            </a:r>
          </a:p>
          <a:p>
            <a:pPr marL="538163" lvl="1" indent="-266700"/>
            <a:r>
              <a:rPr lang="en-US" sz="2400" dirty="0" smtClean="0"/>
              <a:t>aggregating a collection of tests into </a:t>
            </a:r>
            <a:r>
              <a:rPr lang="en-US" sz="2400" b="1" i="1" dirty="0" smtClean="0">
                <a:solidFill>
                  <a:srgbClr val="FF0000"/>
                </a:solidFill>
              </a:rPr>
              <a:t>test suites </a:t>
            </a:r>
            <a:r>
              <a:rPr lang="en-US" sz="2400" dirty="0" smtClean="0"/>
              <a:t>that can be run as a single operation by calling the test methods;</a:t>
            </a:r>
          </a:p>
          <a:p>
            <a:pPr marL="538163" lvl="1" indent="-266700"/>
            <a:r>
              <a:rPr lang="en-US" sz="2400" dirty="0" smtClean="0"/>
              <a:t>executing test suites and reporting the results when the code of the program is tested.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6612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 OO programming languages, the test unit is a declared as a subclass of the class under test and called test class.</a:t>
            </a:r>
            <a:endParaRPr lang="en-US" i="1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5976156" y="3068960"/>
            <a:ext cx="1908212" cy="25922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3068960"/>
            <a:ext cx="12241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TAF</a:t>
            </a:r>
            <a:r>
              <a:rPr lang="en-US" cap="none" dirty="0" smtClean="0"/>
              <a:t>s</a:t>
            </a:r>
            <a:endParaRPr lang="en-US" dirty="0"/>
          </a:p>
        </p:txBody>
      </p:sp>
      <p:pic>
        <p:nvPicPr>
          <p:cNvPr id="4" name="Content Placeholder 3" descr="Basics of TAFs Static 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745" y="980728"/>
            <a:ext cx="7928001" cy="4461586"/>
          </a:xfrm>
        </p:spPr>
      </p:pic>
      <p:sp>
        <p:nvSpPr>
          <p:cNvPr id="5" name="TextBox 4"/>
          <p:cNvSpPr txBox="1"/>
          <p:nvPr/>
        </p:nvSpPr>
        <p:spPr>
          <a:xfrm>
            <a:off x="1763688" y="57332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Static View of Test Automation Frameworks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733256"/>
            <a:ext cx="504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 View of Test  Automation Frameworks</a:t>
            </a:r>
            <a:endParaRPr lang="en-US" dirty="0"/>
          </a:p>
        </p:txBody>
      </p:sp>
      <p:pic>
        <p:nvPicPr>
          <p:cNvPr id="7" name="Picture 6" descr="Basics of TAFs Dynamic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13120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none" dirty="0" smtClean="0"/>
              <a:t>[</a:t>
            </a:r>
            <a:r>
              <a:rPr lang="en-US" cap="none" dirty="0" err="1" smtClean="0"/>
              <a:t>Meszaros</a:t>
            </a:r>
            <a:r>
              <a:rPr lang="en-US" cap="none" dirty="0" smtClean="0"/>
              <a:t>, G.,  </a:t>
            </a:r>
            <a:r>
              <a:rPr lang="en-US" i="1" cap="none" dirty="0" err="1" smtClean="0"/>
              <a:t>Xunit</a:t>
            </a:r>
            <a:r>
              <a:rPr lang="en-US" i="1" cap="none" dirty="0" smtClean="0"/>
              <a:t> Test Patterns</a:t>
            </a:r>
            <a:r>
              <a:rPr lang="en-US" cap="none" dirty="0" smtClean="0"/>
              <a:t>, Addison Wesley, 2007]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 of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Automation frameworks</a:t>
            </a:r>
          </a:p>
          <a:p>
            <a:pPr lvl="1"/>
            <a:r>
              <a:rPr lang="en-US" dirty="0" smtClean="0"/>
              <a:t>Best practice of test automation in IT industry</a:t>
            </a:r>
          </a:p>
          <a:p>
            <a:pPr lvl="1"/>
            <a:r>
              <a:rPr lang="en-US" dirty="0" smtClean="0"/>
              <a:t>Wide range of products are available, some as open source, e.g.,  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JUnit</a:t>
            </a:r>
            <a:r>
              <a:rPr lang="en-US" dirty="0" smtClean="0"/>
              <a:t> for testing software written in Java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CppUnit</a:t>
            </a:r>
            <a:r>
              <a:rPr lang="en-US" dirty="0" smtClean="0"/>
              <a:t> for C++, </a:t>
            </a:r>
            <a:r>
              <a:rPr lang="en-US" dirty="0" err="1" smtClean="0"/>
              <a:t>NUnit</a:t>
            </a:r>
            <a:r>
              <a:rPr lang="en-US" dirty="0" smtClean="0"/>
              <a:t> for .NET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RUnit</a:t>
            </a:r>
            <a:r>
              <a:rPr lang="en-US" dirty="0" smtClean="0"/>
              <a:t> for Ruby, </a:t>
            </a:r>
            <a:r>
              <a:rPr lang="en-US" dirty="0" err="1" smtClean="0"/>
              <a:t>PyUnit</a:t>
            </a:r>
            <a:r>
              <a:rPr lang="en-US" dirty="0" smtClean="0"/>
              <a:t> for Python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VbUnit</a:t>
            </a:r>
            <a:r>
              <a:rPr lang="en-US" dirty="0" smtClean="0"/>
              <a:t> for Visual Basic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Selenium</a:t>
            </a:r>
            <a:r>
              <a:rPr lang="en-US" dirty="0" smtClean="0"/>
              <a:t> for Web Services, etc. </a:t>
            </a:r>
          </a:p>
          <a:p>
            <a:r>
              <a:rPr lang="en-US" dirty="0" smtClean="0"/>
              <a:t>TAFs can significantly reduce test costs and increase test efficiency, especially when </a:t>
            </a:r>
          </a:p>
          <a:p>
            <a:pPr lvl="1"/>
            <a:r>
              <a:rPr lang="en-US" dirty="0" smtClean="0"/>
              <a:t>the program code is revised frequently </a:t>
            </a:r>
          </a:p>
          <a:p>
            <a:pPr lvl="1"/>
            <a:r>
              <a:rPr lang="en-US" dirty="0" smtClean="0"/>
              <a:t>testing is repeated for many times </a:t>
            </a:r>
          </a:p>
          <a:p>
            <a:pPr lvl="1"/>
            <a:r>
              <a:rPr lang="en-US" dirty="0" smtClean="0"/>
              <a:t>in agile development processes</a:t>
            </a:r>
          </a:p>
          <a:p>
            <a:r>
              <a:rPr lang="en-US" dirty="0" smtClean="0"/>
              <a:t>The test code is a valuable and tangible asset and can be sold to component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Existing TAF</a:t>
            </a:r>
            <a:r>
              <a:rPr lang="en-US" cap="none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61126" cy="5544616"/>
          </a:xfrm>
        </p:spPr>
        <p:txBody>
          <a:bodyPr/>
          <a:lstStyle/>
          <a:p>
            <a:r>
              <a:rPr lang="en-US" dirty="0" smtClean="0"/>
              <a:t>Manual coding of test classes</a:t>
            </a:r>
          </a:p>
          <a:p>
            <a:pPr lvl="1"/>
            <a:r>
              <a:rPr lang="en-US" dirty="0" smtClean="0"/>
              <a:t>write test code to represent test cases in test methods </a:t>
            </a:r>
          </a:p>
          <a:p>
            <a:pPr lvl="1"/>
            <a:r>
              <a:rPr lang="en-US" dirty="0" smtClean="0"/>
              <a:t>translate specification into assertion methods</a:t>
            </a:r>
          </a:p>
          <a:p>
            <a:r>
              <a:rPr lang="en-US" dirty="0" smtClean="0"/>
              <a:t>Lack of support to the measurement of test adequacy</a:t>
            </a:r>
          </a:p>
          <a:p>
            <a:pPr lvl="1"/>
            <a:r>
              <a:rPr lang="en-US" dirty="0" smtClean="0"/>
              <a:t>There is no facility in the existing TAFs that enables the measurement of test adequacy.</a:t>
            </a:r>
          </a:p>
          <a:p>
            <a:r>
              <a:rPr lang="en-US" dirty="0" smtClean="0"/>
              <a:t>Weak in the support to correctness checking</a:t>
            </a:r>
          </a:p>
          <a:p>
            <a:pPr lvl="1"/>
            <a:r>
              <a:rPr lang="en-US" dirty="0" smtClean="0"/>
              <a:t>The assertion methods can only access the local variables and methods of the unit under test. </a:t>
            </a:r>
          </a:p>
          <a:p>
            <a:pPr lvl="1"/>
            <a:r>
              <a:rPr lang="en-US" dirty="0" smtClean="0"/>
              <a:t>Implications:</a:t>
            </a:r>
          </a:p>
          <a:p>
            <a:pPr lvl="2"/>
            <a:r>
              <a:rPr lang="en-US" dirty="0" smtClean="0"/>
              <a:t>correctness cannot be checked against the context in which the unit is called</a:t>
            </a:r>
          </a:p>
          <a:p>
            <a:pPr lvl="2"/>
            <a:r>
              <a:rPr lang="en-US" dirty="0" smtClean="0"/>
              <a:t>correctness checking cannot across multiple executions of the unit under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7647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smtClean="0"/>
              <a:t>This is not only </a:t>
            </a:r>
            <a:r>
              <a:rPr lang="en-US" i="1" dirty="0" err="1" smtClean="0"/>
              <a:t>labour</a:t>
            </a:r>
            <a:r>
              <a:rPr lang="en-US" i="1" dirty="0" smtClean="0"/>
              <a:t> intensive, but also error prone.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Well, it is doable, but needs advanced programming to achieve this. </a:t>
            </a:r>
            <a:endParaRPr lang="en-US" i="1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644008" y="1087870"/>
            <a:ext cx="648072" cy="25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43808" y="537321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Agent-based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on testing agent-based systems have addressed the following aspects of testing MAS</a:t>
            </a:r>
          </a:p>
          <a:p>
            <a:pPr lvl="1"/>
            <a:r>
              <a:rPr lang="en-US" dirty="0" smtClean="0"/>
              <a:t> correctness of interaction and communication [6]–[10]</a:t>
            </a:r>
          </a:p>
          <a:p>
            <a:pPr lvl="1"/>
            <a:r>
              <a:rPr lang="en-US" dirty="0" smtClean="0"/>
              <a:t> correctness of processing internal states [11]–[14]</a:t>
            </a:r>
          </a:p>
          <a:p>
            <a:pPr lvl="1"/>
            <a:r>
              <a:rPr lang="en-US" dirty="0" smtClean="0"/>
              <a:t> generation of test cases [12], [15]</a:t>
            </a:r>
          </a:p>
          <a:p>
            <a:pPr lvl="1"/>
            <a:r>
              <a:rPr lang="en-US" dirty="0" smtClean="0"/>
              <a:t> control of test executions [16]–[18]</a:t>
            </a:r>
          </a:p>
          <a:p>
            <a:r>
              <a:rPr lang="en-US" dirty="0" smtClean="0"/>
              <a:t>Adequacy criteria</a:t>
            </a:r>
          </a:p>
          <a:p>
            <a:pPr lvl="1"/>
            <a:r>
              <a:rPr lang="nl-NL" dirty="0" smtClean="0"/>
              <a:t>Low et al. [1999] </a:t>
            </a:r>
            <a:r>
              <a:rPr lang="en-US" dirty="0" smtClean="0"/>
              <a:t>proposed a set of coverage criteria defined on the structure of plans for testing BDI (Belief-Desire-Intention) agents.</a:t>
            </a:r>
          </a:p>
          <a:p>
            <a:r>
              <a:rPr lang="en-US" dirty="0" smtClean="0"/>
              <a:t>Test automation frameworks</a:t>
            </a:r>
          </a:p>
          <a:p>
            <a:pPr lvl="1"/>
            <a:r>
              <a:rPr lang="en-US" dirty="0" err="1" smtClean="0"/>
              <a:t>SUnit</a:t>
            </a:r>
            <a:r>
              <a:rPr lang="en-US" dirty="0" smtClean="0"/>
              <a:t> for </a:t>
            </a:r>
            <a:r>
              <a:rPr lang="en-US" dirty="0" err="1" smtClean="0"/>
              <a:t>Seagent</a:t>
            </a:r>
            <a:r>
              <a:rPr lang="en-US" dirty="0" smtClean="0"/>
              <a:t> by extending </a:t>
            </a:r>
            <a:r>
              <a:rPr lang="en-US" dirty="0" err="1" smtClean="0"/>
              <a:t>JUnit</a:t>
            </a:r>
            <a:r>
              <a:rPr lang="en-US" dirty="0" smtClean="0"/>
              <a:t> [17]</a:t>
            </a:r>
          </a:p>
          <a:p>
            <a:pPr lvl="1"/>
            <a:r>
              <a:rPr lang="en-US" dirty="0" smtClean="0"/>
              <a:t>JAT for Jade [7]</a:t>
            </a:r>
          </a:p>
          <a:p>
            <a:pPr lvl="1"/>
            <a:r>
              <a:rPr lang="en-US" dirty="0" smtClean="0"/>
              <a:t>the testing facility in INGENIAS [18]</a:t>
            </a:r>
          </a:p>
          <a:p>
            <a:pPr lvl="1"/>
            <a:r>
              <a:rPr lang="en-US" dirty="0" smtClean="0"/>
              <a:t>in Prometheus methodology [13]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42930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of these are extensions of  OO TAFs with slight additional features of agents.  </a:t>
            </a:r>
            <a:endParaRPr lang="en-US" i="1" dirty="0"/>
          </a:p>
        </p:txBody>
      </p:sp>
      <p:sp>
        <p:nvSpPr>
          <p:cNvPr id="5" name="Right Brace 4"/>
          <p:cNvSpPr/>
          <p:nvPr/>
        </p:nvSpPr>
        <p:spPr>
          <a:xfrm>
            <a:off x="5580112" y="4221088"/>
            <a:ext cx="216024" cy="1296144"/>
          </a:xfrm>
          <a:prstGeom prst="rightBrace">
            <a:avLst>
              <a:gd name="adj1" fmla="val 3919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need a new type of TAF</a:t>
            </a:r>
            <a:r>
              <a:rPr lang="en-US" cap="none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support to correctness checking: </a:t>
            </a:r>
          </a:p>
          <a:p>
            <a:pPr lvl="1"/>
            <a:r>
              <a:rPr lang="en-US" dirty="0" smtClean="0"/>
              <a:t>What the facility supports:</a:t>
            </a:r>
          </a:p>
          <a:p>
            <a:pPr lvl="2"/>
            <a:r>
              <a:rPr lang="en-US" dirty="0" smtClean="0"/>
              <a:t>The mechanism replies on the internal information of the unit under test (i.e. object or agent) and the data at a single time point </a:t>
            </a:r>
          </a:p>
          <a:p>
            <a:pPr lvl="1"/>
            <a:r>
              <a:rPr lang="en-US" dirty="0" smtClean="0"/>
              <a:t>What we require:</a:t>
            </a:r>
          </a:p>
          <a:p>
            <a:pPr lvl="2"/>
            <a:r>
              <a:rPr lang="en-US" dirty="0" smtClean="0"/>
              <a:t>Agents are autonomous, proactive, </a:t>
            </a:r>
            <a:r>
              <a:rPr lang="en-US" b="1" i="1" dirty="0" smtClean="0">
                <a:solidFill>
                  <a:srgbClr val="FF0000"/>
                </a:solidFill>
              </a:rPr>
              <a:t>context-aware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adaptive </a:t>
            </a:r>
          </a:p>
          <a:p>
            <a:pPr lvl="2"/>
            <a:r>
              <a:rPr lang="en-US" dirty="0" smtClean="0"/>
              <a:t>They often deliver the functionality through </a:t>
            </a:r>
            <a:r>
              <a:rPr lang="en-US" b="1" i="1" dirty="0" smtClean="0">
                <a:solidFill>
                  <a:srgbClr val="FF0000"/>
                </a:solidFill>
              </a:rPr>
              <a:t>emergent </a:t>
            </a:r>
            <a:r>
              <a:rPr lang="en-US" b="1" i="1" dirty="0" err="1" smtClean="0">
                <a:solidFill>
                  <a:srgbClr val="FF0000"/>
                </a:solidFill>
              </a:rPr>
              <a:t>behaviours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involve </a:t>
            </a:r>
            <a:r>
              <a:rPr lang="en-US" b="1" i="1" dirty="0" smtClean="0">
                <a:solidFill>
                  <a:srgbClr val="FF0000"/>
                </a:solidFill>
              </a:rPr>
              <a:t>multiple agents</a:t>
            </a:r>
          </a:p>
          <a:p>
            <a:pPr lvl="2"/>
            <a:endParaRPr lang="en-US" b="1" i="1" dirty="0" smtClean="0">
              <a:solidFill>
                <a:srgbClr val="FF0000"/>
              </a:solidFill>
            </a:endParaRPr>
          </a:p>
          <a:p>
            <a:pPr lvl="2"/>
            <a:endParaRPr lang="en-US" b="1" i="1" dirty="0" smtClean="0">
              <a:solidFill>
                <a:srgbClr val="FF0000"/>
              </a:solidFill>
            </a:endParaRPr>
          </a:p>
          <a:p>
            <a:pPr lvl="2"/>
            <a:endParaRPr lang="en-US" b="1" i="1" dirty="0" smtClean="0">
              <a:solidFill>
                <a:srgbClr val="FF0000"/>
              </a:solidFill>
            </a:endParaRPr>
          </a:p>
          <a:p>
            <a:pPr lvl="2"/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specifications of the required </a:t>
            </a:r>
            <a:r>
              <a:rPr lang="en-US" dirty="0" err="1" smtClean="0"/>
              <a:t>behaviours</a:t>
            </a:r>
            <a:r>
              <a:rPr lang="en-US" dirty="0" smtClean="0"/>
              <a:t> in a MAS are often hard to translate into assertion methods manually</a:t>
            </a:r>
          </a:p>
          <a:p>
            <a:r>
              <a:rPr lang="en-US" dirty="0" smtClean="0"/>
              <a:t>Most MAS are continuous running systems.</a:t>
            </a:r>
          </a:p>
          <a:p>
            <a:pPr lvl="1"/>
            <a:r>
              <a:rPr lang="en-US" dirty="0" smtClean="0"/>
              <a:t>to determine when to stop a test execution</a:t>
            </a:r>
          </a:p>
          <a:p>
            <a:pPr lvl="1"/>
            <a:r>
              <a:rPr lang="en-US" dirty="0" smtClean="0"/>
              <a:t>to measure test adequacy during testing executions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493457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correctness of agent’s </a:t>
            </a:r>
            <a:r>
              <a:rPr lang="en-US" sz="2000" i="1" dirty="0" err="1" smtClean="0"/>
              <a:t>behaviours</a:t>
            </a:r>
            <a:r>
              <a:rPr lang="en-US" sz="2000" i="1" dirty="0" smtClean="0"/>
              <a:t> must be judged </a:t>
            </a:r>
          </a:p>
          <a:p>
            <a:pPr marL="630238" lvl="1" indent="-274638">
              <a:buFont typeface="Arial" pitchFamily="34" charset="0"/>
              <a:buChar char="•"/>
            </a:pPr>
            <a:r>
              <a:rPr lang="en-US" sz="2000" i="1" dirty="0" smtClean="0"/>
              <a:t>in the context of the dynamic and open environments </a:t>
            </a:r>
          </a:p>
          <a:p>
            <a:pPr marL="630238" lvl="1" indent="-274638">
              <a:buFont typeface="Arial" pitchFamily="34" charset="0"/>
              <a:buChar char="•"/>
            </a:pPr>
            <a:r>
              <a:rPr lang="en-US" sz="2000" i="1" dirty="0" smtClean="0"/>
              <a:t>the histories that agents have experienced in previous executions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ob-template-2007-white</Template>
  <TotalTime>342</TotalTime>
  <Words>1799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CATest:  A Test Automation Framework  for Multi-agent Systems</vt:lpstr>
      <vt:lpstr>Outline</vt:lpstr>
      <vt:lpstr>Motivation</vt:lpstr>
      <vt:lpstr>Test Automation Frameworks (TAFs)</vt:lpstr>
      <vt:lpstr>Architecture of TAFs</vt:lpstr>
      <vt:lpstr>The current state of art</vt:lpstr>
      <vt:lpstr>Weakness of Existing TAFs</vt:lpstr>
      <vt:lpstr>Testing Agent-based Software</vt:lpstr>
      <vt:lpstr>Why need a new type of TAFs</vt:lpstr>
      <vt:lpstr>Proposed approach</vt:lpstr>
      <vt:lpstr>Key Components of the Architecture</vt:lpstr>
      <vt:lpstr>A quick overview of SLABS</vt:lpstr>
      <vt:lpstr>Test Adequacy criteria</vt:lpstr>
      <vt:lpstr>CATEST: TAFs for caste level testing</vt:lpstr>
      <vt:lpstr>CATest UGI For Set Test Parameters</vt:lpstr>
      <vt:lpstr>CATest GUI: Report Test Results </vt:lpstr>
      <vt:lpstr>Experiments: The Subjects</vt:lpstr>
      <vt:lpstr>Experiments: Process</vt:lpstr>
      <vt:lpstr>Experiments: Results</vt:lpstr>
      <vt:lpstr>Analysis of Experiment Results</vt:lpstr>
      <vt:lpstr>Conclusion and Further works</vt:lpstr>
      <vt:lpstr>Main Contribution 2: Testing MAS</vt:lpstr>
      <vt:lpstr> Thank you </vt:lpstr>
    </vt:vector>
  </TitlesOfParts>
  <Company>School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CATest:  A Test Automation Framework for Multi-Agent Systems</dc:title>
  <dc:creator> </dc:creator>
  <cp:lastModifiedBy> </cp:lastModifiedBy>
  <cp:revision>39</cp:revision>
  <dcterms:created xsi:type="dcterms:W3CDTF">2012-07-06T12:51:30Z</dcterms:created>
  <dcterms:modified xsi:type="dcterms:W3CDTF">2012-07-07T15:15:40Z</dcterms:modified>
</cp:coreProperties>
</file>