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 PPT banner white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2071678"/>
            <a:ext cx="8533134" cy="4473585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OB PPT banner 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3213"/>
            <a:ext cx="85344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52694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co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9625"/>
            <a:ext cx="8532000" cy="4767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908720"/>
            <a:ext cx="8461126" cy="5544616"/>
          </a:xfrm>
        </p:spPr>
        <p:txBody>
          <a:bodyPr/>
          <a:lstStyle>
            <a:lvl1pPr marL="180975" indent="-180975">
              <a:spcBef>
                <a:spcPts val="600"/>
              </a:spcBef>
              <a:defRPr b="0"/>
            </a:lvl1pPr>
            <a:lvl2pPr marL="449263" indent="-177800">
              <a:spcBef>
                <a:spcPts val="300"/>
              </a:spcBef>
              <a:defRPr sz="2000"/>
            </a:lvl2pPr>
            <a:lvl3pPr marL="715963" indent="-182563">
              <a:spcBef>
                <a:spcPts val="300"/>
              </a:spcBef>
              <a:defRPr sz="2000"/>
            </a:lvl3pPr>
            <a:lvl4pPr marL="982663" indent="-177800">
              <a:spcBef>
                <a:spcPts val="300"/>
              </a:spcBef>
              <a:defRPr sz="1800"/>
            </a:lvl4pPr>
            <a:lvl5pPr marL="1258888" indent="-180975">
              <a:spcBef>
                <a:spcPts val="3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7" y="908720"/>
            <a:ext cx="4270126" cy="561662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271463" indent="-271463">
              <a:spcBef>
                <a:spcPts val="0"/>
              </a:spcBef>
              <a:defRPr sz="2400"/>
            </a:lvl2pPr>
            <a:lvl3pPr marL="533400" indent="-261938">
              <a:spcBef>
                <a:spcPts val="0"/>
              </a:spcBef>
              <a:defRPr sz="2000"/>
            </a:lvl3pPr>
            <a:lvl4pPr marL="804863" indent="-271463">
              <a:spcBef>
                <a:spcPts val="0"/>
              </a:spcBef>
              <a:defRPr sz="2000"/>
            </a:lvl4pPr>
            <a:lvl5pPr marL="1077913" indent="-27305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656" y="908720"/>
            <a:ext cx="4138824" cy="561662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271463" indent="-271463">
              <a:spcBef>
                <a:spcPts val="0"/>
              </a:spcBef>
              <a:defRPr sz="2400"/>
            </a:lvl2pPr>
            <a:lvl3pPr marL="533400" indent="-261938">
              <a:spcBef>
                <a:spcPts val="0"/>
              </a:spcBef>
              <a:defRPr sz="2000"/>
            </a:lvl3pPr>
            <a:lvl4pPr marL="804863" indent="-271463">
              <a:spcBef>
                <a:spcPts val="0"/>
              </a:spcBef>
              <a:defRPr sz="2000"/>
            </a:lvl4pPr>
            <a:lvl5pPr marL="1077913" indent="-27305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30" descr="OB PPT logo white 1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8528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461127" cy="64807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836712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pitchFamily="124" charset="-128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077913" indent="-163513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527175" indent="-155575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974850" indent="-146050" algn="l" rtl="0" eaLnBrk="1" fontAlgn="base" hangingPunct="1">
        <a:spcBef>
          <a:spcPct val="20000"/>
        </a:spcBef>
        <a:spcAft>
          <a:spcPct val="0"/>
        </a:spcAft>
        <a:buFont typeface="Wingdings" pitchFamily="124" charset="2"/>
        <a:buChar char="§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cap="small" dirty="0" err="1" smtClean="0"/>
              <a:t>CloudCom</a:t>
            </a:r>
            <a:r>
              <a:rPr lang="en-US" cap="small" dirty="0" smtClean="0"/>
              <a:t> 2012</a:t>
            </a:r>
            <a:endParaRPr lang="en-US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Self-Adaptive Management of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</a:t>
            </a:r>
            <a:r>
              <a:rPr lang="en-US" sz="3200" b="1" dirty="0">
                <a:solidFill>
                  <a:schemeClr val="bg1"/>
                </a:solidFill>
              </a:rPr>
              <a:t>Sleep Depths of Idle Nodes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 </a:t>
            </a:r>
            <a:r>
              <a:rPr lang="en-US" sz="3200" b="1" dirty="0">
                <a:solidFill>
                  <a:schemeClr val="bg1"/>
                </a:solidFill>
              </a:rPr>
              <a:t>Large Scale Systems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to </a:t>
            </a:r>
            <a:r>
              <a:rPr lang="en-US" sz="3200" b="1" dirty="0">
                <a:solidFill>
                  <a:schemeClr val="bg1"/>
                </a:solidFill>
              </a:rPr>
              <a:t>Balance Between Energy Consumption and Response Times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437112"/>
            <a:ext cx="7992888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Yongpeng</a:t>
            </a:r>
            <a:r>
              <a:rPr lang="en-US" sz="2400" dirty="0">
                <a:solidFill>
                  <a:schemeClr val="bg1"/>
                </a:solidFill>
              </a:rPr>
              <a:t> Liu</a:t>
            </a:r>
            <a:r>
              <a:rPr lang="en-US" sz="2400" baseline="30000" dirty="0">
                <a:solidFill>
                  <a:schemeClr val="bg1"/>
                </a:solidFill>
              </a:rPr>
              <a:t>(1)</a:t>
            </a:r>
            <a:r>
              <a:rPr lang="en-US" sz="2400" dirty="0">
                <a:solidFill>
                  <a:schemeClr val="bg1"/>
                </a:solidFill>
              </a:rPr>
              <a:t>, Hong Zhu</a:t>
            </a:r>
            <a:r>
              <a:rPr lang="en-US" sz="2400" baseline="30000" dirty="0">
                <a:solidFill>
                  <a:schemeClr val="bg1"/>
                </a:solidFill>
              </a:rPr>
              <a:t>(2)</a:t>
            </a:r>
            <a:r>
              <a:rPr lang="en-US" sz="2400" dirty="0">
                <a:solidFill>
                  <a:schemeClr val="bg1"/>
                </a:solidFill>
              </a:rPr>
              <a:t>, Kai Lu</a:t>
            </a:r>
            <a:r>
              <a:rPr lang="en-US" sz="2400" baseline="30000" dirty="0">
                <a:solidFill>
                  <a:schemeClr val="bg1"/>
                </a:solidFill>
              </a:rPr>
              <a:t>(1)</a:t>
            </a:r>
            <a:r>
              <a:rPr lang="zh-CN" altLang="en-US" sz="2400" dirty="0">
                <a:solidFill>
                  <a:schemeClr val="bg1"/>
                </a:solidFill>
              </a:rPr>
              <a:t>，</a:t>
            </a:r>
            <a:r>
              <a:rPr lang="en-US" sz="2400" dirty="0">
                <a:solidFill>
                  <a:schemeClr val="bg1"/>
                </a:solidFill>
              </a:rPr>
              <a:t>Xiaoping Wang</a:t>
            </a:r>
            <a:r>
              <a:rPr lang="en-US" sz="2400" baseline="30000" dirty="0">
                <a:solidFill>
                  <a:schemeClr val="bg1"/>
                </a:solidFill>
              </a:rPr>
              <a:t>(1)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000" baseline="30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aseline="30000" dirty="0" smtClean="0">
                <a:solidFill>
                  <a:schemeClr val="bg1"/>
                </a:solidFill>
              </a:rPr>
              <a:t>(</a:t>
            </a:r>
            <a:r>
              <a:rPr lang="en-US" sz="2000" baseline="30000" dirty="0">
                <a:solidFill>
                  <a:schemeClr val="bg1"/>
                </a:solidFill>
              </a:rPr>
              <a:t>1)</a:t>
            </a:r>
            <a:r>
              <a:rPr lang="en-US" sz="2000" dirty="0">
                <a:solidFill>
                  <a:schemeClr val="bg1"/>
                </a:solidFill>
              </a:rPr>
              <a:t> School of Computer Science, National University of Defense Technology, Changsha, P. R. China</a:t>
            </a:r>
          </a:p>
          <a:p>
            <a:pPr algn="ctr"/>
            <a:r>
              <a:rPr lang="en-US" sz="2000" baseline="30000" dirty="0">
                <a:solidFill>
                  <a:schemeClr val="bg1"/>
                </a:solidFill>
              </a:rPr>
              <a:t>(2)</a:t>
            </a:r>
            <a:r>
              <a:rPr lang="en-US" sz="2000" dirty="0">
                <a:solidFill>
                  <a:schemeClr val="bg1"/>
                </a:solidFill>
              </a:rPr>
              <a:t> Department of Computing and Communication Technologies, Oxford Brookes University, Oxford, U.K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68951" cy="5616624"/>
          </a:xfrm>
          <a:solidFill>
            <a:schemeClr val="bg1"/>
          </a:solidFill>
        </p:spPr>
        <p:txBody>
          <a:bodyPr/>
          <a:lstStyle/>
          <a:p>
            <a:pPr marL="263525" indent="-263525"/>
            <a:r>
              <a:rPr lang="en-US" b="0" dirty="0" smtClean="0"/>
              <a:t>Parallel Workload Archive [14] </a:t>
            </a:r>
            <a:endParaRPr lang="en-US" b="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b="0" dirty="0" smtClean="0"/>
              <a:t>D</a:t>
            </a:r>
            <a:r>
              <a:rPr lang="en-US" b="0" dirty="0" smtClean="0"/>
              <a:t>ozens </a:t>
            </a:r>
            <a:r>
              <a:rPr lang="en-US" b="0" dirty="0" smtClean="0"/>
              <a:t>of workload logs on real parallel systems. </a:t>
            </a:r>
            <a:endParaRPr lang="en-US" b="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en-US" b="0" dirty="0" smtClean="0"/>
              <a:t>Each </a:t>
            </a:r>
            <a:r>
              <a:rPr lang="en-US" b="0" dirty="0" smtClean="0"/>
              <a:t>log contains the following </a:t>
            </a:r>
            <a:r>
              <a:rPr lang="en-US" b="0" dirty="0" smtClean="0"/>
              <a:t>job information: </a:t>
            </a:r>
          </a:p>
          <a:p>
            <a:pPr lvl="1" indent="-27463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submit time </a:t>
            </a:r>
          </a:p>
          <a:p>
            <a:pPr lvl="1" indent="-27463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wait time </a:t>
            </a:r>
          </a:p>
          <a:p>
            <a:pPr lvl="1" indent="-27463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run </a:t>
            </a:r>
            <a:r>
              <a:rPr lang="en-US" dirty="0" smtClean="0">
                <a:solidFill>
                  <a:schemeClr val="tx2"/>
                </a:solidFill>
              </a:rPr>
              <a:t>time and </a:t>
            </a:r>
            <a:endParaRPr lang="en-US" dirty="0" smtClean="0">
              <a:solidFill>
                <a:schemeClr val="tx2"/>
              </a:solidFill>
            </a:endParaRPr>
          </a:p>
          <a:p>
            <a:pPr lvl="1" indent="-27463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number </a:t>
            </a:r>
            <a:r>
              <a:rPr lang="en-US" dirty="0" smtClean="0">
                <a:solidFill>
                  <a:schemeClr val="tx2"/>
                </a:solidFill>
              </a:rPr>
              <a:t>of allocated </a:t>
            </a:r>
            <a:r>
              <a:rPr lang="en-US" dirty="0" smtClean="0">
                <a:solidFill>
                  <a:schemeClr val="tx2"/>
                </a:solidFill>
              </a:rPr>
              <a:t>processors</a:t>
            </a:r>
          </a:p>
          <a:p>
            <a:pPr indent="-274638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bg2"/>
                </a:solidFill>
              </a:rPr>
              <a:t>The ANL Intrepid log </a:t>
            </a:r>
            <a:endParaRPr lang="en-US" b="0" dirty="0" smtClean="0">
              <a:solidFill>
                <a:schemeClr val="bg2"/>
              </a:solidFill>
            </a:endParaRPr>
          </a:p>
          <a:p>
            <a:pPr lvl="1" indent="-2746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40,960 quad-core </a:t>
            </a:r>
            <a:r>
              <a:rPr lang="en-US" dirty="0" smtClean="0">
                <a:solidFill>
                  <a:schemeClr val="tx2"/>
                </a:solidFill>
              </a:rPr>
              <a:t>nodes</a:t>
            </a:r>
          </a:p>
          <a:p>
            <a:pPr lvl="1" indent="-2746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Simulations </a:t>
            </a:r>
            <a:r>
              <a:rPr lang="en-US" dirty="0" smtClean="0">
                <a:solidFill>
                  <a:schemeClr val="tx2"/>
                </a:solidFill>
              </a:rPr>
              <a:t>start at the </a:t>
            </a:r>
            <a:r>
              <a:rPr lang="en-US" dirty="0" smtClean="0">
                <a:solidFill>
                  <a:schemeClr val="tx2"/>
                </a:solidFill>
              </a:rPr>
              <a:t>time </a:t>
            </a:r>
            <a:r>
              <a:rPr lang="en-US" dirty="0" smtClean="0">
                <a:solidFill>
                  <a:schemeClr val="tx2"/>
                </a:solidFill>
              </a:rPr>
              <a:t>0 of the log. </a:t>
            </a:r>
            <a:endParaRPr lang="en-US" dirty="0" smtClean="0">
              <a:solidFill>
                <a:schemeClr val="tx2"/>
              </a:solidFill>
            </a:endParaRPr>
          </a:p>
          <a:p>
            <a:pPr lvl="1" indent="-2746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data </a:t>
            </a:r>
            <a:r>
              <a:rPr lang="en-US" dirty="0" smtClean="0">
                <a:solidFill>
                  <a:schemeClr val="tx2"/>
                </a:solidFill>
              </a:rPr>
              <a:t>of the first 24 hours are </a:t>
            </a:r>
            <a:r>
              <a:rPr lang="en-US" dirty="0" smtClean="0">
                <a:solidFill>
                  <a:schemeClr val="tx2"/>
                </a:solidFill>
              </a:rPr>
              <a:t>neglected </a:t>
            </a:r>
          </a:p>
          <a:p>
            <a:pPr lvl="1" indent="-2746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Used the data of workload </a:t>
            </a:r>
            <a:r>
              <a:rPr lang="en-US" dirty="0" smtClean="0">
                <a:solidFill>
                  <a:schemeClr val="tx2"/>
                </a:solidFill>
              </a:rPr>
              <a:t>on the following 48 </a:t>
            </a:r>
            <a:r>
              <a:rPr lang="en-US" dirty="0" smtClean="0">
                <a:solidFill>
                  <a:schemeClr val="tx2"/>
                </a:solidFill>
              </a:rPr>
              <a:t>hours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739998"/>
          </a:xfrm>
        </p:spPr>
        <p:txBody>
          <a:bodyPr/>
          <a:lstStyle/>
          <a:p>
            <a:r>
              <a:rPr lang="en-US" cap="small" dirty="0" smtClean="0"/>
              <a:t>Implementation </a:t>
            </a:r>
            <a:r>
              <a:rPr lang="en-US" cap="small" dirty="0" smtClean="0"/>
              <a:t>and Evaluation</a:t>
            </a:r>
            <a:endParaRPr lang="en-US" cap="small" dirty="0"/>
          </a:p>
        </p:txBody>
      </p:sp>
      <p:sp>
        <p:nvSpPr>
          <p:cNvPr id="5" name="Right Brace 4"/>
          <p:cNvSpPr/>
          <p:nvPr/>
        </p:nvSpPr>
        <p:spPr>
          <a:xfrm>
            <a:off x="5148064" y="2780928"/>
            <a:ext cx="288032" cy="1296144"/>
          </a:xfrm>
          <a:prstGeom prst="rightBrace">
            <a:avLst>
              <a:gd name="adj1" fmla="val 36552"/>
              <a:gd name="adj2" fmla="val 50000"/>
            </a:avLst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36096" y="2708920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From the information and the system scale, one can work out the number of nodes in the system at each second. 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5580112" y="4149080"/>
            <a:ext cx="3241376" cy="936104"/>
          </a:xfrm>
          <a:prstGeom prst="borderCallout2">
            <a:avLst>
              <a:gd name="adj1" fmla="val 20161"/>
              <a:gd name="adj2" fmla="val -432"/>
              <a:gd name="adj3" fmla="val 21572"/>
              <a:gd name="adj4" fmla="val -16667"/>
              <a:gd name="adj5" fmla="val 67519"/>
              <a:gd name="adj6" fmla="val -44684"/>
            </a:avLst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This is the largest system scale among all published logs.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7164288" y="5229200"/>
            <a:ext cx="1728192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0171"/>
              <a:gd name="adj6" fmla="val -31970"/>
            </a:avLst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2"/>
                </a:solidFill>
              </a:rPr>
              <a:t>To avoid the fulfilling effect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028030"/>
          </a:xfrm>
        </p:spPr>
        <p:txBody>
          <a:bodyPr/>
          <a:lstStyle/>
          <a:p>
            <a:r>
              <a:rPr lang="en-US" cap="small" dirty="0" smtClean="0"/>
              <a:t>Workload of the </a:t>
            </a:r>
            <a:r>
              <a:rPr lang="en-US" cap="small" dirty="0" smtClean="0"/>
              <a:t>ANL Intrepid </a:t>
            </a:r>
            <a:r>
              <a:rPr lang="en-US" cap="small" dirty="0" smtClean="0"/>
              <a:t>Log</a:t>
            </a:r>
            <a:endParaRPr lang="en-US" cap="small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2 4"/>
          <p:cNvSpPr/>
          <p:nvPr/>
        </p:nvSpPr>
        <p:spPr>
          <a:xfrm>
            <a:off x="2843808" y="1340768"/>
            <a:ext cx="3096344" cy="1152128"/>
          </a:xfrm>
          <a:prstGeom prst="borderCallout2">
            <a:avLst>
              <a:gd name="adj1" fmla="val 49615"/>
              <a:gd name="adj2" fmla="val 198"/>
              <a:gd name="adj3" fmla="val 48733"/>
              <a:gd name="adj4" fmla="val -19620"/>
              <a:gd name="adj5" fmla="val 156592"/>
              <a:gd name="adj6" fmla="val -39448"/>
            </a:avLst>
          </a:prstGeom>
          <a:solidFill>
            <a:srgbClr val="FFFFFF"/>
          </a:solidFill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2"/>
                </a:solidFill>
              </a:rPr>
              <a:t>There is a large number </a:t>
            </a:r>
            <a:r>
              <a:rPr lang="en-US" sz="2000" dirty="0">
                <a:solidFill>
                  <a:schemeClr val="tx2"/>
                </a:solidFill>
              </a:rPr>
              <a:t>of idle nodes in about 94.79% of the </a:t>
            </a:r>
            <a:r>
              <a:rPr lang="en-US" sz="2000" dirty="0" smtClean="0">
                <a:solidFill>
                  <a:schemeClr val="tx2"/>
                </a:solidFill>
              </a:rPr>
              <a:t>time.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33134" cy="5256584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Compute node:  </a:t>
            </a:r>
            <a:r>
              <a:rPr lang="en-US" dirty="0" smtClean="0"/>
              <a:t>The Tianhe-1A </a:t>
            </a:r>
            <a:endParaRPr lang="en-US" dirty="0" smtClean="0"/>
          </a:p>
          <a:p>
            <a:pPr marL="720725" lvl="1" indent="-26352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Two </a:t>
            </a:r>
            <a:r>
              <a:rPr lang="en-US" dirty="0" smtClean="0">
                <a:solidFill>
                  <a:schemeClr val="tx2"/>
                </a:solidFill>
              </a:rPr>
              <a:t>6-core Xeon CPUs and 8 </a:t>
            </a:r>
            <a:r>
              <a:rPr lang="en-US" dirty="0" smtClean="0">
                <a:solidFill>
                  <a:schemeClr val="tx2"/>
                </a:solidFill>
              </a:rPr>
              <a:t>GB DIMMs</a:t>
            </a:r>
          </a:p>
          <a:p>
            <a:pPr lvl="0"/>
            <a:r>
              <a:rPr lang="en-US" dirty="0" smtClean="0"/>
              <a:t>Simulation scenarios:</a:t>
            </a:r>
            <a:endParaRPr lang="en-US" dirty="0" smtClean="0"/>
          </a:p>
          <a:p>
            <a:pPr marL="720725" lvl="1" indent="-26352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Flat reserve pool </a:t>
            </a:r>
            <a:r>
              <a:rPr lang="en-US" dirty="0" smtClean="0">
                <a:solidFill>
                  <a:schemeClr val="tx2"/>
                </a:solidFill>
              </a:rPr>
              <a:t>structures (S0, S1, S3, S4) </a:t>
            </a:r>
          </a:p>
          <a:p>
            <a:pPr marL="720725" lvl="1" indent="-26352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Hierarchical </a:t>
            </a:r>
            <a:r>
              <a:rPr lang="en-US" dirty="0" smtClean="0">
                <a:solidFill>
                  <a:schemeClr val="tx2"/>
                </a:solidFill>
              </a:rPr>
              <a:t>reserve </a:t>
            </a:r>
            <a:r>
              <a:rPr lang="en-US" dirty="0" smtClean="0">
                <a:solidFill>
                  <a:schemeClr val="tx2"/>
                </a:solidFill>
              </a:rPr>
              <a:t>pool structure (ASDMIN)</a:t>
            </a:r>
          </a:p>
          <a:p>
            <a:r>
              <a:rPr lang="en-US" dirty="0" smtClean="0"/>
              <a:t>The measurement and m</a:t>
            </a:r>
            <a:r>
              <a:rPr lang="en-US" dirty="0" smtClean="0"/>
              <a:t>etrics: </a:t>
            </a:r>
          </a:p>
          <a:p>
            <a:pPr marL="720725" lvl="1" indent="-26352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Performance:</a:t>
            </a:r>
          </a:p>
          <a:p>
            <a:pPr marL="720725" lvl="1" indent="-263525" algn="l"/>
            <a:endParaRPr lang="en-US" dirty="0" smtClean="0">
              <a:solidFill>
                <a:schemeClr val="tx2"/>
              </a:solidFill>
            </a:endParaRPr>
          </a:p>
          <a:p>
            <a:pPr lvl="1" algn="l"/>
            <a:endParaRPr lang="en-US" dirty="0" smtClean="0">
              <a:solidFill>
                <a:schemeClr val="tx2"/>
              </a:solidFill>
            </a:endParaRPr>
          </a:p>
          <a:p>
            <a:pPr marL="720725" lvl="1" indent="-263525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Power efficiency: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884014"/>
          </a:xfrm>
        </p:spPr>
        <p:txBody>
          <a:bodyPr/>
          <a:lstStyle/>
          <a:p>
            <a:r>
              <a:rPr lang="en-US" cap="small" dirty="0" smtClean="0"/>
              <a:t>Simulation Environment</a:t>
            </a:r>
            <a:endParaRPr lang="en-US" cap="small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827584" y="4365104"/>
          <a:ext cx="7476830" cy="1008112"/>
        </p:xfrm>
        <a:graphic>
          <a:graphicData uri="http://schemas.openxmlformats.org/presentationml/2006/ole">
            <p:oleObj spid="_x0000_s17409" name="Equation" r:id="rId3" imgW="3149600" imgH="419100" progId="Equation.DSMT4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827584" y="5733256"/>
          <a:ext cx="7992888" cy="568889"/>
        </p:xfrm>
        <a:graphic>
          <a:graphicData uri="http://schemas.openxmlformats.org/presentationml/2006/ole">
            <p:oleObj spid="_x0000_s17411" name="Equation" r:id="rId4" imgW="3302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100038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Main Results 1: </a:t>
            </a:r>
            <a:br>
              <a:rPr lang="en-US" cap="small" dirty="0" smtClean="0"/>
            </a:br>
            <a:r>
              <a:rPr lang="en-US" cap="small" dirty="0" smtClean="0"/>
              <a:t>Comparison on Power Efficiency</a:t>
            </a:r>
            <a:endParaRPr lang="en-US" cap="small" dirty="0"/>
          </a:p>
        </p:txBody>
      </p:sp>
      <p:pic>
        <p:nvPicPr>
          <p:cNvPr id="5" name="图片 19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100038"/>
          </a:xfrm>
        </p:spPr>
        <p:txBody>
          <a:bodyPr/>
          <a:lstStyle/>
          <a:p>
            <a:r>
              <a:rPr lang="en-US" cap="small" dirty="0" smtClean="0"/>
              <a:t>Main Results </a:t>
            </a:r>
            <a:r>
              <a:rPr lang="en-US" cap="small" dirty="0" smtClean="0"/>
              <a:t>2: 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/>
              <a:t>Comparison on </a:t>
            </a:r>
            <a:r>
              <a:rPr lang="en-US" cap="small" dirty="0" smtClean="0"/>
              <a:t>Performance</a:t>
            </a:r>
            <a:endParaRPr lang="en-US" dirty="0"/>
          </a:p>
        </p:txBody>
      </p:sp>
      <p:pic>
        <p:nvPicPr>
          <p:cNvPr id="5" name="图片 2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68952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812006"/>
          </a:xfrm>
        </p:spPr>
        <p:txBody>
          <a:bodyPr/>
          <a:lstStyle/>
          <a:p>
            <a:r>
              <a:rPr lang="en-US" cap="small" dirty="0" smtClean="0"/>
              <a:t>The Self-Adaptive </a:t>
            </a:r>
            <a:r>
              <a:rPr lang="en-US" cap="small" dirty="0" err="1" smtClean="0"/>
              <a:t>Behaviour</a:t>
            </a:r>
            <a:endParaRPr lang="en-US" cap="small" dirty="0"/>
          </a:p>
        </p:txBody>
      </p:sp>
      <p:pic>
        <p:nvPicPr>
          <p:cNvPr id="5" name="图片 26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172046"/>
          </a:xfrm>
        </p:spPr>
        <p:txBody>
          <a:bodyPr/>
          <a:lstStyle/>
          <a:p>
            <a:r>
              <a:rPr lang="en-US" cap="small" dirty="0" smtClean="0"/>
              <a:t>Main Results 3: Overall Effects</a:t>
            </a:r>
            <a:endParaRPr lang="en-US" cap="small" dirty="0"/>
          </a:p>
        </p:txBody>
      </p:sp>
      <p:pic>
        <p:nvPicPr>
          <p:cNvPr id="5" name="图片 27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4320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971600" y="1988840"/>
            <a:ext cx="3096344" cy="2592288"/>
            <a:chOff x="971600" y="1988840"/>
            <a:chExt cx="3096344" cy="25922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71600" y="4581128"/>
              <a:ext cx="273630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71600" y="1988840"/>
              <a:ext cx="273630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Brace 8"/>
            <p:cNvSpPr/>
            <p:nvPr/>
          </p:nvSpPr>
          <p:spPr>
            <a:xfrm>
              <a:off x="2771800" y="1988840"/>
              <a:ext cx="288032" cy="2592288"/>
            </a:xfrm>
            <a:prstGeom prst="rightBrace">
              <a:avLst>
                <a:gd name="adj1" fmla="val 33025"/>
                <a:gd name="adj2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9832" y="314096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84.12%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16016" y="2132856"/>
            <a:ext cx="3528392" cy="2664296"/>
            <a:chOff x="4716016" y="2132856"/>
            <a:chExt cx="3528392" cy="266429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716016" y="2132856"/>
              <a:ext cx="273630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36296" y="328498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87.44%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6948264" y="2132856"/>
              <a:ext cx="288032" cy="2664296"/>
            </a:xfrm>
            <a:prstGeom prst="rightBrace">
              <a:avLst>
                <a:gd name="adj1" fmla="val 33025"/>
                <a:gd name="adj2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0" y="4797152"/>
            <a:ext cx="3528392" cy="1305436"/>
            <a:chOff x="4572000" y="4797152"/>
            <a:chExt cx="3528392" cy="130543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572000" y="4797152"/>
              <a:ext cx="273630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72000" y="4941168"/>
              <a:ext cx="273630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092280" y="573325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8.85%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7020272" y="4869160"/>
              <a:ext cx="432048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9" y="1628800"/>
            <a:ext cx="8533134" cy="4916463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Conclusion: </a:t>
            </a:r>
          </a:p>
          <a:p>
            <a:pPr lvl="1" algn="l"/>
            <a:r>
              <a:rPr lang="en-US" b="0" dirty="0" smtClean="0">
                <a:solidFill>
                  <a:schemeClr val="bg2"/>
                </a:solidFill>
              </a:rPr>
              <a:t>The </a:t>
            </a:r>
            <a:r>
              <a:rPr lang="en-US" b="0" dirty="0" smtClean="0">
                <a:solidFill>
                  <a:schemeClr val="bg2"/>
                </a:solidFill>
              </a:rPr>
              <a:t>simulation experiments demonstrated that our solution can reduce the power consumption of idle nodes by </a:t>
            </a:r>
            <a:r>
              <a:rPr lang="en-US" b="0" dirty="0" smtClean="0">
                <a:solidFill>
                  <a:srgbClr val="FF0000"/>
                </a:solidFill>
              </a:rPr>
              <a:t>84.12%</a:t>
            </a:r>
            <a:r>
              <a:rPr lang="en-US" b="0" dirty="0" smtClean="0">
                <a:solidFill>
                  <a:schemeClr val="bg2"/>
                </a:solidFill>
              </a:rPr>
              <a:t> with the cost of slowdown rate being only </a:t>
            </a:r>
            <a:r>
              <a:rPr lang="en-US" b="0" dirty="0" smtClean="0">
                <a:solidFill>
                  <a:srgbClr val="FF0000"/>
                </a:solidFill>
              </a:rPr>
              <a:t>8.85</a:t>
            </a:r>
            <a:r>
              <a:rPr lang="en-US" b="0" dirty="0" smtClean="0">
                <a:solidFill>
                  <a:srgbClr val="FF0000"/>
                </a:solidFill>
              </a:rPr>
              <a:t>%</a:t>
            </a:r>
            <a:r>
              <a:rPr lang="en-US" b="0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dirty="0" smtClean="0"/>
              <a:t>Future work:</a:t>
            </a:r>
          </a:p>
          <a:p>
            <a:pPr lvl="1" indent="-2746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Conducting </a:t>
            </a:r>
            <a:r>
              <a:rPr lang="en-US" dirty="0" smtClean="0">
                <a:solidFill>
                  <a:schemeClr val="bg2"/>
                </a:solidFill>
              </a:rPr>
              <a:t>more experiment with the system in order to gain a full understanding of the relationships between various parameters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lvl="1" indent="-274638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Exploring </a:t>
            </a:r>
            <a:r>
              <a:rPr lang="en-US" dirty="0" smtClean="0">
                <a:solidFill>
                  <a:schemeClr val="bg2"/>
                </a:solidFill>
              </a:rPr>
              <a:t>the combination of various policies in the selection of idle node for </a:t>
            </a:r>
            <a:r>
              <a:rPr lang="en-US" dirty="0" smtClean="0">
                <a:solidFill>
                  <a:schemeClr val="bg2"/>
                </a:solidFill>
              </a:rPr>
              <a:t>downgrading and upgrading sleep states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316062"/>
          </a:xfrm>
        </p:spPr>
        <p:txBody>
          <a:bodyPr/>
          <a:lstStyle/>
          <a:p>
            <a:r>
              <a:rPr lang="en-US" cap="small" dirty="0" smtClean="0"/>
              <a:t>Conclusion and Future Work</a:t>
            </a:r>
            <a:endParaRPr lang="en-US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487752" cy="15269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820472" cy="4473585"/>
          </a:xfrm>
          <a:solidFill>
            <a:srgbClr val="FFFFFF"/>
          </a:solidFill>
        </p:spPr>
        <p:txBody>
          <a:bodyPr/>
          <a:lstStyle/>
          <a:p>
            <a:r>
              <a:rPr lang="en-US" b="0" dirty="0" smtClean="0"/>
              <a:t>Large scale high performance computing systems consume a tremendous amount of </a:t>
            </a:r>
            <a:r>
              <a:rPr lang="en-US" b="0" dirty="0" smtClean="0"/>
              <a:t>energy</a:t>
            </a:r>
          </a:p>
          <a:p>
            <a:pPr marL="355600" lvl="1" indent="-273050" algn="l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bg2"/>
                </a:solidFill>
              </a:rPr>
              <a:t>T</a:t>
            </a:r>
            <a:r>
              <a:rPr lang="en-US" b="0" dirty="0" smtClean="0">
                <a:solidFill>
                  <a:schemeClr val="bg2"/>
                </a:solidFill>
              </a:rPr>
              <a:t>he </a:t>
            </a:r>
            <a:r>
              <a:rPr lang="en-US" b="0" dirty="0" smtClean="0">
                <a:solidFill>
                  <a:schemeClr val="bg2"/>
                </a:solidFill>
              </a:rPr>
              <a:t>average power consumption of </a:t>
            </a:r>
            <a:r>
              <a:rPr lang="en-US" b="0" dirty="0" smtClean="0">
                <a:solidFill>
                  <a:schemeClr val="bg2"/>
                </a:solidFill>
              </a:rPr>
              <a:t>Top10: </a:t>
            </a:r>
            <a:r>
              <a:rPr lang="en-US" b="0" dirty="0" smtClean="0">
                <a:solidFill>
                  <a:srgbClr val="FF0000"/>
                </a:solidFill>
              </a:rPr>
              <a:t>4.34 MW</a:t>
            </a:r>
          </a:p>
          <a:p>
            <a:pPr marL="355600" lvl="1" indent="-273050" algn="l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bg2"/>
                </a:solidFill>
              </a:rPr>
              <a:t>The peak power consumption of </a:t>
            </a:r>
            <a:r>
              <a:rPr lang="en-US" b="0" dirty="0" smtClean="0">
                <a:solidFill>
                  <a:schemeClr val="bg2"/>
                </a:solidFill>
              </a:rPr>
              <a:t>the </a:t>
            </a:r>
            <a:r>
              <a:rPr lang="en-US" b="0" dirty="0" smtClean="0">
                <a:solidFill>
                  <a:schemeClr val="bg2"/>
                </a:solidFill>
              </a:rPr>
              <a:t>K </a:t>
            </a:r>
            <a:r>
              <a:rPr lang="en-US" b="0" dirty="0" smtClean="0">
                <a:solidFill>
                  <a:schemeClr val="bg2"/>
                </a:solidFill>
              </a:rPr>
              <a:t>computer: </a:t>
            </a:r>
            <a:r>
              <a:rPr lang="en-US" b="0" dirty="0" smtClean="0">
                <a:solidFill>
                  <a:srgbClr val="FF0000"/>
                </a:solidFill>
              </a:rPr>
              <a:t>12.659 MW</a:t>
            </a:r>
          </a:p>
          <a:p>
            <a:pPr marL="263525" indent="-263525"/>
            <a:r>
              <a:rPr lang="en-US" b="0" dirty="0" smtClean="0"/>
              <a:t>Power management is essential for cloud computing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b="0" dirty="0" smtClean="0"/>
              <a:t>In 2006, US </a:t>
            </a:r>
            <a:r>
              <a:rPr lang="en-US" sz="2400" b="0" dirty="0" smtClean="0"/>
              <a:t>data centers:  </a:t>
            </a:r>
            <a:r>
              <a:rPr lang="en-US" sz="2400" b="0" dirty="0" smtClean="0">
                <a:solidFill>
                  <a:srgbClr val="FF0000"/>
                </a:solidFill>
                <a:sym typeface="Symbol"/>
              </a:rPr>
              <a:t> </a:t>
            </a:r>
            <a:r>
              <a:rPr lang="en-US" sz="2400" b="0" dirty="0" smtClean="0">
                <a:solidFill>
                  <a:srgbClr val="FF0000"/>
                </a:solidFill>
              </a:rPr>
              <a:t>61 </a:t>
            </a:r>
            <a:r>
              <a:rPr lang="en-US" sz="2400" b="0" dirty="0" smtClean="0">
                <a:solidFill>
                  <a:srgbClr val="FF0000"/>
                </a:solidFill>
              </a:rPr>
              <a:t>billion </a:t>
            </a:r>
            <a:r>
              <a:rPr lang="en-US" sz="2400" b="0" dirty="0" smtClean="0">
                <a:solidFill>
                  <a:srgbClr val="FF0000"/>
                </a:solidFill>
              </a:rPr>
              <a:t>kWh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sz="2400" b="0" dirty="0" smtClean="0"/>
              <a:t>In 2007, </a:t>
            </a:r>
            <a:r>
              <a:rPr lang="en-US" sz="2400" b="0" dirty="0" smtClean="0"/>
              <a:t>global cloud </a:t>
            </a:r>
            <a:r>
              <a:rPr lang="en-US" sz="2400" b="0" dirty="0" smtClean="0"/>
              <a:t>computing: </a:t>
            </a:r>
            <a:r>
              <a:rPr lang="en-US" sz="2400" b="0" dirty="0" smtClean="0">
                <a:solidFill>
                  <a:srgbClr val="FF0000"/>
                </a:solidFill>
              </a:rPr>
              <a:t>623 </a:t>
            </a:r>
            <a:r>
              <a:rPr lang="en-US" sz="2400" b="0" dirty="0" smtClean="0">
                <a:solidFill>
                  <a:srgbClr val="FF0000"/>
                </a:solidFill>
              </a:rPr>
              <a:t>billion kWh </a:t>
            </a:r>
            <a:endParaRPr lang="en-US" sz="2400" b="0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The power consumption of an idle </a:t>
            </a:r>
            <a:r>
              <a:rPr lang="en-US" b="0" dirty="0" smtClean="0"/>
              <a:t>node: about </a:t>
            </a:r>
            <a:r>
              <a:rPr lang="en-US" b="0" dirty="0" smtClean="0">
                <a:solidFill>
                  <a:srgbClr val="FF0000"/>
                </a:solidFill>
              </a:rPr>
              <a:t>50%</a:t>
            </a:r>
            <a:r>
              <a:rPr lang="en-US" b="0" dirty="0" smtClean="0"/>
              <a:t> of its peak power</a:t>
            </a:r>
            <a:endParaRPr lang="en-US" b="0" dirty="0" smtClean="0"/>
          </a:p>
          <a:p>
            <a:pPr marL="263525" indent="-263525">
              <a:buFont typeface="Arial" pitchFamily="34" charset="0"/>
              <a:buChar char="•"/>
            </a:pP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02803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Line Callout 2 4"/>
          <p:cNvSpPr/>
          <p:nvPr/>
        </p:nvSpPr>
        <p:spPr>
          <a:xfrm>
            <a:off x="4572000" y="188640"/>
            <a:ext cx="3168352" cy="936104"/>
          </a:xfrm>
          <a:prstGeom prst="borderCallout2">
            <a:avLst>
              <a:gd name="adj1" fmla="val 97981"/>
              <a:gd name="adj2" fmla="val 57405"/>
              <a:gd name="adj3" fmla="val 166358"/>
              <a:gd name="adj4" fmla="val 104867"/>
              <a:gd name="adj5" fmla="val 261193"/>
              <a:gd name="adj6" fmla="val 105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the power usage of a middle scale city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5148064" y="5445224"/>
            <a:ext cx="3672408" cy="1152128"/>
          </a:xfrm>
          <a:prstGeom prst="borderCallout2">
            <a:avLst>
              <a:gd name="adj1" fmla="val -62"/>
              <a:gd name="adj2" fmla="val 79681"/>
              <a:gd name="adj3" fmla="val -120875"/>
              <a:gd name="adj4" fmla="val 80007"/>
              <a:gd name="adj5" fmla="val -149408"/>
              <a:gd name="adj6" fmla="val 33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Symbol"/>
              <a:buChar char="»"/>
            </a:pPr>
            <a:r>
              <a:rPr lang="en-US" sz="2400" dirty="0" smtClean="0"/>
              <a:t> 4.5 billion U.S. $</a:t>
            </a:r>
          </a:p>
          <a:p>
            <a:pPr>
              <a:buFont typeface="Symbol"/>
              <a:buChar char="»"/>
            </a:pPr>
            <a:r>
              <a:rPr lang="en-US" sz="2400" dirty="0" smtClean="0"/>
              <a:t>15 </a:t>
            </a:r>
            <a:r>
              <a:rPr lang="en-US" sz="2400" dirty="0"/>
              <a:t>typical power plants</a:t>
            </a:r>
          </a:p>
        </p:txBody>
      </p:sp>
      <p:sp>
        <p:nvSpPr>
          <p:cNvPr id="7" name="Line Callout 2 6"/>
          <p:cNvSpPr/>
          <p:nvPr/>
        </p:nvSpPr>
        <p:spPr>
          <a:xfrm>
            <a:off x="323528" y="5445224"/>
            <a:ext cx="4176464" cy="1152128"/>
          </a:xfrm>
          <a:prstGeom prst="borderCallout2">
            <a:avLst>
              <a:gd name="adj1" fmla="val 34623"/>
              <a:gd name="adj2" fmla="val 100165"/>
              <a:gd name="adj3" fmla="val 34624"/>
              <a:gd name="adj4" fmla="val 109833"/>
              <a:gd name="adj5" fmla="val -98261"/>
              <a:gd name="adj6" fmla="val 121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&gt; the </a:t>
            </a:r>
            <a:r>
              <a:rPr lang="en-US" sz="2400" dirty="0" smtClean="0"/>
              <a:t>electricity demand of India (the </a:t>
            </a:r>
            <a:r>
              <a:rPr lang="en-US" sz="2400" dirty="0" smtClean="0"/>
              <a:t>5th </a:t>
            </a:r>
            <a:r>
              <a:rPr lang="en-US" sz="2400" dirty="0"/>
              <a:t>largest </a:t>
            </a:r>
            <a:r>
              <a:rPr lang="en-US" sz="2400" dirty="0" smtClean="0"/>
              <a:t>demand </a:t>
            </a:r>
            <a:r>
              <a:rPr lang="en-US" sz="2400" dirty="0" smtClean="0"/>
              <a:t>country</a:t>
            </a:r>
            <a:r>
              <a:rPr lang="en-US" sz="2400" dirty="0" smtClean="0"/>
              <a:t> in </a:t>
            </a:r>
            <a:r>
              <a:rPr lang="en-US" sz="2400" dirty="0"/>
              <a:t>the </a:t>
            </a:r>
            <a:r>
              <a:rPr lang="en-US" sz="2400" dirty="0" smtClean="0"/>
              <a:t>world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Energy Efficiency of Top10 (June 2012)</a:t>
            </a:r>
            <a:endParaRPr lang="en-US" cap="small" dirty="0"/>
          </a:p>
        </p:txBody>
      </p:sp>
      <p:pic>
        <p:nvPicPr>
          <p:cNvPr id="5" name="图片 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96943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1124745"/>
            <a:ext cx="8640961" cy="1080119"/>
          </a:xfrm>
          <a:solidFill>
            <a:schemeClr val="bg1"/>
          </a:solidFill>
        </p:spPr>
        <p:txBody>
          <a:bodyPr/>
          <a:lstStyle/>
          <a:p>
            <a:pPr marL="92075">
              <a:spcBef>
                <a:spcPts val="0"/>
              </a:spcBef>
            </a:pPr>
            <a:r>
              <a:rPr lang="en-US" b="0" dirty="0" smtClean="0"/>
              <a:t>D</a:t>
            </a:r>
            <a:r>
              <a:rPr lang="en-US" b="0" dirty="0" smtClean="0"/>
              <a:t>ynamic </a:t>
            </a:r>
            <a:r>
              <a:rPr lang="en-US" b="0" dirty="0" smtClean="0"/>
              <a:t>sleep </a:t>
            </a:r>
            <a:endParaRPr lang="en-US" b="0" dirty="0" smtClean="0"/>
          </a:p>
          <a:p>
            <a:pPr marL="92075">
              <a:spcBef>
                <a:spcPts val="0"/>
              </a:spcBef>
            </a:pPr>
            <a:r>
              <a:rPr lang="en-US" b="0" dirty="0" smtClean="0"/>
              <a:t>mechanism: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812006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Availability </a:t>
            </a:r>
            <a:r>
              <a:rPr lang="en-US" cap="small" dirty="0" smtClean="0"/>
              <a:t>of </a:t>
            </a:r>
            <a:r>
              <a:rPr lang="en-US" cap="small" dirty="0" smtClean="0"/>
              <a:t>Hardware </a:t>
            </a:r>
            <a:r>
              <a:rPr lang="en-US" cap="small" dirty="0" smtClean="0"/>
              <a:t>S</a:t>
            </a:r>
            <a:r>
              <a:rPr lang="en-US" cap="small" dirty="0" smtClean="0"/>
              <a:t>upport</a:t>
            </a:r>
            <a:endParaRPr lang="en-US" cap="small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3789040"/>
          <a:ext cx="8712968" cy="2743200"/>
        </p:xfrm>
        <a:graphic>
          <a:graphicData uri="http://schemas.openxmlformats.org/drawingml/2006/table">
            <a:tbl>
              <a:tblPr/>
              <a:tblGrid>
                <a:gridCol w="1656184"/>
                <a:gridCol w="4176464"/>
                <a:gridCol w="2880320"/>
              </a:tblGrid>
              <a:tr h="3480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dirty="0" smtClean="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Sleep state</a:t>
                      </a:r>
                      <a:endParaRPr lang="en-US" sz="2400" dirty="0">
                        <a:solidFill>
                          <a:schemeClr val="tx2"/>
                        </a:solidFill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dirty="0" smtClean="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Energy</a:t>
                      </a:r>
                      <a:r>
                        <a:rPr lang="en-US" altLang="zh-CN" sz="240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 Consumption (Watts)</a:t>
                      </a:r>
                      <a:endParaRPr lang="en-US" sz="2400" dirty="0">
                        <a:solidFill>
                          <a:schemeClr val="tx2"/>
                        </a:solidFill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dirty="0" smtClean="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Time delay</a:t>
                      </a:r>
                      <a:r>
                        <a:rPr lang="en-US" altLang="zh-CN" sz="240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 (second)</a:t>
                      </a:r>
                      <a:endParaRPr lang="en-US" sz="2400" dirty="0">
                        <a:solidFill>
                          <a:schemeClr val="tx2"/>
                        </a:solidFill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S0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207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S1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171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S3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S4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190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039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S5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/>
                          <a:ea typeface="宋体"/>
                          <a:cs typeface="宋体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2"/>
                        </a:solidFill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716016" y="1484784"/>
            <a:ext cx="136815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: Active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051720" y="2060848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: Sleep 1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63888" y="2708920"/>
            <a:ext cx="10801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: Sleep 2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96336" y="1916832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: </a:t>
            </a:r>
          </a:p>
          <a:p>
            <a:pPr algn="ctr"/>
            <a:r>
              <a:rPr lang="en-US" dirty="0" smtClean="0"/>
              <a:t>Shut down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652120" y="2708920"/>
            <a:ext cx="122413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en-US" baseline="-25000" dirty="0" smtClean="0"/>
              <a:t>n-1</a:t>
            </a:r>
            <a:r>
              <a:rPr lang="en-US" dirty="0" smtClean="0"/>
              <a:t>: Sleep n-1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059832" y="1559395"/>
            <a:ext cx="1623536" cy="501453"/>
          </a:xfrm>
          <a:custGeom>
            <a:avLst/>
            <a:gdLst>
              <a:gd name="connsiteX0" fmla="*/ 1737360 w 1737360"/>
              <a:gd name="connsiteY0" fmla="*/ 72813 h 509693"/>
              <a:gd name="connsiteX1" fmla="*/ 802640 w 1737360"/>
              <a:gd name="connsiteY1" fmla="*/ 72813 h 509693"/>
              <a:gd name="connsiteX2" fmla="*/ 0 w 1737360"/>
              <a:gd name="connsiteY2" fmla="*/ 509693 h 50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360" h="509693">
                <a:moveTo>
                  <a:pt x="1737360" y="72813"/>
                </a:moveTo>
                <a:cubicBezTo>
                  <a:pt x="1414780" y="36406"/>
                  <a:pt x="1092200" y="0"/>
                  <a:pt x="802640" y="72813"/>
                </a:cubicBezTo>
                <a:cubicBezTo>
                  <a:pt x="513080" y="145626"/>
                  <a:pt x="256540" y="327659"/>
                  <a:pt x="0" y="509693"/>
                </a:cubicBezTo>
              </a:path>
            </a:pathLst>
          </a:cu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139048" y="1967488"/>
            <a:ext cx="1615440" cy="348827"/>
          </a:xfrm>
          <a:custGeom>
            <a:avLst/>
            <a:gdLst>
              <a:gd name="connsiteX0" fmla="*/ 0 w 1615440"/>
              <a:gd name="connsiteY0" fmla="*/ 264160 h 348827"/>
              <a:gd name="connsiteX1" fmla="*/ 762000 w 1615440"/>
              <a:gd name="connsiteY1" fmla="*/ 304800 h 348827"/>
              <a:gd name="connsiteX2" fmla="*/ 1615440 w 1615440"/>
              <a:gd name="connsiteY2" fmla="*/ 0 h 34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5440" h="348827">
                <a:moveTo>
                  <a:pt x="0" y="264160"/>
                </a:moveTo>
                <a:cubicBezTo>
                  <a:pt x="246380" y="306493"/>
                  <a:pt x="492760" y="348827"/>
                  <a:pt x="762000" y="304800"/>
                </a:cubicBezTo>
                <a:cubicBezTo>
                  <a:pt x="1031240" y="260773"/>
                  <a:pt x="1323340" y="130386"/>
                  <a:pt x="1615440" y="0"/>
                </a:cubicBezTo>
              </a:path>
            </a:pathLst>
          </a:cu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155048" y="2008128"/>
            <a:ext cx="812800" cy="690880"/>
          </a:xfrm>
          <a:custGeom>
            <a:avLst/>
            <a:gdLst>
              <a:gd name="connsiteX0" fmla="*/ 812800 w 812800"/>
              <a:gd name="connsiteY0" fmla="*/ 0 h 690880"/>
              <a:gd name="connsiteX1" fmla="*/ 233680 w 812800"/>
              <a:gd name="connsiteY1" fmla="*/ 274320 h 690880"/>
              <a:gd name="connsiteX2" fmla="*/ 0 w 812800"/>
              <a:gd name="connsiteY2" fmla="*/ 690880 h 69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690880">
                <a:moveTo>
                  <a:pt x="812800" y="0"/>
                </a:moveTo>
                <a:cubicBezTo>
                  <a:pt x="590973" y="79586"/>
                  <a:pt x="369147" y="159173"/>
                  <a:pt x="233680" y="274320"/>
                </a:cubicBezTo>
                <a:cubicBezTo>
                  <a:pt x="98213" y="389467"/>
                  <a:pt x="49106" y="540173"/>
                  <a:pt x="0" y="690880"/>
                </a:cubicBezTo>
              </a:path>
            </a:pathLst>
          </a:cu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652888" y="2008128"/>
            <a:ext cx="619760" cy="792480"/>
          </a:xfrm>
          <a:custGeom>
            <a:avLst/>
            <a:gdLst>
              <a:gd name="connsiteX0" fmla="*/ 0 w 619760"/>
              <a:gd name="connsiteY0" fmla="*/ 792480 h 792480"/>
              <a:gd name="connsiteX1" fmla="*/ 447040 w 619760"/>
              <a:gd name="connsiteY1" fmla="*/ 487680 h 792480"/>
              <a:gd name="connsiteX2" fmla="*/ 619760 w 619760"/>
              <a:gd name="connsiteY2" fmla="*/ 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760" h="792480">
                <a:moveTo>
                  <a:pt x="0" y="792480"/>
                </a:moveTo>
                <a:cubicBezTo>
                  <a:pt x="171873" y="706120"/>
                  <a:pt x="343747" y="619760"/>
                  <a:pt x="447040" y="487680"/>
                </a:cubicBezTo>
                <a:cubicBezTo>
                  <a:pt x="550333" y="355600"/>
                  <a:pt x="585046" y="177800"/>
                  <a:pt x="619760" y="0"/>
                </a:cubicBezTo>
              </a:path>
            </a:pathLst>
          </a:cu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502941" y="2018288"/>
            <a:ext cx="226907" cy="680720"/>
          </a:xfrm>
          <a:custGeom>
            <a:avLst/>
            <a:gdLst>
              <a:gd name="connsiteX0" fmla="*/ 23707 w 226907"/>
              <a:gd name="connsiteY0" fmla="*/ 0 h 680720"/>
              <a:gd name="connsiteX1" fmla="*/ 33867 w 226907"/>
              <a:gd name="connsiteY1" fmla="*/ 365760 h 680720"/>
              <a:gd name="connsiteX2" fmla="*/ 226907 w 226907"/>
              <a:gd name="connsiteY2" fmla="*/ 680720 h 6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907" h="680720">
                <a:moveTo>
                  <a:pt x="23707" y="0"/>
                </a:moveTo>
                <a:cubicBezTo>
                  <a:pt x="11853" y="126153"/>
                  <a:pt x="0" y="252307"/>
                  <a:pt x="33867" y="365760"/>
                </a:cubicBezTo>
                <a:cubicBezTo>
                  <a:pt x="67734" y="479213"/>
                  <a:pt x="147320" y="579966"/>
                  <a:pt x="226907" y="680720"/>
                </a:cubicBezTo>
              </a:path>
            </a:pathLst>
          </a:cu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054968" y="1977648"/>
            <a:ext cx="331893" cy="731520"/>
          </a:xfrm>
          <a:custGeom>
            <a:avLst/>
            <a:gdLst>
              <a:gd name="connsiteX0" fmla="*/ 223520 w 331893"/>
              <a:gd name="connsiteY0" fmla="*/ 731520 h 731520"/>
              <a:gd name="connsiteX1" fmla="*/ 294640 w 331893"/>
              <a:gd name="connsiteY1" fmla="*/ 314960 h 731520"/>
              <a:gd name="connsiteX2" fmla="*/ 0 w 331893"/>
              <a:gd name="connsiteY2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93" h="731520">
                <a:moveTo>
                  <a:pt x="223520" y="731520"/>
                </a:moveTo>
                <a:cubicBezTo>
                  <a:pt x="277706" y="584200"/>
                  <a:pt x="331893" y="436880"/>
                  <a:pt x="294640" y="314960"/>
                </a:cubicBezTo>
                <a:cubicBezTo>
                  <a:pt x="257387" y="193040"/>
                  <a:pt x="128693" y="96520"/>
                  <a:pt x="0" y="0"/>
                </a:cubicBezTo>
              </a:path>
            </a:pathLst>
          </a:cu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095608" y="1547541"/>
            <a:ext cx="1554480" cy="379307"/>
          </a:xfrm>
          <a:custGeom>
            <a:avLst/>
            <a:gdLst>
              <a:gd name="connsiteX0" fmla="*/ 0 w 1554480"/>
              <a:gd name="connsiteY0" fmla="*/ 115147 h 379307"/>
              <a:gd name="connsiteX1" fmla="*/ 812800 w 1554480"/>
              <a:gd name="connsiteY1" fmla="*/ 44027 h 379307"/>
              <a:gd name="connsiteX2" fmla="*/ 1554480 w 1554480"/>
              <a:gd name="connsiteY2" fmla="*/ 379307 h 37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379307">
                <a:moveTo>
                  <a:pt x="0" y="115147"/>
                </a:moveTo>
                <a:cubicBezTo>
                  <a:pt x="276860" y="57573"/>
                  <a:pt x="553720" y="0"/>
                  <a:pt x="812800" y="44027"/>
                </a:cubicBezTo>
                <a:cubicBezTo>
                  <a:pt x="1071880" y="88054"/>
                  <a:pt x="1313180" y="233680"/>
                  <a:pt x="1554480" y="379307"/>
                </a:cubicBezTo>
              </a:path>
            </a:pathLst>
          </a:cu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095608" y="1916688"/>
            <a:ext cx="1493520" cy="340360"/>
          </a:xfrm>
          <a:custGeom>
            <a:avLst/>
            <a:gdLst>
              <a:gd name="connsiteX0" fmla="*/ 1493520 w 1493520"/>
              <a:gd name="connsiteY0" fmla="*/ 274320 h 340360"/>
              <a:gd name="connsiteX1" fmla="*/ 701040 w 1493520"/>
              <a:gd name="connsiteY1" fmla="*/ 294640 h 340360"/>
              <a:gd name="connsiteX2" fmla="*/ 0 w 1493520"/>
              <a:gd name="connsiteY2" fmla="*/ 0 h 34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520" h="340360">
                <a:moveTo>
                  <a:pt x="1493520" y="274320"/>
                </a:moveTo>
                <a:cubicBezTo>
                  <a:pt x="1221740" y="307340"/>
                  <a:pt x="949960" y="340360"/>
                  <a:pt x="701040" y="294640"/>
                </a:cubicBezTo>
                <a:cubicBezTo>
                  <a:pt x="452120" y="248920"/>
                  <a:pt x="226060" y="124460"/>
                  <a:pt x="0" y="0"/>
                </a:cubicBezTo>
              </a:path>
            </a:pathLst>
          </a:custGeom>
          <a:ln w="25400">
            <a:solidFill>
              <a:schemeClr val="tx2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9512" y="3284984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Data of a typical node: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640959" cy="4628431"/>
          </a:xfrm>
        </p:spPr>
        <p:txBody>
          <a:bodyPr/>
          <a:lstStyle/>
          <a:p>
            <a:pPr marL="263525" indent="-263525"/>
            <a:r>
              <a:rPr lang="en-US" dirty="0" smtClean="0"/>
              <a:t>Key features of dynamic sleep mechanism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The </a:t>
            </a:r>
            <a:r>
              <a:rPr lang="en-US" b="0" dirty="0" smtClean="0">
                <a:solidFill>
                  <a:schemeClr val="tx2"/>
                </a:solidFill>
              </a:rPr>
              <a:t>deeper the node sleeps, the less power it </a:t>
            </a:r>
            <a:r>
              <a:rPr lang="en-US" b="0" dirty="0" smtClean="0">
                <a:solidFill>
                  <a:schemeClr val="tx2"/>
                </a:solidFill>
              </a:rPr>
              <a:t>consumes (</a:t>
            </a:r>
            <a:r>
              <a:rPr lang="en-US" b="0" i="1" dirty="0" smtClean="0">
                <a:solidFill>
                  <a:schemeClr val="tx2"/>
                </a:solidFill>
              </a:rPr>
              <a:t>always less than </a:t>
            </a:r>
            <a:r>
              <a:rPr lang="en-US" b="0" i="1" dirty="0" smtClean="0">
                <a:solidFill>
                  <a:schemeClr val="tx2"/>
                </a:solidFill>
              </a:rPr>
              <a:t>idling in the active </a:t>
            </a:r>
            <a:r>
              <a:rPr lang="en-US" b="0" i="1" dirty="0" smtClean="0">
                <a:solidFill>
                  <a:schemeClr val="tx2"/>
                </a:solidFill>
              </a:rPr>
              <a:t>state</a:t>
            </a:r>
            <a:r>
              <a:rPr lang="en-US" b="0" dirty="0" smtClean="0">
                <a:solidFill>
                  <a:schemeClr val="tx2"/>
                </a:solidFill>
              </a:rPr>
              <a:t>) </a:t>
            </a:r>
            <a:endParaRPr lang="en-US" b="0" dirty="0" smtClean="0">
              <a:solidFill>
                <a:schemeClr val="tx2"/>
              </a:solidFill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The </a:t>
            </a:r>
            <a:r>
              <a:rPr lang="en-US" b="0" dirty="0" smtClean="0">
                <a:solidFill>
                  <a:schemeClr val="tx2"/>
                </a:solidFill>
              </a:rPr>
              <a:t>deeper the node sleeps, the more </a:t>
            </a:r>
            <a:r>
              <a:rPr lang="en-US" b="0" dirty="0" smtClean="0">
                <a:solidFill>
                  <a:schemeClr val="tx2"/>
                </a:solidFill>
              </a:rPr>
              <a:t>time delay to wake up</a:t>
            </a:r>
          </a:p>
          <a:p>
            <a:pPr indent="-274638"/>
            <a:r>
              <a:rPr lang="en-US" dirty="0" smtClean="0">
                <a:solidFill>
                  <a:schemeClr val="tx2"/>
                </a:solidFill>
              </a:rPr>
              <a:t>Question: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How to balance between performance and energy consumption</a:t>
            </a:r>
            <a:endParaRPr lang="en-US" b="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The Research </a:t>
            </a:r>
            <a:r>
              <a:rPr lang="en-US" cap="small" dirty="0" smtClean="0"/>
              <a:t>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784976" cy="5616624"/>
          </a:xfrm>
          <a:solidFill>
            <a:srgbClr val="FFFFFF"/>
          </a:solidFill>
        </p:spPr>
        <p:txBody>
          <a:bodyPr/>
          <a:lstStyle/>
          <a:p>
            <a:pPr indent="-193675">
              <a:spcBef>
                <a:spcPts val="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 Single sleep state</a:t>
            </a:r>
          </a:p>
          <a:p>
            <a:pPr lvl="1" indent="-1936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Server consolidation</a:t>
            </a:r>
          </a:p>
          <a:p>
            <a:pPr marL="630238" lvl="2" indent="-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Finding </a:t>
            </a:r>
            <a:r>
              <a:rPr lang="en-US" dirty="0" smtClean="0">
                <a:solidFill>
                  <a:schemeClr val="tx2"/>
                </a:solidFill>
              </a:rPr>
              <a:t>an </a:t>
            </a:r>
            <a:r>
              <a:rPr lang="en-US" dirty="0" smtClean="0">
                <a:solidFill>
                  <a:schemeClr val="tx2"/>
                </a:solidFill>
              </a:rPr>
              <a:t>active </a:t>
            </a:r>
            <a:r>
              <a:rPr lang="en-US" dirty="0" smtClean="0">
                <a:solidFill>
                  <a:schemeClr val="tx2"/>
                </a:solidFill>
              </a:rPr>
              <a:t>portion of the cluster </a:t>
            </a:r>
            <a:r>
              <a:rPr lang="en-US" dirty="0" smtClean="0">
                <a:solidFill>
                  <a:schemeClr val="tx2"/>
                </a:solidFill>
              </a:rPr>
              <a:t>dynamically</a:t>
            </a:r>
          </a:p>
          <a:p>
            <a:pPr marL="630238" lvl="2" indent="-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chemeClr val="tx2"/>
                </a:solidFill>
              </a:rPr>
              <a:t>idle </a:t>
            </a:r>
            <a:r>
              <a:rPr lang="en-US" dirty="0" smtClean="0">
                <a:solidFill>
                  <a:schemeClr val="tx2"/>
                </a:solidFill>
              </a:rPr>
              <a:t>remainders </a:t>
            </a:r>
            <a:r>
              <a:rPr lang="en-US" dirty="0" smtClean="0">
                <a:solidFill>
                  <a:schemeClr val="tx2"/>
                </a:solidFill>
              </a:rPr>
              <a:t>are simply turned </a:t>
            </a:r>
            <a:r>
              <a:rPr lang="en-US" dirty="0" smtClean="0">
                <a:solidFill>
                  <a:schemeClr val="tx2"/>
                </a:solidFill>
              </a:rPr>
              <a:t>off</a:t>
            </a:r>
          </a:p>
          <a:p>
            <a:pPr lvl="1" indent="-1936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Xue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i="1" dirty="0" smtClean="0">
                <a:solidFill>
                  <a:schemeClr val="tx2"/>
                </a:solidFill>
              </a:rPr>
              <a:t>et al</a:t>
            </a:r>
            <a:r>
              <a:rPr lang="en-US" dirty="0" smtClean="0">
                <a:solidFill>
                  <a:schemeClr val="tx2"/>
                </a:solidFill>
              </a:rPr>
              <a:t>., 2007)</a:t>
            </a:r>
          </a:p>
          <a:p>
            <a:pPr marL="630238" lvl="2" indent="-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Active resource pools whose capacity is determined by the workload demand</a:t>
            </a:r>
          </a:p>
          <a:p>
            <a:pPr marL="630238" lvl="2" indent="-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Spare nodes are simply turned off</a:t>
            </a:r>
          </a:p>
          <a:p>
            <a:pPr indent="-193675">
              <a:spcBef>
                <a:spcPts val="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 Multiple </a:t>
            </a:r>
            <a:r>
              <a:rPr lang="en-US" b="0" dirty="0" smtClean="0">
                <a:solidFill>
                  <a:schemeClr val="tx2"/>
                </a:solidFill>
              </a:rPr>
              <a:t>sleep </a:t>
            </a:r>
            <a:r>
              <a:rPr lang="en-US" b="0" dirty="0" smtClean="0">
                <a:solidFill>
                  <a:schemeClr val="tx2"/>
                </a:solidFill>
              </a:rPr>
              <a:t>states</a:t>
            </a:r>
          </a:p>
          <a:p>
            <a:pPr lvl="1" indent="-1936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b="0" dirty="0" smtClean="0">
                <a:solidFill>
                  <a:schemeClr val="tx2"/>
                </a:solidFill>
              </a:rPr>
              <a:t>(Gandhi</a:t>
            </a:r>
            <a:r>
              <a:rPr lang="en-US" b="0" dirty="0" smtClean="0">
                <a:solidFill>
                  <a:schemeClr val="tx2"/>
                </a:solidFill>
              </a:rPr>
              <a:t>, </a:t>
            </a:r>
            <a:r>
              <a:rPr lang="en-US" b="0" dirty="0" err="1" smtClean="0">
                <a:solidFill>
                  <a:schemeClr val="tx2"/>
                </a:solidFill>
              </a:rPr>
              <a:t>Harchol-Balter</a:t>
            </a:r>
            <a:r>
              <a:rPr lang="en-US" b="0" dirty="0" smtClean="0">
                <a:solidFill>
                  <a:schemeClr val="tx2"/>
                </a:solidFill>
              </a:rPr>
              <a:t> and </a:t>
            </a:r>
            <a:r>
              <a:rPr lang="en-US" b="0" dirty="0" err="1" smtClean="0">
                <a:solidFill>
                  <a:schemeClr val="tx2"/>
                </a:solidFill>
              </a:rPr>
              <a:t>Kozuch</a:t>
            </a:r>
            <a:r>
              <a:rPr lang="en-US" b="0" dirty="0" smtClean="0">
                <a:solidFill>
                  <a:schemeClr val="tx2"/>
                </a:solidFill>
              </a:rPr>
              <a:t>, 2011)</a:t>
            </a:r>
          </a:p>
          <a:p>
            <a:pPr marL="630238" lvl="2" indent="-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Does </a:t>
            </a:r>
            <a:r>
              <a:rPr lang="en-US" dirty="0" smtClean="0">
                <a:solidFill>
                  <a:schemeClr val="tx2"/>
                </a:solidFill>
              </a:rPr>
              <a:t>not dynamically manage the sleep depth of idle </a:t>
            </a:r>
            <a:r>
              <a:rPr lang="en-US" dirty="0" smtClean="0">
                <a:solidFill>
                  <a:schemeClr val="tx2"/>
                </a:solidFill>
              </a:rPr>
              <a:t>servers</a:t>
            </a:r>
          </a:p>
          <a:p>
            <a:pPr lvl="1" indent="-1936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(Horvath and </a:t>
            </a:r>
            <a:r>
              <a:rPr lang="en-US" dirty="0" err="1" smtClean="0">
                <a:solidFill>
                  <a:schemeClr val="tx2"/>
                </a:solidFill>
              </a:rPr>
              <a:t>Skadron</a:t>
            </a:r>
            <a:r>
              <a:rPr lang="en-US" dirty="0" smtClean="0">
                <a:solidFill>
                  <a:schemeClr val="tx2"/>
                </a:solidFill>
              </a:rPr>
              <a:t>, 2008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630238" lvl="2" indent="-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redicate </a:t>
            </a:r>
            <a:r>
              <a:rPr lang="en-US" dirty="0" smtClean="0">
                <a:solidFill>
                  <a:schemeClr val="tx2"/>
                </a:solidFill>
              </a:rPr>
              <a:t>the incoming workload based on history </a:t>
            </a:r>
            <a:endParaRPr lang="en-US" dirty="0" smtClean="0">
              <a:solidFill>
                <a:schemeClr val="tx2"/>
              </a:solidFill>
            </a:endParaRPr>
          </a:p>
          <a:p>
            <a:pPr marL="630238" lvl="2" indent="-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elect a number </a:t>
            </a:r>
            <a:r>
              <a:rPr lang="en-US" dirty="0" smtClean="0">
                <a:solidFill>
                  <a:schemeClr val="tx2"/>
                </a:solidFill>
              </a:rPr>
              <a:t>of spare servers for each power states </a:t>
            </a:r>
            <a:r>
              <a:rPr lang="en-US" dirty="0" smtClean="0">
                <a:solidFill>
                  <a:schemeClr val="tx2"/>
                </a:solidFill>
              </a:rPr>
              <a:t>according to heuristic rules</a:t>
            </a:r>
          </a:p>
          <a:p>
            <a:pPr marL="630238" lvl="2" indent="-18256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Extra </a:t>
            </a:r>
            <a:r>
              <a:rPr lang="en-US" dirty="0" smtClean="0">
                <a:solidFill>
                  <a:schemeClr val="tx2"/>
                </a:solidFill>
              </a:rPr>
              <a:t>spare servers are put in the deepest possible sleep </a:t>
            </a:r>
            <a:r>
              <a:rPr lang="en-US" dirty="0" smtClean="0">
                <a:solidFill>
                  <a:schemeClr val="tx2"/>
                </a:solidFill>
              </a:rPr>
              <a:t>states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595982"/>
          </a:xfrm>
        </p:spPr>
        <p:txBody>
          <a:bodyPr/>
          <a:lstStyle/>
          <a:p>
            <a:r>
              <a:rPr lang="en-US" cap="none" dirty="0" smtClean="0"/>
              <a:t>Related Works</a:t>
            </a:r>
            <a:endParaRPr lang="en-US" cap="none" dirty="0"/>
          </a:p>
        </p:txBody>
      </p:sp>
      <p:sp>
        <p:nvSpPr>
          <p:cNvPr id="5" name="Line Callout 2 4"/>
          <p:cNvSpPr/>
          <p:nvPr/>
        </p:nvSpPr>
        <p:spPr>
          <a:xfrm>
            <a:off x="4572000" y="476672"/>
            <a:ext cx="2592288" cy="792088"/>
          </a:xfrm>
          <a:prstGeom prst="borderCallout2">
            <a:avLst>
              <a:gd name="adj1" fmla="val 18750"/>
              <a:gd name="adj2" fmla="val -786"/>
              <a:gd name="adj3" fmla="val 18750"/>
              <a:gd name="adj4" fmla="val -16667"/>
              <a:gd name="adj5" fmla="val 77867"/>
              <a:gd name="adj6" fmla="val -37480"/>
            </a:avLst>
          </a:prstGeom>
          <a:solidFill>
            <a:srgbClr val="FFFFFF"/>
          </a:solidFill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lvl="2"/>
            <a:r>
              <a:rPr lang="en-US" sz="2000" dirty="0" smtClean="0">
                <a:solidFill>
                  <a:schemeClr val="tx2"/>
                </a:solidFill>
              </a:rPr>
              <a:t>Multiple sleep states are not used. 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533134" cy="504056"/>
          </a:xfrm>
          <a:solidFill>
            <a:srgbClr val="FFFFFF"/>
          </a:solidFill>
        </p:spPr>
        <p:txBody>
          <a:bodyPr/>
          <a:lstStyle/>
          <a:p>
            <a:pPr algn="ctr"/>
            <a:r>
              <a:rPr lang="en-US" dirty="0" smtClean="0"/>
              <a:t>The Structure of </a:t>
            </a:r>
            <a:r>
              <a:rPr lang="en-US" dirty="0" smtClean="0"/>
              <a:t>ASDMIN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1172046"/>
          </a:xfrm>
        </p:spPr>
        <p:txBody>
          <a:bodyPr>
            <a:normAutofit fontScale="90000"/>
          </a:bodyPr>
          <a:lstStyle/>
          <a:p>
            <a:r>
              <a:rPr lang="en-US" sz="3600" cap="small" dirty="0" smtClean="0"/>
              <a:t>The Proposed Model ASDMIN: 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sz="3100" cap="small" dirty="0" smtClean="0"/>
              <a:t>Adaptive Sleep Depth Management of Idle Nodes</a:t>
            </a:r>
            <a:endParaRPr lang="en-US" cap="small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971600" y="2060848"/>
          <a:ext cx="7272808" cy="4658018"/>
        </p:xfrm>
        <a:graphic>
          <a:graphicData uri="http://schemas.openxmlformats.org/presentationml/2006/ole">
            <p:oleObj spid="_x0000_s13313" name="Visio" r:id="rId3" imgW="4258666" imgH="292608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9" y="1124744"/>
            <a:ext cx="8533134" cy="5420519"/>
          </a:xfrm>
          <a:solidFill>
            <a:srgbClr val="FFFFFF"/>
          </a:solidFill>
        </p:spPr>
        <p:txBody>
          <a:bodyPr/>
          <a:lstStyle/>
          <a:p>
            <a:pPr marL="263525" lvl="0" indent="-263525">
              <a:spcBef>
                <a:spcPts val="0"/>
              </a:spcBef>
              <a:buFont typeface="Arial" pitchFamily="34" charset="0"/>
              <a:buChar char="•"/>
            </a:pPr>
            <a:r>
              <a:rPr lang="en-US" i="1" dirty="0" smtClean="0"/>
              <a:t>Resource </a:t>
            </a:r>
            <a:r>
              <a:rPr lang="en-US" i="1" dirty="0" smtClean="0"/>
              <a:t>Allocation and </a:t>
            </a:r>
            <a:r>
              <a:rPr lang="en-US" i="1" dirty="0" smtClean="0"/>
              <a:t>Reclaim</a:t>
            </a:r>
          </a:p>
          <a:p>
            <a:pPr marL="720725" lvl="1" indent="-26352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Allocation:</a:t>
            </a:r>
          </a:p>
          <a:p>
            <a:pPr marL="1177925" lvl="2" indent="-26352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Allocate nodes from top level(s) of resources pool(s)</a:t>
            </a:r>
          </a:p>
          <a:p>
            <a:pPr marL="720725" lvl="1" indent="-26352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Reclaim:</a:t>
            </a:r>
          </a:p>
          <a:p>
            <a:pPr marL="1177925" lvl="2" indent="-26352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Place nodes to the top level resource pool. 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lvl="0" indent="-263525">
              <a:spcBef>
                <a:spcPts val="0"/>
              </a:spcBef>
              <a:buFont typeface="Arial" pitchFamily="34" charset="0"/>
              <a:buChar char="•"/>
            </a:pPr>
            <a:r>
              <a:rPr lang="en-US" i="1" dirty="0" smtClean="0"/>
              <a:t>Changing the states of Idle nodes</a:t>
            </a:r>
          </a:p>
          <a:p>
            <a:pPr marL="720725" lvl="1" indent="-26352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Upgrading: </a:t>
            </a:r>
            <a:r>
              <a:rPr lang="en-US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called after allocation</a:t>
            </a:r>
            <a:r>
              <a:rPr lang="en-US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)</a:t>
            </a:r>
            <a:endParaRPr lang="en-US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720725" lvl="1" indent="-263525" algn="l"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from the top level to the bottom level do</a:t>
            </a:r>
          </a:p>
          <a:p>
            <a:pPr marL="1177925" lvl="2" indent="-263525" algn="l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Move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nodes from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sz="24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720725" lvl="1" indent="-26352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Downgrading: </a:t>
            </a:r>
          </a:p>
          <a:p>
            <a:pPr marL="720725" lvl="1" indent="-263525" algn="l">
              <a:spcBef>
                <a:spcPts val="0"/>
              </a:spcBef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For </a:t>
            </a:r>
            <a:r>
              <a:rPr lang="en-US" sz="28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from the top level to the bottom level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  <a:p>
            <a:pPr lvl="2" algn="l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 ((</a:t>
            </a:r>
            <a:r>
              <a:rPr lang="en-US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&amp;&amp; (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)),  Move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nodes of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8487752" cy="739998"/>
          </a:xfrm>
        </p:spPr>
        <p:txBody>
          <a:bodyPr/>
          <a:lstStyle/>
          <a:p>
            <a:r>
              <a:rPr lang="en-US" cap="small" dirty="0" smtClean="0"/>
              <a:t>The management Algorithms</a:t>
            </a:r>
            <a:endParaRPr lang="en-US" cap="small" dirty="0"/>
          </a:p>
        </p:txBody>
      </p:sp>
      <p:sp>
        <p:nvSpPr>
          <p:cNvPr id="5" name="Line Callout 2 4"/>
          <p:cNvSpPr/>
          <p:nvPr/>
        </p:nvSpPr>
        <p:spPr>
          <a:xfrm>
            <a:off x="3491880" y="4581128"/>
            <a:ext cx="4176464" cy="432048"/>
          </a:xfrm>
          <a:prstGeom prst="borderCallout2">
            <a:avLst>
              <a:gd name="adj1" fmla="val 58727"/>
              <a:gd name="adj2" fmla="val 309"/>
              <a:gd name="adj3" fmla="val 51673"/>
              <a:gd name="adj4" fmla="val -9346"/>
              <a:gd name="adj5" fmla="val -14486"/>
              <a:gd name="adj6" fmla="val -25879"/>
            </a:avLst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reserve </a:t>
            </a:r>
            <a:r>
              <a:rPr lang="en-US" sz="2400" i="1" dirty="0">
                <a:solidFill>
                  <a:schemeClr val="tx2"/>
                </a:solidFill>
              </a:rPr>
              <a:t>capacity </a:t>
            </a:r>
            <a:r>
              <a:rPr lang="en-US" sz="2400" i="1" dirty="0" smtClean="0">
                <a:solidFill>
                  <a:schemeClr val="tx2"/>
                </a:solidFill>
              </a:rPr>
              <a:t>threshold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251520" y="6021288"/>
            <a:ext cx="3528392" cy="720080"/>
          </a:xfrm>
          <a:prstGeom prst="borderCallout2">
            <a:avLst>
              <a:gd name="adj1" fmla="val 2289"/>
              <a:gd name="adj2" fmla="val 40955"/>
              <a:gd name="adj3" fmla="val -21226"/>
              <a:gd name="adj4" fmla="val 41547"/>
              <a:gd name="adj5" fmla="val -38001"/>
              <a:gd name="adj6" fmla="val 41974"/>
            </a:avLst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2"/>
                </a:solidFill>
              </a:rPr>
              <a:t>Continuous time period without piercing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3995936" y="5805264"/>
            <a:ext cx="2736304" cy="720080"/>
          </a:xfrm>
          <a:prstGeom prst="borderCallout2">
            <a:avLst>
              <a:gd name="adj1" fmla="val 16399"/>
              <a:gd name="adj2" fmla="val -100"/>
              <a:gd name="adj3" fmla="val 11226"/>
              <a:gd name="adj4" fmla="val -59963"/>
              <a:gd name="adj5" fmla="val -6959"/>
              <a:gd name="adj6" fmla="val -61892"/>
            </a:avLst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tx2"/>
                </a:solidFill>
              </a:rPr>
              <a:t>state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continuance threshold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7524328" y="2924944"/>
            <a:ext cx="1296144" cy="1152128"/>
          </a:xfrm>
          <a:prstGeom prst="borderCallout2">
            <a:avLst>
              <a:gd name="adj1" fmla="val 58727"/>
              <a:gd name="adj2" fmla="val 309"/>
              <a:gd name="adj3" fmla="val 60491"/>
              <a:gd name="adj4" fmla="val -28159"/>
              <a:gd name="adj5" fmla="val 107209"/>
              <a:gd name="adj6" fmla="val -40772"/>
            </a:avLst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400" i="1" dirty="0" smtClean="0">
                <a:solidFill>
                  <a:schemeClr val="tx2"/>
                </a:solidFill>
              </a:rPr>
              <a:t>Level </a:t>
            </a:r>
            <a:r>
              <a:rPr lang="en-US" sz="24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reserve pool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533134" cy="5328592"/>
          </a:xfrm>
          <a:solidFill>
            <a:srgbClr val="FFFFFF"/>
          </a:solidFill>
        </p:spPr>
        <p:txBody>
          <a:bodyPr/>
          <a:lstStyle/>
          <a:p>
            <a:pPr marL="355600" indent="-355600">
              <a:buFont typeface="Arial" pitchFamily="34" charset="0"/>
              <a:buChar char="•"/>
            </a:pPr>
            <a:r>
              <a:rPr lang="en-US" i="1" dirty="0" smtClean="0"/>
              <a:t>Piercing </a:t>
            </a:r>
            <a:r>
              <a:rPr lang="en-US" i="1" dirty="0" smtClean="0"/>
              <a:t>a reserve </a:t>
            </a:r>
            <a:r>
              <a:rPr lang="en-US" i="1" dirty="0" smtClean="0"/>
              <a:t>pool</a:t>
            </a:r>
            <a:endParaRPr lang="en-US" dirty="0" smtClean="0"/>
          </a:p>
          <a:p>
            <a:pPr marL="447675" lvl="1" indent="9525" algn="l"/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reserve pool is pierced at 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time moment, 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 all the nodes in the pool are allocated but the resource is still insufficient to meet the 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need. </a:t>
            </a:r>
          </a:p>
          <a:p>
            <a:pPr marL="0" lvl="1" indent="9525" algn="l"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chemeClr val="bg2"/>
                </a:solidFill>
              </a:rPr>
              <a:t>Algorithm </a:t>
            </a:r>
            <a:r>
              <a:rPr lang="en-US" sz="2800" dirty="0" smtClean="0">
                <a:solidFill>
                  <a:schemeClr val="bg2"/>
                </a:solidFill>
              </a:rPr>
              <a:t>(invoked after each resource allocation)</a:t>
            </a:r>
            <a:endParaRPr lang="en-US" sz="2800" dirty="0" smtClean="0">
              <a:solidFill>
                <a:schemeClr val="bg2"/>
              </a:solidFill>
            </a:endParaRPr>
          </a:p>
          <a:p>
            <a:pPr marL="447675" lvl="1" indent="-1841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When piercing of a reserve pool occurs, its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reserve capacity threshold 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increased;</a:t>
            </a:r>
          </a:p>
          <a:p>
            <a:pPr marL="447675" lvl="1" indent="-18415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When there are residual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nodes in a reserve pool after its providing enough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nodes,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its reserve capacity threshold </a:t>
            </a:r>
            <a:r>
              <a:rPr lang="en-US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increased;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lvl="1" indent="9525" algn="l"/>
            <a:endParaRPr lang="en-US" b="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12738"/>
            <a:ext cx="7200800" cy="956022"/>
          </a:xfrm>
        </p:spPr>
        <p:txBody>
          <a:bodyPr>
            <a:normAutofit fontScale="90000"/>
          </a:bodyPr>
          <a:lstStyle/>
          <a:p>
            <a:r>
              <a:rPr lang="en-US" cap="small" dirty="0" smtClean="0"/>
              <a:t>Adjustment of </a:t>
            </a:r>
            <a:r>
              <a:rPr lang="en-US" cap="small" dirty="0" smtClean="0"/>
              <a:t>Reserve </a:t>
            </a:r>
            <a:r>
              <a:rPr lang="en-US" cap="small" dirty="0" smtClean="0"/>
              <a:t>Capacity </a:t>
            </a:r>
            <a:r>
              <a:rPr lang="en-US" cap="small" dirty="0" smtClean="0"/>
              <a:t>Threshold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04048" y="836712"/>
            <a:ext cx="377991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chemeClr val="tx2"/>
                </a:solidFill>
              </a:rPr>
              <a:t>In this case, at least one node in the lower level reserve pool is used.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644008" y="1484784"/>
            <a:ext cx="3600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619672" y="5445224"/>
          <a:ext cx="6314548" cy="1080120"/>
        </p:xfrm>
        <a:graphic>
          <a:graphicData uri="http://schemas.openxmlformats.org/presentationml/2006/ole">
            <p:oleObj spid="_x0000_s15361" name="Equation" r:id="rId3" imgW="2692400" imgH="482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8">
      <a:dk1>
        <a:srgbClr val="A2AD00"/>
      </a:dk1>
      <a:lt1>
        <a:srgbClr val="FFFFFF"/>
      </a:lt1>
      <a:dk2>
        <a:srgbClr val="000000"/>
      </a:dk2>
      <a:lt2>
        <a:srgbClr val="36424A"/>
      </a:lt2>
      <a:accent1>
        <a:srgbClr val="A2AD00"/>
      </a:accent1>
      <a:accent2>
        <a:srgbClr val="970074"/>
      </a:accent2>
      <a:accent3>
        <a:srgbClr val="C90044"/>
      </a:accent3>
      <a:accent4>
        <a:srgbClr val="EDB700"/>
      </a:accent4>
      <a:accent5>
        <a:srgbClr val="00338E"/>
      </a:accent5>
      <a:accent6>
        <a:srgbClr val="00693E"/>
      </a:accent6>
      <a:hlink>
        <a:srgbClr val="A2AD00"/>
      </a:hlink>
      <a:folHlink>
        <a:srgbClr val="36424A"/>
      </a:folHlink>
    </a:clrScheme>
    <a:fontScheme name="Custom 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2"/>
          </a:solidFill>
          <a:tailEnd type="stealth" w="lg" len="lg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ob-template-2007-white</Template>
  <TotalTime>494</TotalTime>
  <Words>874</Words>
  <Application>Microsoft Office PowerPoint</Application>
  <PresentationFormat>On-screen Show (4:3)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Custom Design</vt:lpstr>
      <vt:lpstr>Microsoft Visio Drawing</vt:lpstr>
      <vt:lpstr>MathType 5.0 Equation</vt:lpstr>
      <vt:lpstr>CloudCom 2012</vt:lpstr>
      <vt:lpstr>Motivation</vt:lpstr>
      <vt:lpstr>Energy Efficiency of Top10 (June 2012)</vt:lpstr>
      <vt:lpstr>Availability of Hardware Support</vt:lpstr>
      <vt:lpstr>The Research Problem</vt:lpstr>
      <vt:lpstr>Related Works</vt:lpstr>
      <vt:lpstr>The Proposed Model ASDMIN:  Adaptive Sleep Depth Management of Idle Nodes</vt:lpstr>
      <vt:lpstr>The management Algorithms</vt:lpstr>
      <vt:lpstr>Adjustment of Reserve Capacity Threshold</vt:lpstr>
      <vt:lpstr>Implementation and Evaluation</vt:lpstr>
      <vt:lpstr>Workload of the ANL Intrepid Log</vt:lpstr>
      <vt:lpstr>Simulation Environment</vt:lpstr>
      <vt:lpstr>Main Results 1:  Comparison on Power Efficiency</vt:lpstr>
      <vt:lpstr>Main Results 2:  Comparison on Performance</vt:lpstr>
      <vt:lpstr>The Self-Adaptive Behaviour</vt:lpstr>
      <vt:lpstr>Main Results 3: Overall Effects</vt:lpstr>
      <vt:lpstr>Conclusion and Future Work</vt:lpstr>
      <vt:lpstr>Thank you</vt:lpstr>
    </vt:vector>
  </TitlesOfParts>
  <Company>School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CloudCom 2012</dc:title>
  <dc:creator> </dc:creator>
  <cp:lastModifiedBy> </cp:lastModifiedBy>
  <cp:revision>37</cp:revision>
  <dcterms:created xsi:type="dcterms:W3CDTF">2012-11-29T09:57:35Z</dcterms:created>
  <dcterms:modified xsi:type="dcterms:W3CDTF">2012-11-29T18:11:36Z</dcterms:modified>
</cp:coreProperties>
</file>