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90DF6-EDBE-4A70-A179-B59264F56608}" type="datetimeFigureOut">
              <a:rPr lang="en-US" smtClean="0"/>
              <a:pPr/>
              <a:t>7/7/2012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5B4900-10D0-439B-BCCC-ADC06CFCDA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OB PPT banner white 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50" y="304800"/>
            <a:ext cx="85280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2987" y="2071678"/>
            <a:ext cx="7813675" cy="4473585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038880" y="312738"/>
            <a:ext cx="7772400" cy="152694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bg>
      <p:bgPr>
        <a:solidFill>
          <a:srgbClr val="455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OB PPT banner 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3213"/>
            <a:ext cx="85344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038880" y="312738"/>
            <a:ext cx="7772400" cy="152694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44816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764704"/>
            <a:ext cx="8461126" cy="5904656"/>
          </a:xfrm>
        </p:spPr>
        <p:txBody>
          <a:bodyPr/>
          <a:lstStyle>
            <a:lvl1pPr marL="180975" indent="-180975">
              <a:spcBef>
                <a:spcPts val="1500"/>
              </a:spcBef>
              <a:defRPr b="0"/>
            </a:lvl1pPr>
            <a:lvl2pPr marL="449263" indent="-177800">
              <a:spcBef>
                <a:spcPts val="300"/>
              </a:spcBef>
              <a:defRPr sz="2000"/>
            </a:lvl2pPr>
            <a:lvl3pPr marL="715963" indent="-182563">
              <a:spcBef>
                <a:spcPts val="300"/>
              </a:spcBef>
              <a:defRPr sz="1800"/>
            </a:lvl3pPr>
            <a:lvl4pPr marL="982663" indent="-177800">
              <a:spcBef>
                <a:spcPts val="300"/>
              </a:spcBef>
              <a:defRPr sz="1600"/>
            </a:lvl4pPr>
            <a:lvl5pPr marL="1258888" indent="-180975">
              <a:spcBef>
                <a:spcPts val="3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7" y="1959429"/>
            <a:ext cx="3622675" cy="416673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271463" indent="-271463">
              <a:defRPr sz="1600"/>
            </a:lvl2pPr>
            <a:lvl3pPr marL="533400" indent="-261938">
              <a:defRPr sz="1600"/>
            </a:lvl3pPr>
            <a:lvl4pPr marL="804863" indent="-271463">
              <a:defRPr sz="1600"/>
            </a:lvl4pPr>
            <a:lvl5pPr marL="1077913" indent="-27305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656" y="1959429"/>
            <a:ext cx="3622675" cy="416673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271463" indent="-271463">
              <a:defRPr sz="1600"/>
            </a:lvl2pPr>
            <a:lvl3pPr marL="533400" indent="-261938">
              <a:defRPr sz="1600"/>
            </a:lvl3pPr>
            <a:lvl4pPr marL="804863" indent="-271463">
              <a:defRPr sz="1600"/>
            </a:lvl4pPr>
            <a:lvl5pPr marL="1077913" indent="-273050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30" descr="OB PPT logo white 15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304800"/>
            <a:ext cx="85280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338138"/>
            <a:ext cx="7827963" cy="94773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7250" y="2071688"/>
            <a:ext cx="782955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all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1pPr>
      <a:lvl2pPr marL="630238" indent="-173038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077913" indent="-163513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3pPr>
      <a:lvl4pPr marL="1527175" indent="-155575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4pPr>
      <a:lvl5pPr marL="1974850" indent="-14605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zhu@brookes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Hong </a:t>
            </a:r>
            <a:r>
              <a:rPr lang="en-GB" sz="2800" dirty="0" smtClean="0"/>
              <a:t>Zhu</a:t>
            </a:r>
          </a:p>
          <a:p>
            <a:endParaRPr lang="en-US" sz="2800" i="1" dirty="0"/>
          </a:p>
          <a:p>
            <a:r>
              <a:rPr lang="en-GB" i="1" dirty="0" smtClean="0"/>
              <a:t>Dept </a:t>
            </a:r>
            <a:r>
              <a:rPr lang="en-GB" i="1" dirty="0"/>
              <a:t>of Computing and Communication Technologies </a:t>
            </a:r>
            <a:endParaRPr lang="en-US" i="1" dirty="0"/>
          </a:p>
          <a:p>
            <a:r>
              <a:rPr lang="en-GB" i="1" dirty="0"/>
              <a:t>Oxford Brookes </a:t>
            </a:r>
            <a:r>
              <a:rPr lang="en-GB" i="1" dirty="0" smtClean="0"/>
              <a:t>University</a:t>
            </a:r>
          </a:p>
          <a:p>
            <a:r>
              <a:rPr lang="en-GB" i="1" dirty="0" smtClean="0"/>
              <a:t>Oxford</a:t>
            </a:r>
            <a:r>
              <a:rPr lang="en-GB" i="1" dirty="0"/>
              <a:t>, OX33 1HX, UK</a:t>
            </a:r>
            <a:endParaRPr lang="en-US" i="1" dirty="0"/>
          </a:p>
          <a:p>
            <a:r>
              <a:rPr lang="en-GB" i="1" dirty="0"/>
              <a:t>Email: </a:t>
            </a:r>
            <a:r>
              <a:rPr lang="en-GB" i="1" dirty="0">
                <a:hlinkClick r:id="rId2"/>
              </a:rPr>
              <a:t>hzhu@brookes.ac.uk</a:t>
            </a:r>
            <a:endParaRPr lang="en-US" i="1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Towards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 </a:t>
            </a:r>
            <a:r>
              <a:rPr lang="en-GB" dirty="0"/>
              <a:t>General Theory </a:t>
            </a:r>
            <a:r>
              <a:rPr lang="en-GB" dirty="0" smtClean="0"/>
              <a:t>of </a:t>
            </a:r>
            <a:r>
              <a:rPr lang="en-GB" dirty="0"/>
              <a:t>Patterns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/>
              <a:t>3. Apply Algebraic Laws OF DP</a:t>
            </a:r>
            <a:endParaRPr lang="en-US" sz="2400" b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26193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16832"/>
            <a:ext cx="19431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564904"/>
            <a:ext cx="23336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429000"/>
            <a:ext cx="24574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908720"/>
            <a:ext cx="50577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63044" y="4941168"/>
            <a:ext cx="2705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44208" y="5661248"/>
            <a:ext cx="19240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00192" y="5013176"/>
            <a:ext cx="2466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9512" y="3933056"/>
            <a:ext cx="26479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5013176"/>
            <a:ext cx="2286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915816" y="2621657"/>
            <a:ext cx="60388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323528" y="630932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Zhu, H. and </a:t>
            </a:r>
            <a:r>
              <a:rPr lang="en-US" dirty="0" err="1" smtClean="0"/>
              <a:t>Bayley</a:t>
            </a:r>
            <a:r>
              <a:rPr lang="en-US" dirty="0" smtClean="0"/>
              <a:t>, I. An Algebra of DP,  ACM TOSEM, (in press)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0" dirty="0" smtClean="0"/>
              <a:t>4. Work out the results formally</a:t>
            </a:r>
            <a:endParaRPr lang="en-US" sz="2400" b="0" dirty="0"/>
          </a:p>
        </p:txBody>
      </p:sp>
      <p:pic>
        <p:nvPicPr>
          <p:cNvPr id="4" name="Content Placeholder 3" descr="CaseStudyDesignExperiment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8379518" cy="4464496"/>
          </a:xfrm>
        </p:spPr>
      </p:pic>
      <p:sp>
        <p:nvSpPr>
          <p:cNvPr id="5" name="TextBox 4"/>
          <p:cNvSpPr txBox="1"/>
          <p:nvPr/>
        </p:nvSpPr>
        <p:spPr>
          <a:xfrm>
            <a:off x="323528" y="602128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An error is detected by comparing with the original solution. 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4265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the theory of OO DP be </a:t>
            </a:r>
            <a:r>
              <a:rPr lang="en-US" dirty="0" err="1" smtClean="0"/>
              <a:t>generalised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51521" y="764704"/>
            <a:ext cx="4414142" cy="5361459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/>
              <a:t>The Structure of OO DP Theory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Definition of UML abstract syntax in GEBNF (Graphic extension of BNF)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Derivation of a Predicate Logic Language from GEBNF syntax definition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Formal specification of DPs in the Predicate Logic Language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Formal definition of operators on OO DPs based on GEBNF syntax definition using Predicate Logic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Algebraic laws proved for </a:t>
            </a:r>
          </a:p>
          <a:p>
            <a:pPr marL="454026" lvl="1" indent="-182563">
              <a:buFont typeface="Arial" pitchFamily="34" charset="0"/>
              <a:buChar char="•"/>
            </a:pPr>
            <a:r>
              <a:rPr lang="en-US" sz="2000" dirty="0" smtClean="0"/>
              <a:t>Correctness: in predicate logic</a:t>
            </a:r>
          </a:p>
          <a:p>
            <a:pPr marL="454026" lvl="1" indent="-182563">
              <a:buFont typeface="Arial" pitchFamily="34" charset="0"/>
              <a:buChar char="•"/>
            </a:pPr>
            <a:r>
              <a:rPr lang="en-US" sz="2000" dirty="0" smtClean="0"/>
              <a:t>Completeness: existence of a normal form + a </a:t>
            </a:r>
            <a:r>
              <a:rPr lang="en-US" sz="2000" dirty="0" err="1" smtClean="0"/>
              <a:t>normalisation</a:t>
            </a:r>
            <a:r>
              <a:rPr lang="en-US" sz="2000" dirty="0" smtClean="0"/>
              <a:t> process 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53656" y="764704"/>
            <a:ext cx="4066816" cy="5361459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Proposed </a:t>
            </a:r>
            <a:r>
              <a:rPr lang="en-US" sz="2000" dirty="0" err="1" smtClean="0"/>
              <a:t>Generalisation</a:t>
            </a:r>
            <a:endParaRPr lang="en-US" sz="2000" dirty="0" smtClean="0"/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Definition of the design space using GEBNF 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Derivation of a Predicate Logic Language from GEBNF syntax definition. (This is a </a:t>
            </a:r>
            <a:r>
              <a:rPr lang="en-US" sz="2000" b="0" dirty="0" err="1" smtClean="0"/>
              <a:t>functor</a:t>
            </a:r>
            <a:r>
              <a:rPr lang="en-US" sz="2000" b="0" dirty="0" smtClean="0"/>
              <a:t> in category theory) 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Formal specification of DPs in the predicate logic language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err="1" smtClean="0"/>
              <a:t>Generalise</a:t>
            </a:r>
            <a:r>
              <a:rPr lang="en-US" sz="2000" b="0" dirty="0" smtClean="0"/>
              <a:t> the definitions of the operators for all design spaces</a:t>
            </a:r>
          </a:p>
          <a:p>
            <a:pPr marL="182563" indent="-182563">
              <a:buFont typeface="Arial" pitchFamily="34" charset="0"/>
              <a:buChar char="•"/>
            </a:pPr>
            <a:r>
              <a:rPr lang="en-US" sz="2000" b="0" dirty="0" smtClean="0"/>
              <a:t>Re-prove the algebraic laws </a:t>
            </a:r>
            <a:endParaRPr lang="en-US" sz="2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space of Security DP</a:t>
            </a:r>
            <a:r>
              <a:rPr lang="en-US" cap="none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764704"/>
            <a:ext cx="8461126" cy="532859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DESIGN SPACE </a:t>
            </a:r>
            <a:r>
              <a:rPr lang="en-GB" sz="2000" dirty="0" err="1" smtClean="0"/>
              <a:t>SecuritySystems</a:t>
            </a:r>
            <a:r>
              <a:rPr lang="en-GB" sz="2000" dirty="0" smtClean="0"/>
              <a:t>;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TYPE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Subsystem: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name: STRING, content: [Value], description: [STRING];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</a:t>
            </a:r>
            <a:r>
              <a:rPr lang="en-GB" sz="2000" dirty="0" err="1" smtClean="0"/>
              <a:t>InfoFlow</a:t>
            </a:r>
            <a:r>
              <a:rPr lang="en-GB" sz="2000" dirty="0" smtClean="0"/>
              <a:t>: 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name: STRING, from, to: </a:t>
            </a:r>
            <a:r>
              <a:rPr lang="en-GB" sz="2000" u="sng" dirty="0" smtClean="0"/>
              <a:t>Subsystem</a:t>
            </a:r>
            <a:r>
              <a:rPr lang="en-GB" sz="2000" dirty="0" smtClean="0"/>
              <a:t>, type: [STRING];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VIEW Structure;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PROPERTY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	type: 	Subsystem -&gt; {</a:t>
            </a:r>
            <a:r>
              <a:rPr lang="en-GB" sz="2000" dirty="0" err="1" smtClean="0"/>
              <a:t>aataStore</a:t>
            </a:r>
            <a:r>
              <a:rPr lang="en-GB" sz="2000" dirty="0" smtClean="0"/>
              <a:t>, computation};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		mode: Subsystem -&gt; {active, passive};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RELATION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		Is-a-part-of: Subsystem x Subsystem;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END structure;</a:t>
            </a:r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VIEW Behaviour; </a:t>
            </a:r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	…</a:t>
            </a:r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	END Behaviour;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r>
              <a:rPr lang="en-GB" sz="2000" dirty="0" smtClean="0"/>
              <a:t>END </a:t>
            </a:r>
            <a:r>
              <a:rPr lang="en-GB" sz="2000" dirty="0" err="1" smtClean="0"/>
              <a:t>SecuritySystems</a:t>
            </a:r>
            <a:endParaRPr lang="en-US" sz="2000" dirty="0" smtClean="0"/>
          </a:p>
          <a:p>
            <a:pPr marL="0" indent="0">
              <a:buNone/>
              <a:tabLst>
                <a:tab pos="355600" algn="l"/>
                <a:tab pos="72072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  <a:tab pos="4308475" algn="l"/>
                <a:tab pos="4664075" algn="l"/>
              </a:tabLst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43808" y="112474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Entity types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483768" y="1412776"/>
            <a:ext cx="43204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123728" y="1484784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63888" y="263691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Properties of the entities in a certain view of the system 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1"/>
          </p:cNvCxnSpPr>
          <p:nvPr/>
        </p:nvCxnSpPr>
        <p:spPr>
          <a:xfrm flipH="1">
            <a:off x="2987824" y="2960078"/>
            <a:ext cx="576064" cy="1088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4008" y="465313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Relationships between the entities in a view 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43808" y="4077072"/>
            <a:ext cx="180020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35896" y="5445224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may be multiple different views of the system</a:t>
            </a:r>
            <a:endParaRPr lang="en-US" dirty="0"/>
          </a:p>
        </p:txBody>
      </p:sp>
      <p:sp>
        <p:nvSpPr>
          <p:cNvPr id="17" name="Right Brace 16"/>
          <p:cNvSpPr/>
          <p:nvPr/>
        </p:nvSpPr>
        <p:spPr>
          <a:xfrm>
            <a:off x="2771800" y="4869160"/>
            <a:ext cx="144016" cy="792088"/>
          </a:xfrm>
          <a:prstGeom prst="rightBrace">
            <a:avLst>
              <a:gd name="adj1" fmla="val 3148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987824" y="5301208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Security System 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461126" cy="576064"/>
          </a:xfrm>
        </p:spPr>
        <p:txBody>
          <a:bodyPr/>
          <a:lstStyle/>
          <a:p>
            <a:r>
              <a:rPr lang="en-GB" dirty="0" smtClean="0"/>
              <a:t>architecture of an indirect in-line authentication architecture</a:t>
            </a:r>
            <a:endParaRPr lang="en-US" dirty="0"/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539552" y="1340768"/>
            <a:ext cx="8064896" cy="1872208"/>
            <a:chOff x="6300" y="2956"/>
            <a:chExt cx="4149" cy="1371"/>
          </a:xfrm>
        </p:grpSpPr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6300" y="3037"/>
              <a:ext cx="1052" cy="7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Claimant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7904" y="2956"/>
              <a:ext cx="1052" cy="132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Trusted Third party</a:t>
              </a:r>
              <a:endPara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1" name="AutoShape 5"/>
            <p:cNvSpPr>
              <a:spLocks noChangeArrowheads="1"/>
            </p:cNvSpPr>
            <p:nvPr/>
          </p:nvSpPr>
          <p:spPr bwMode="auto">
            <a:xfrm>
              <a:off x="6407" y="3428"/>
              <a:ext cx="853" cy="22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8000" tIns="36000" rIns="18000" bIns="3600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Claim AI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2" name="AutoShape 6"/>
            <p:cNvSpPr>
              <a:spLocks noChangeArrowheads="1"/>
            </p:cNvSpPr>
            <p:nvPr/>
          </p:nvSpPr>
          <p:spPr bwMode="auto">
            <a:xfrm>
              <a:off x="8014" y="3441"/>
              <a:ext cx="853" cy="22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8000" tIns="36000" rIns="18000" bIns="3600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Verify AI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3" name="AutoShape 7"/>
            <p:cNvSpPr>
              <a:spLocks noChangeArrowheads="1"/>
            </p:cNvSpPr>
            <p:nvPr/>
          </p:nvSpPr>
          <p:spPr bwMode="auto">
            <a:xfrm>
              <a:off x="8014" y="3903"/>
              <a:ext cx="853" cy="22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8000" tIns="36000" rIns="18000" bIns="3600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Claim AI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9590" y="3880"/>
              <a:ext cx="859" cy="3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Verifier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105" name="AutoShape 9"/>
            <p:cNvCxnSpPr>
              <a:cxnSpLocks noChangeShapeType="1"/>
            </p:cNvCxnSpPr>
            <p:nvPr/>
          </p:nvCxnSpPr>
          <p:spPr bwMode="auto">
            <a:xfrm>
              <a:off x="7260" y="3586"/>
              <a:ext cx="75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106" name="AutoShape 10"/>
            <p:cNvCxnSpPr>
              <a:cxnSpLocks noChangeShapeType="1"/>
            </p:cNvCxnSpPr>
            <p:nvPr/>
          </p:nvCxnSpPr>
          <p:spPr bwMode="auto">
            <a:xfrm>
              <a:off x="8867" y="4055"/>
              <a:ext cx="72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107" name="AutoShape 11"/>
            <p:cNvCxnSpPr>
              <a:cxnSpLocks noChangeShapeType="1"/>
            </p:cNvCxnSpPr>
            <p:nvPr/>
          </p:nvCxnSpPr>
          <p:spPr bwMode="auto">
            <a:xfrm>
              <a:off x="8432" y="3743"/>
              <a:ext cx="0" cy="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108" name="Text Box 12"/>
            <p:cNvSpPr txBox="1">
              <a:spLocks noChangeArrowheads="1"/>
            </p:cNvSpPr>
            <p:nvPr/>
          </p:nvSpPr>
          <p:spPr bwMode="auto">
            <a:xfrm>
              <a:off x="7412" y="3298"/>
              <a:ext cx="4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1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AI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8822" y="3788"/>
              <a:ext cx="821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1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Verified AI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79512" y="3386023"/>
            <a:ext cx="8784976" cy="3139321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PATTERN Indirect-In-Line-Authentication IN </a:t>
            </a:r>
            <a:r>
              <a:rPr lang="en-GB" dirty="0" err="1" smtClean="0">
                <a:solidFill>
                  <a:schemeClr val="bg2"/>
                </a:solidFill>
              </a:rPr>
              <a:t>SecuritySystem</a:t>
            </a:r>
            <a:r>
              <a:rPr lang="en-GB" dirty="0" smtClean="0">
                <a:solidFill>
                  <a:schemeClr val="bg2"/>
                </a:solidFill>
              </a:rPr>
              <a:t>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COMPONENT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Claimant, </a:t>
            </a:r>
            <a:r>
              <a:rPr lang="en-GB" dirty="0" err="1" smtClean="0">
                <a:solidFill>
                  <a:schemeClr val="bg2"/>
                </a:solidFill>
              </a:rPr>
              <a:t>TrustedThirdParty</a:t>
            </a:r>
            <a:r>
              <a:rPr lang="en-GB" dirty="0" smtClean="0">
                <a:solidFill>
                  <a:schemeClr val="bg2"/>
                </a:solidFill>
              </a:rPr>
              <a:t>, Verifier, ClaimAI1, </a:t>
            </a:r>
            <a:r>
              <a:rPr lang="en-GB" dirty="0" err="1" smtClean="0">
                <a:solidFill>
                  <a:schemeClr val="bg2"/>
                </a:solidFill>
              </a:rPr>
              <a:t>VerifyAI</a:t>
            </a:r>
            <a:r>
              <a:rPr lang="en-GB" dirty="0" smtClean="0">
                <a:solidFill>
                  <a:schemeClr val="bg2"/>
                </a:solidFill>
              </a:rPr>
              <a:t>, ClaimAI2: Subsystem;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ClaimAI12VerifyAI, VerifyAI2ClaimAI2, ClaimAI22Verifier: </a:t>
            </a:r>
            <a:r>
              <a:rPr lang="en-GB" dirty="0" err="1" smtClean="0">
                <a:solidFill>
                  <a:schemeClr val="bg2"/>
                </a:solidFill>
              </a:rPr>
              <a:t>InfoFlow</a:t>
            </a:r>
            <a:r>
              <a:rPr lang="en-GB" dirty="0" smtClean="0">
                <a:solidFill>
                  <a:schemeClr val="bg2"/>
                </a:solidFill>
              </a:rPr>
              <a:t>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CONSTRAINT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</a:t>
            </a:r>
            <a:r>
              <a:rPr lang="en-GB" dirty="0" err="1" smtClean="0">
                <a:solidFill>
                  <a:schemeClr val="bg2"/>
                </a:solidFill>
              </a:rPr>
              <a:t>ClaimAI</a:t>
            </a:r>
            <a:r>
              <a:rPr lang="en-GB" dirty="0" smtClean="0">
                <a:solidFill>
                  <a:schemeClr val="bg2"/>
                </a:solidFill>
              </a:rPr>
              <a:t> is-a-part-of Claimant;  	</a:t>
            </a:r>
            <a:r>
              <a:rPr lang="en-GB" dirty="0" err="1" smtClean="0">
                <a:solidFill>
                  <a:schemeClr val="bg2"/>
                </a:solidFill>
              </a:rPr>
              <a:t>VerifyAI</a:t>
            </a:r>
            <a:r>
              <a:rPr lang="en-GB" dirty="0" smtClean="0">
                <a:solidFill>
                  <a:schemeClr val="bg2"/>
                </a:solidFill>
              </a:rPr>
              <a:t> is-a-part-of </a:t>
            </a:r>
            <a:r>
              <a:rPr lang="en-GB" dirty="0" err="1" smtClean="0">
                <a:solidFill>
                  <a:schemeClr val="bg2"/>
                </a:solidFill>
              </a:rPr>
              <a:t>TrustedThirdParty</a:t>
            </a:r>
            <a:r>
              <a:rPr lang="en-GB" dirty="0" smtClean="0">
                <a:solidFill>
                  <a:schemeClr val="bg2"/>
                </a:solidFill>
              </a:rPr>
              <a:t>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ClaimAI2 is-a-part-of </a:t>
            </a:r>
            <a:r>
              <a:rPr lang="en-GB" dirty="0" err="1" smtClean="0">
                <a:solidFill>
                  <a:schemeClr val="bg2"/>
                </a:solidFill>
              </a:rPr>
              <a:t>TrustedThirdParty</a:t>
            </a:r>
            <a:r>
              <a:rPr lang="en-GB" dirty="0" smtClean="0">
                <a:solidFill>
                  <a:schemeClr val="bg2"/>
                </a:solidFill>
              </a:rPr>
              <a:t>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ClaimAI12VerifyAI.from = ClaimAI1;   ClaimAI12VerifyAI.to = </a:t>
            </a:r>
            <a:r>
              <a:rPr lang="en-GB" dirty="0" err="1" smtClean="0">
                <a:solidFill>
                  <a:schemeClr val="bg2"/>
                </a:solidFill>
              </a:rPr>
              <a:t>VerifyAI</a:t>
            </a:r>
            <a:r>
              <a:rPr lang="en-GB" dirty="0" smtClean="0">
                <a:solidFill>
                  <a:schemeClr val="bg2"/>
                </a:solidFill>
              </a:rPr>
              <a:t>;  </a:t>
            </a: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VerifyAI2ClaimAI2.from= </a:t>
            </a:r>
            <a:r>
              <a:rPr lang="en-GB" dirty="0" err="1" smtClean="0">
                <a:solidFill>
                  <a:schemeClr val="bg2"/>
                </a:solidFill>
              </a:rPr>
              <a:t>VerifyAI</a:t>
            </a:r>
            <a:r>
              <a:rPr lang="en-GB" dirty="0" smtClean="0">
                <a:solidFill>
                  <a:schemeClr val="bg2"/>
                </a:solidFill>
              </a:rPr>
              <a:t>;  VerifyAI2ClaimAI2.to = </a:t>
            </a:r>
            <a:r>
              <a:rPr lang="en-GB" dirty="0" err="1" smtClean="0">
                <a:solidFill>
                  <a:schemeClr val="bg2"/>
                </a:solidFill>
              </a:rPr>
              <a:t>VerifyAI</a:t>
            </a:r>
            <a:r>
              <a:rPr lang="en-GB" dirty="0" smtClean="0">
                <a:solidFill>
                  <a:schemeClr val="bg2"/>
                </a:solidFill>
              </a:rPr>
              <a:t>; 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		ClaimAI22Verifier.from = ClaimAI2; ClaimAI22Verifier.to = Verifier;</a:t>
            </a:r>
            <a:endParaRPr lang="en-US" dirty="0" smtClean="0">
              <a:solidFill>
                <a:schemeClr val="bg2"/>
              </a:solidFill>
            </a:endParaRPr>
          </a:p>
          <a:p>
            <a:pPr>
              <a:tabLst>
                <a:tab pos="263525" algn="l"/>
                <a:tab pos="538163" algn="l"/>
                <a:tab pos="803275" algn="l"/>
                <a:tab pos="1076325" algn="l"/>
                <a:tab pos="1431925" algn="l"/>
                <a:tab pos="1798638" algn="l"/>
                <a:tab pos="2154238" algn="l"/>
                <a:tab pos="2509838" algn="l"/>
                <a:tab pos="2874963" algn="l"/>
                <a:tab pos="3230563" algn="l"/>
                <a:tab pos="3586163" algn="l"/>
                <a:tab pos="3941763" algn="l"/>
              </a:tabLst>
            </a:pPr>
            <a:r>
              <a:rPr lang="en-GB" dirty="0" smtClean="0">
                <a:solidFill>
                  <a:schemeClr val="bg2"/>
                </a:solidFill>
              </a:rPr>
              <a:t>END</a:t>
            </a:r>
            <a:endParaRPr lang="en-US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344816" cy="432048"/>
          </a:xfrm>
        </p:spPr>
        <p:txBody>
          <a:bodyPr>
            <a:normAutofit fontScale="90000"/>
          </a:bodyPr>
          <a:lstStyle/>
          <a:p>
            <a:r>
              <a:rPr lang="en-GB" sz="2400" dirty="0" smtClean="0"/>
              <a:t>encryption and decryption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20888"/>
            <a:ext cx="8461126" cy="4221088"/>
          </a:xfr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PATTERN </a:t>
            </a:r>
            <a:r>
              <a:rPr lang="en-GB" sz="1800" dirty="0" err="1" smtClean="0"/>
              <a:t>EncryptDecrypt</a:t>
            </a:r>
            <a:r>
              <a:rPr lang="en-GB" sz="1800" dirty="0" smtClean="0"/>
              <a:t> IN </a:t>
            </a:r>
            <a:r>
              <a:rPr lang="en-GB" sz="1800" dirty="0" err="1" smtClean="0"/>
              <a:t>SecuritySystem</a:t>
            </a:r>
            <a:r>
              <a:rPr lang="en-GB" sz="1800" dirty="0" smtClean="0"/>
              <a:t>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COMPONENT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encrypt, decrypt, source, ciphered, recovered, key1, key2:  Subsystem;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source2encrypt, encrypt2ciphered, ciphered2decrypt, decrypt2recovered, </a:t>
            </a:r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	key12encript, key22decrypt: </a:t>
            </a:r>
            <a:r>
              <a:rPr lang="en-GB" sz="1800" dirty="0" err="1" smtClean="0"/>
              <a:t>InfoFlow</a:t>
            </a:r>
            <a:r>
              <a:rPr lang="en-GB" sz="1800" dirty="0" smtClean="0"/>
              <a:t>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CONSTRAINT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</a:t>
            </a:r>
            <a:r>
              <a:rPr lang="en-GB" sz="1800" dirty="0" err="1" smtClean="0"/>
              <a:t>encrypt.type</a:t>
            </a:r>
            <a:r>
              <a:rPr lang="en-GB" sz="1800" dirty="0" smtClean="0"/>
              <a:t>=computation;   </a:t>
            </a:r>
            <a:r>
              <a:rPr lang="en-GB" sz="1800" dirty="0" err="1" smtClean="0"/>
              <a:t>decrypt.type</a:t>
            </a:r>
            <a:r>
              <a:rPr lang="en-GB" sz="1800" dirty="0" smtClean="0"/>
              <a:t>=computation;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</a:t>
            </a:r>
            <a:r>
              <a:rPr lang="en-GB" sz="1800" dirty="0" err="1" smtClean="0"/>
              <a:t>source.type</a:t>
            </a:r>
            <a:r>
              <a:rPr lang="en-GB" sz="1800" dirty="0" smtClean="0"/>
              <a:t>=</a:t>
            </a:r>
            <a:r>
              <a:rPr lang="en-GB" sz="1800" dirty="0" err="1" smtClean="0"/>
              <a:t>dataStore</a:t>
            </a:r>
            <a:r>
              <a:rPr lang="en-GB" sz="1800" dirty="0" smtClean="0"/>
              <a:t>;	   ciphered. type=</a:t>
            </a:r>
            <a:r>
              <a:rPr lang="en-GB" sz="1800" dirty="0" err="1" smtClean="0"/>
              <a:t>dataStore</a:t>
            </a:r>
            <a:r>
              <a:rPr lang="en-GB" sz="1800" dirty="0" smtClean="0"/>
              <a:t>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recovered. type=</a:t>
            </a:r>
            <a:r>
              <a:rPr lang="en-GB" sz="1800" dirty="0" err="1" smtClean="0"/>
              <a:t>dataStore</a:t>
            </a:r>
            <a:r>
              <a:rPr lang="en-GB" sz="1800" dirty="0" smtClean="0"/>
              <a:t>;  key1.type=</a:t>
            </a:r>
            <a:r>
              <a:rPr lang="en-GB" sz="1800" dirty="0" err="1" smtClean="0"/>
              <a:t>dataStore</a:t>
            </a:r>
            <a:r>
              <a:rPr lang="en-GB" sz="1800" dirty="0" smtClean="0"/>
              <a:t>;  Key2.type=</a:t>
            </a:r>
            <a:r>
              <a:rPr lang="en-GB" sz="1800" dirty="0" err="1" smtClean="0"/>
              <a:t>dataStore</a:t>
            </a:r>
            <a:r>
              <a:rPr lang="en-GB" sz="1800" dirty="0" smtClean="0"/>
              <a:t>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source2encrypt.from=source;  source2encrypt.to= encrypt;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encrypt2ciphered.from= encrypt;  encrypt2ciphered.to= ciphered;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ciphered2decrypt.from= ciphered;  ciphered2decrypt.to= decrypt;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decrypt2recovered.from= decrypt;  decrypt2recovered.to= recovered;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		…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r>
              <a:rPr lang="en-GB" sz="1800" dirty="0" smtClean="0"/>
              <a:t>END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  <a:tabLst>
                <a:tab pos="182563" algn="l"/>
                <a:tab pos="355600" algn="l"/>
                <a:tab pos="538163" algn="l"/>
                <a:tab pos="720725" algn="l"/>
                <a:tab pos="893763" algn="l"/>
                <a:tab pos="1076325" algn="l"/>
                <a:tab pos="1260475" algn="l"/>
                <a:tab pos="1431925" algn="l"/>
              </a:tabLst>
            </a:pPr>
            <a:endParaRPr lang="en-US" sz="1800" dirty="0"/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899592" y="548680"/>
            <a:ext cx="7200800" cy="1800200"/>
            <a:chOff x="6490" y="13443"/>
            <a:chExt cx="4299" cy="1620"/>
          </a:xfrm>
        </p:grpSpPr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6490" y="13443"/>
              <a:ext cx="1112" cy="3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Source Text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8005" y="14057"/>
              <a:ext cx="1052" cy="34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dirty="0" err="1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Ciphertext</a:t>
              </a:r>
              <a:endPara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6595" y="14072"/>
              <a:ext cx="878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8000" tIns="36000" rIns="18000" bIns="3600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Encrypt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9657" y="14103"/>
              <a:ext cx="878" cy="3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18000" tIns="36000" rIns="18000" bIns="3600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Decrypt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9415" y="13443"/>
              <a:ext cx="1374" cy="3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0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Recovered text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28" name="AutoShape 8"/>
            <p:cNvCxnSpPr>
              <a:cxnSpLocks noChangeShapeType="1"/>
            </p:cNvCxnSpPr>
            <p:nvPr/>
          </p:nvCxnSpPr>
          <p:spPr bwMode="auto">
            <a:xfrm>
              <a:off x="7460" y="14220"/>
              <a:ext cx="54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29" name="AutoShape 9"/>
            <p:cNvCxnSpPr>
              <a:cxnSpLocks noChangeShapeType="1"/>
            </p:cNvCxnSpPr>
            <p:nvPr/>
          </p:nvCxnSpPr>
          <p:spPr bwMode="auto">
            <a:xfrm>
              <a:off x="9057" y="14268"/>
              <a:ext cx="6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30" name="AutoShape 10"/>
            <p:cNvCxnSpPr>
              <a:cxnSpLocks noChangeShapeType="1"/>
            </p:cNvCxnSpPr>
            <p:nvPr/>
          </p:nvCxnSpPr>
          <p:spPr bwMode="auto">
            <a:xfrm>
              <a:off x="7031" y="13799"/>
              <a:ext cx="0" cy="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6671" y="14665"/>
              <a:ext cx="684" cy="3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1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Key1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9701" y="14713"/>
              <a:ext cx="821" cy="35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000" b="0" i="1" u="none" strike="noStrike" cap="none" normalizeH="0" baseline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Calibri" pitchFamily="34" charset="0"/>
                  <a:ea typeface="宋体" pitchFamily="2" charset="-122"/>
                </a:rPr>
                <a:t>Key2</a:t>
              </a:r>
              <a:endParaRPr kumimoji="0" lang="en-US" sz="54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33" name="AutoShape 13"/>
            <p:cNvCxnSpPr>
              <a:cxnSpLocks noChangeShapeType="1"/>
            </p:cNvCxnSpPr>
            <p:nvPr/>
          </p:nvCxnSpPr>
          <p:spPr bwMode="auto">
            <a:xfrm flipV="1">
              <a:off x="7031" y="14386"/>
              <a:ext cx="0" cy="2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34" name="AutoShape 14"/>
            <p:cNvCxnSpPr>
              <a:cxnSpLocks noChangeShapeType="1"/>
            </p:cNvCxnSpPr>
            <p:nvPr/>
          </p:nvCxnSpPr>
          <p:spPr bwMode="auto">
            <a:xfrm flipV="1">
              <a:off x="10107" y="14417"/>
              <a:ext cx="0" cy="29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35" name="AutoShape 15"/>
            <p:cNvCxnSpPr>
              <a:cxnSpLocks noChangeShapeType="1"/>
            </p:cNvCxnSpPr>
            <p:nvPr/>
          </p:nvCxnSpPr>
          <p:spPr bwMode="auto">
            <a:xfrm flipV="1">
              <a:off x="10107" y="13799"/>
              <a:ext cx="0" cy="3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344816" cy="864096"/>
          </a:xfrm>
        </p:spPr>
        <p:txBody>
          <a:bodyPr>
            <a:noAutofit/>
          </a:bodyPr>
          <a:lstStyle/>
          <a:p>
            <a:r>
              <a:rPr lang="en-GB" sz="2400" dirty="0" smtClean="0"/>
              <a:t>symmetric and asymmetric encryption/ decryption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1412776"/>
            <a:ext cx="8461126" cy="5256584"/>
          </a:xfrm>
        </p:spPr>
        <p:txBody>
          <a:bodyPr/>
          <a:lstStyle/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PATTERN </a:t>
            </a:r>
            <a:r>
              <a:rPr lang="en-GB" dirty="0" err="1" smtClean="0"/>
              <a:t>SymetricEnDEcryppt</a:t>
            </a:r>
            <a:r>
              <a:rPr lang="en-GB" dirty="0" smtClean="0"/>
              <a:t> in </a:t>
            </a:r>
            <a:r>
              <a:rPr lang="en-GB" dirty="0" err="1" smtClean="0"/>
              <a:t>SecuritySystem</a:t>
            </a:r>
            <a:r>
              <a:rPr lang="en-GB" dirty="0" smtClean="0"/>
              <a:t> 	EQUALS</a:t>
            </a:r>
            <a:endParaRPr lang="en-US" dirty="0" smtClean="0"/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 		</a:t>
            </a:r>
            <a:r>
              <a:rPr lang="en-GB" dirty="0" err="1" smtClean="0"/>
              <a:t>EncryptDecrypt</a:t>
            </a:r>
            <a:r>
              <a:rPr lang="en-GB" dirty="0" smtClean="0"/>
              <a:t> [key1.content = key2.content]   </a:t>
            </a:r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END</a:t>
            </a:r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PATTERN </a:t>
            </a:r>
            <a:r>
              <a:rPr lang="en-GB" dirty="0" err="1" smtClean="0"/>
              <a:t>AsymetricEnDEcryppt</a:t>
            </a:r>
            <a:r>
              <a:rPr lang="en-GB" dirty="0" smtClean="0"/>
              <a:t> in </a:t>
            </a:r>
            <a:r>
              <a:rPr lang="en-GB" dirty="0" err="1" smtClean="0"/>
              <a:t>SecuritySystem</a:t>
            </a:r>
            <a:r>
              <a:rPr lang="en-GB" dirty="0" smtClean="0"/>
              <a:t> </a:t>
            </a:r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	EQUALS </a:t>
            </a:r>
            <a:endParaRPr lang="en-US" dirty="0" smtClean="0"/>
          </a:p>
          <a:p>
            <a:pPr marL="0" indent="0">
              <a:buNone/>
              <a:tabLst>
                <a:tab pos="355600" algn="l"/>
                <a:tab pos="720725" algn="l"/>
              </a:tabLst>
            </a:pPr>
            <a:r>
              <a:rPr lang="en-GB" dirty="0" smtClean="0"/>
              <a:t>		</a:t>
            </a:r>
            <a:r>
              <a:rPr lang="en-GB" dirty="0" err="1" smtClean="0"/>
              <a:t>EncryptDecrypt</a:t>
            </a:r>
            <a:r>
              <a:rPr lang="en-GB" dirty="0" smtClean="0"/>
              <a:t> [not (key1.content = key2.content)]  END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63888" y="306896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Application of the restriction operator</a:t>
            </a:r>
            <a:endParaRPr lang="en-US" i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779912" y="2780928"/>
            <a:ext cx="14401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75856" y="2780928"/>
            <a:ext cx="39604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questions and further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>
              <a:spcBef>
                <a:spcPts val="0"/>
              </a:spcBef>
            </a:pPr>
            <a:r>
              <a:rPr lang="en-US" dirty="0" smtClean="0"/>
              <a:t>More details of the security design space and DPs must be worked out</a:t>
            </a:r>
          </a:p>
          <a:p>
            <a:pPr marL="355600" indent="-355600">
              <a:spcBef>
                <a:spcPts val="0"/>
              </a:spcBef>
            </a:pPr>
            <a:r>
              <a:rPr lang="en-US" dirty="0" smtClean="0"/>
              <a:t>Can attack patterns be specified in the same way? </a:t>
            </a:r>
          </a:p>
          <a:p>
            <a:pPr marL="355600" indent="-355600">
              <a:spcBef>
                <a:spcPts val="0"/>
              </a:spcBef>
            </a:pPr>
            <a:r>
              <a:rPr lang="en-US" dirty="0" smtClean="0"/>
              <a:t>Can composition of attack patterns be formally described in the same way? </a:t>
            </a:r>
          </a:p>
          <a:p>
            <a:pPr marL="355600" indent="-355600">
              <a:spcBef>
                <a:spcPts val="0"/>
              </a:spcBef>
            </a:pPr>
            <a:r>
              <a:rPr lang="en-US" dirty="0" smtClean="0"/>
              <a:t>To what extent will forensics of cybercrimes be performed as matching traces of </a:t>
            </a:r>
            <a:r>
              <a:rPr lang="en-US" dirty="0" err="1" smtClean="0"/>
              <a:t>behaviour</a:t>
            </a:r>
            <a:r>
              <a:rPr lang="en-US" dirty="0" smtClean="0"/>
              <a:t> against an attack pattern? </a:t>
            </a:r>
          </a:p>
          <a:p>
            <a:pPr marL="355600" indent="-355600">
              <a:spcBef>
                <a:spcPts val="0"/>
              </a:spcBef>
            </a:pPr>
            <a:r>
              <a:rPr lang="en-US" dirty="0" smtClean="0"/>
              <a:t>Problems not investigated in the research on OO DPs, but important for security:</a:t>
            </a:r>
          </a:p>
          <a:p>
            <a:pPr marL="630238" lvl="1" indent="-268288"/>
            <a:r>
              <a:rPr lang="en-GB" dirty="0" smtClean="0"/>
              <a:t>Can we define formally what means by a security pattern is against an attack pattern? And how to prove that such a claim is true? </a:t>
            </a:r>
          </a:p>
          <a:p>
            <a:pPr marL="630238" lvl="1" indent="-268288"/>
            <a:r>
              <a:rPr lang="en-GB" dirty="0" smtClean="0"/>
              <a:t>Can we prove a composition of two security patterns can prevent all compositions of the attack patterns that each is supposed to prevent by a security pattern? 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1600" y="2708920"/>
            <a:ext cx="7827963" cy="947737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work on patterns in software engineering:</a:t>
            </a:r>
          </a:p>
          <a:p>
            <a:pPr lvl="1"/>
            <a:r>
              <a:rPr lang="en-US" dirty="0" smtClean="0"/>
              <a:t>OO Design Patterns: </a:t>
            </a:r>
          </a:p>
          <a:p>
            <a:pPr lvl="2"/>
            <a:r>
              <a:rPr lang="en-US" dirty="0" smtClean="0"/>
              <a:t>Identification, </a:t>
            </a:r>
            <a:r>
              <a:rPr lang="en-US" dirty="0" smtClean="0"/>
              <a:t>catalogues, </a:t>
            </a:r>
            <a:r>
              <a:rPr lang="en-US" dirty="0" err="1" smtClean="0"/>
              <a:t>formalisation</a:t>
            </a:r>
            <a:r>
              <a:rPr lang="en-US" dirty="0" smtClean="0"/>
              <a:t>, composition, tools</a:t>
            </a:r>
          </a:p>
          <a:p>
            <a:pPr lvl="1"/>
            <a:r>
              <a:rPr lang="en-US" dirty="0" smtClean="0"/>
              <a:t>Other Design Patterns: </a:t>
            </a:r>
          </a:p>
          <a:p>
            <a:pPr lvl="2"/>
            <a:r>
              <a:rPr lang="en-US" dirty="0" smtClean="0"/>
              <a:t>HCI designs, architectural designs, fault tolerance architecture, enterprise architecture, </a:t>
            </a:r>
            <a:r>
              <a:rPr lang="en-US" b="1" dirty="0" smtClean="0"/>
              <a:t>Security </a:t>
            </a:r>
            <a:r>
              <a:rPr lang="en-US" b="1" dirty="0" smtClean="0"/>
              <a:t>design patterns</a:t>
            </a:r>
            <a:r>
              <a:rPr lang="en-US" dirty="0" smtClean="0"/>
              <a:t>, etc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Beyond design patterns:</a:t>
            </a:r>
          </a:p>
          <a:p>
            <a:pPr lvl="2"/>
            <a:r>
              <a:rPr lang="en-US" dirty="0" smtClean="0"/>
              <a:t>Analysis patterns, Process patterns, Testing patterns, </a:t>
            </a:r>
            <a:r>
              <a:rPr lang="en-US" b="1" dirty="0" smtClean="0"/>
              <a:t>Attack </a:t>
            </a:r>
            <a:r>
              <a:rPr lang="en-US" b="1" dirty="0" smtClean="0"/>
              <a:t>patterns</a:t>
            </a:r>
            <a:r>
              <a:rPr lang="en-US" dirty="0" smtClean="0"/>
              <a:t>, </a:t>
            </a:r>
            <a:r>
              <a:rPr lang="en-US" i="1" dirty="0" smtClean="0"/>
              <a:t>Forensic patterns</a:t>
            </a:r>
            <a:r>
              <a:rPr lang="en-US" dirty="0" smtClean="0"/>
              <a:t>?,  etc. </a:t>
            </a:r>
          </a:p>
          <a:p>
            <a:r>
              <a:rPr lang="en-US" dirty="0" smtClean="0"/>
              <a:t>An Observation:</a:t>
            </a:r>
          </a:p>
          <a:p>
            <a:pPr lvl="1"/>
            <a:r>
              <a:rPr lang="en-GB" dirty="0" smtClean="0"/>
              <a:t>The </a:t>
            </a:r>
            <a:r>
              <a:rPr lang="en-GB" dirty="0" smtClean="0"/>
              <a:t>notions of patterns in different subject areas carry a great deal of similarity</a:t>
            </a:r>
          </a:p>
          <a:p>
            <a:pPr lvl="1"/>
            <a:r>
              <a:rPr lang="en-GB" dirty="0" smtClean="0"/>
              <a:t>Lack </a:t>
            </a:r>
            <a:r>
              <a:rPr lang="en-GB" dirty="0" smtClean="0"/>
              <a:t>of a general theory that applies to all types of patterns</a:t>
            </a:r>
          </a:p>
          <a:p>
            <a:r>
              <a:rPr lang="en-GB" dirty="0" smtClean="0"/>
              <a:t>Research Question:</a:t>
            </a:r>
          </a:p>
          <a:p>
            <a:pPr lvl="1"/>
            <a:r>
              <a:rPr lang="en-GB" dirty="0" smtClean="0"/>
              <a:t>Is it possible to have a general theory of patterns?</a:t>
            </a:r>
          </a:p>
          <a:p>
            <a:pPr lvl="1"/>
            <a:r>
              <a:rPr lang="en-GB" dirty="0" smtClean="0"/>
              <a:t>If yes, what are the benefit for such a theory?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OO Design Patterns Offer?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Identification and Catalogues of OO DPs: 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/>
              <a:t>Application of design patterns in OO software design helps designer to solve difficult design problems (</a:t>
            </a:r>
            <a:r>
              <a:rPr lang="en-US" i="1" dirty="0" smtClean="0"/>
              <a:t>with instantiation tools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Detecting design errors at design stage and/or in the code by matching DPs against designs (e.g. in UML) and code (in Java, C++, etc.)  (</a:t>
            </a:r>
            <a:r>
              <a:rPr lang="en-US" i="1" dirty="0" smtClean="0"/>
              <a:t>with recognition tools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Reverse engineering, it greatly helps programmer to understand the design in legacy systems</a:t>
            </a:r>
          </a:p>
          <a:p>
            <a:pPr lvl="1"/>
            <a:r>
              <a:rPr lang="en-US" i="1" dirty="0" smtClean="0"/>
              <a:t>Empirical studies have show that this can significantly improve software quality and productivity</a:t>
            </a:r>
          </a:p>
          <a:p>
            <a:r>
              <a:rPr lang="en-US" dirty="0" err="1" smtClean="0"/>
              <a:t>Formalisation</a:t>
            </a:r>
            <a:r>
              <a:rPr lang="en-US" dirty="0" smtClean="0"/>
              <a:t> and Formal Reasoning about OO DPs:</a:t>
            </a:r>
          </a:p>
          <a:p>
            <a:pPr lvl="1"/>
            <a:r>
              <a:rPr lang="en-US" dirty="0" smtClean="0"/>
              <a:t>Reducing the ambiguity in the definition of patterns, </a:t>
            </a:r>
            <a:r>
              <a:rPr lang="en-US" i="1" dirty="0" smtClean="0"/>
              <a:t>which is the main source of errors in the uses of design patterns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Providing solid foundation for the construction of DP support tools, </a:t>
            </a:r>
            <a:r>
              <a:rPr lang="en-US" i="1" dirty="0" smtClean="0"/>
              <a:t>large differences in the tools have been observed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Automating DP-based software design process, </a:t>
            </a:r>
            <a:r>
              <a:rPr lang="en-US" i="1" dirty="0" smtClean="0"/>
              <a:t>which is far beyond the applications of DP via instantiation and recognition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DP-based OO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Example: design a </a:t>
            </a:r>
            <a:r>
              <a:rPr lang="en-US" sz="2800" i="1" dirty="0" smtClean="0"/>
              <a:t>request handling framework</a:t>
            </a:r>
            <a:r>
              <a:rPr lang="en-US" sz="2800" dirty="0" smtClean="0"/>
              <a:t>:</a:t>
            </a:r>
          </a:p>
          <a:p>
            <a:pPr marL="538163" lvl="1" indent="-266700"/>
            <a:r>
              <a:rPr lang="en-US" sz="2400" dirty="0" smtClean="0"/>
              <a:t>The requests issued by clients must be objectified =&gt; </a:t>
            </a:r>
            <a:r>
              <a:rPr lang="en-US" sz="2400" i="1" dirty="0" smtClean="0"/>
              <a:t>Command pattern</a:t>
            </a:r>
          </a:p>
          <a:p>
            <a:pPr marL="538163" lvl="1" indent="-266700"/>
            <a:r>
              <a:rPr lang="en-US" sz="2400" dirty="0" smtClean="0"/>
              <a:t>The independent requests from multiple clients must be coordinated =&gt; </a:t>
            </a:r>
            <a:r>
              <a:rPr lang="en-US" sz="2400" i="1" dirty="0" err="1" smtClean="0"/>
              <a:t>CommandProcessor</a:t>
            </a:r>
            <a:r>
              <a:rPr lang="en-US" sz="2400" i="1" dirty="0" smtClean="0"/>
              <a:t> pattern</a:t>
            </a:r>
          </a:p>
          <a:p>
            <a:pPr marL="538163" lvl="1" indent="-266700"/>
            <a:r>
              <a:rPr lang="en-US" sz="2400" dirty="0" smtClean="0"/>
              <a:t> It must support the undoing of actions performed in response to requests =&gt; </a:t>
            </a:r>
            <a:r>
              <a:rPr lang="en-US" sz="2400" i="1" dirty="0" smtClean="0"/>
              <a:t>Memento pattern</a:t>
            </a:r>
          </a:p>
          <a:p>
            <a:pPr marL="538163" lvl="1" indent="-266700"/>
            <a:r>
              <a:rPr lang="en-US" sz="2400" dirty="0" smtClean="0"/>
              <a:t>The requests must be logged. Different users may want to log the requests different =&gt; </a:t>
            </a:r>
            <a:r>
              <a:rPr lang="en-US" sz="2400" i="1" dirty="0" smtClean="0"/>
              <a:t>Strategy pattern</a:t>
            </a:r>
          </a:p>
          <a:p>
            <a:pPr marL="538163" lvl="1" indent="-266700"/>
            <a:r>
              <a:rPr lang="en-US" sz="2400" dirty="0" smtClean="0"/>
              <a:t>A request can be atomic, or a aggregate of other request, which must executed in certain order =&gt; </a:t>
            </a:r>
            <a:r>
              <a:rPr lang="en-US" sz="2400" i="1" dirty="0" smtClean="0"/>
              <a:t>Composite pattern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5661248"/>
            <a:ext cx="8424936" cy="646331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447675" algn="l"/>
              </a:tabLst>
            </a:pPr>
            <a:r>
              <a:rPr lang="en-US" i="1" dirty="0" smtClean="0"/>
              <a:t>	Information about how these patterns are to be connected is omitted for the sake of space. 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patterns used in the example</a:t>
            </a:r>
            <a:endParaRPr lang="en-US" dirty="0"/>
          </a:p>
        </p:txBody>
      </p:sp>
      <p:pic>
        <p:nvPicPr>
          <p:cNvPr id="4" name="Content Placeholder 3" descr="Comma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980728"/>
            <a:ext cx="3698748" cy="1421892"/>
          </a:xfrm>
        </p:spPr>
      </p:pic>
      <p:sp>
        <p:nvSpPr>
          <p:cNvPr id="5" name="TextBox 4"/>
          <p:cNvSpPr txBox="1"/>
          <p:nvPr/>
        </p:nvSpPr>
        <p:spPr>
          <a:xfrm>
            <a:off x="683568" y="249289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Command Pattern</a:t>
            </a:r>
            <a:endParaRPr lang="en-US" dirty="0"/>
          </a:p>
        </p:txBody>
      </p:sp>
      <p:pic>
        <p:nvPicPr>
          <p:cNvPr id="6" name="Picture 5" descr="CammandProcess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068960"/>
            <a:ext cx="4032448" cy="9437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9552" y="4149080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Command Processor  Pattern</a:t>
            </a:r>
            <a:endParaRPr lang="en-US" dirty="0"/>
          </a:p>
        </p:txBody>
      </p:sp>
      <p:pic>
        <p:nvPicPr>
          <p:cNvPr id="8" name="Picture 7" descr="Strateg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1196752"/>
            <a:ext cx="3246120" cy="13624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48064" y="278092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Strategy Pattern</a:t>
            </a:r>
            <a:endParaRPr lang="en-US" dirty="0"/>
          </a:p>
        </p:txBody>
      </p:sp>
      <p:pic>
        <p:nvPicPr>
          <p:cNvPr id="10" name="Picture 9" descr="Composi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501008"/>
            <a:ext cx="3712464" cy="20528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04048" y="566124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Composite Pattern</a:t>
            </a:r>
            <a:endParaRPr lang="en-US" dirty="0"/>
          </a:p>
        </p:txBody>
      </p:sp>
      <p:pic>
        <p:nvPicPr>
          <p:cNvPr id="12" name="Picture 11" descr="Mement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3568" y="5085184"/>
            <a:ext cx="4059936" cy="8092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15616" y="602128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Memento Pattern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of The Composition</a:t>
            </a:r>
            <a:endParaRPr lang="en-US" dirty="0"/>
          </a:p>
        </p:txBody>
      </p:sp>
      <p:pic>
        <p:nvPicPr>
          <p:cNvPr id="4" name="Content Placeholder 3" descr="CaseStudyDesignExperimentOrigin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868" y="980728"/>
            <a:ext cx="8772384" cy="5184576"/>
          </a:xfrm>
        </p:spPr>
      </p:pic>
      <p:sp>
        <p:nvSpPr>
          <p:cNvPr id="5" name="TextBox 4"/>
          <p:cNvSpPr txBox="1"/>
          <p:nvPr/>
        </p:nvSpPr>
        <p:spPr>
          <a:xfrm>
            <a:off x="323528" y="6165304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Buschmann</a:t>
            </a:r>
            <a:r>
              <a:rPr lang="en-US" dirty="0" smtClean="0"/>
              <a:t> et al., 2007]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formal theory help?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123528"/>
            <a:ext cx="68770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07704" y="6309320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Formal specification of the Composite pattern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692696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FORMAL DEFINITION OF PATTERNS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848872" cy="576064"/>
          </a:xfrm>
        </p:spPr>
        <p:txBody>
          <a:bodyPr>
            <a:noAutofit/>
          </a:bodyPr>
          <a:lstStyle/>
          <a:p>
            <a:r>
              <a:rPr lang="en-US" sz="2400" b="0" dirty="0" smtClean="0"/>
              <a:t>2. Formal description of design decisions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692696"/>
            <a:ext cx="8461126" cy="5976664"/>
          </a:xfrm>
        </p:spPr>
        <p:txBody>
          <a:bodyPr/>
          <a:lstStyle/>
          <a:p>
            <a:pPr marL="538163" lvl="1" indent="-266700"/>
            <a:r>
              <a:rPr lang="en-US" sz="2400" dirty="0" smtClean="0"/>
              <a:t>The requests issued by clients must be objectified =&gt; </a:t>
            </a:r>
            <a:r>
              <a:rPr lang="en-US" sz="2400" i="1" dirty="0" smtClean="0"/>
              <a:t>Command pattern</a:t>
            </a:r>
          </a:p>
          <a:p>
            <a:pPr marL="538163" lvl="1" indent="-266700">
              <a:buNone/>
            </a:pPr>
            <a:endParaRPr lang="en-US" sz="2400" i="1" dirty="0" smtClean="0"/>
          </a:p>
          <a:p>
            <a:pPr marL="538163" lvl="1" indent="-266700"/>
            <a:r>
              <a:rPr lang="en-US" sz="2400" dirty="0" smtClean="0"/>
              <a:t>The independent requests from multiple clients must be coordinated =&gt; </a:t>
            </a:r>
            <a:r>
              <a:rPr lang="en-US" sz="2400" i="1" dirty="0" err="1" smtClean="0"/>
              <a:t>CommandProcessor</a:t>
            </a:r>
            <a:r>
              <a:rPr lang="en-US" sz="2400" i="1" dirty="0" smtClean="0"/>
              <a:t> pattern</a:t>
            </a:r>
          </a:p>
          <a:p>
            <a:pPr marL="538163" lvl="1" indent="-266700">
              <a:buNone/>
            </a:pPr>
            <a:endParaRPr lang="en-US" sz="2400" i="1" dirty="0" smtClean="0"/>
          </a:p>
          <a:p>
            <a:pPr marL="538163" lvl="1" indent="-266700">
              <a:buNone/>
            </a:pPr>
            <a:endParaRPr lang="en-US" sz="2400" i="1" dirty="0" smtClean="0"/>
          </a:p>
          <a:p>
            <a:pPr marL="538163" lvl="1" indent="-266700"/>
            <a:r>
              <a:rPr lang="en-US" sz="2400" dirty="0" smtClean="0"/>
              <a:t> It must support the undoing of actions performed in response to requests =&gt; </a:t>
            </a:r>
            <a:r>
              <a:rPr lang="en-US" sz="2400" i="1" dirty="0" smtClean="0"/>
              <a:t>Memento pattern</a:t>
            </a:r>
          </a:p>
          <a:p>
            <a:pPr marL="538163" lvl="1" indent="-266700">
              <a:buNone/>
            </a:pPr>
            <a:endParaRPr lang="en-US" sz="2400" i="1" dirty="0" smtClean="0"/>
          </a:p>
          <a:p>
            <a:pPr marL="538163" lvl="1" indent="-266700">
              <a:buNone/>
            </a:pPr>
            <a:endParaRPr lang="en-US" sz="2400" i="1" dirty="0" smtClean="0"/>
          </a:p>
          <a:p>
            <a:pPr marL="538163" lvl="1" indent="-266700"/>
            <a:r>
              <a:rPr lang="en-US" sz="1600" dirty="0" smtClean="0"/>
              <a:t>The requests must be logged. Different users may want to log the requests different =&gt; </a:t>
            </a:r>
            <a:r>
              <a:rPr lang="en-US" sz="1600" i="1" dirty="0" smtClean="0"/>
              <a:t>Strategy pattern</a:t>
            </a:r>
          </a:p>
          <a:p>
            <a:pPr marL="538163" lvl="1" indent="-266700"/>
            <a:endParaRPr lang="en-US" sz="1600" i="1" dirty="0" smtClean="0"/>
          </a:p>
          <a:p>
            <a:pPr marL="538163" lvl="1" indent="-266700"/>
            <a:r>
              <a:rPr lang="en-US" sz="1600" dirty="0" smtClean="0"/>
              <a:t>A request can be atomic, or a aggregate of other request, which must executed in certain order =&gt; </a:t>
            </a:r>
            <a:r>
              <a:rPr lang="en-US" sz="1600" i="1" dirty="0" smtClean="0"/>
              <a:t>Composite pattern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84784"/>
            <a:ext cx="692444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708920"/>
            <a:ext cx="807689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293096"/>
            <a:ext cx="784372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5301208"/>
            <a:ext cx="3168352" cy="551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6165304"/>
            <a:ext cx="4176464" cy="496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operators on DP</a:t>
            </a:r>
            <a:r>
              <a:rPr lang="en-US" cap="none" dirty="0" smtClean="0"/>
              <a:t>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692696"/>
            <a:ext cx="8461126" cy="5544616"/>
          </a:xfrm>
        </p:spPr>
        <p:txBody>
          <a:bodyPr/>
          <a:lstStyle/>
          <a:p>
            <a:pPr marL="266700" lvl="0" indent="-266700"/>
            <a:r>
              <a:rPr lang="en-GB" i="1" dirty="0" smtClean="0"/>
              <a:t>Restriction</a:t>
            </a:r>
            <a:r>
              <a:rPr lang="en-GB" dirty="0" smtClean="0"/>
              <a:t> P[C]: </a:t>
            </a:r>
          </a:p>
          <a:p>
            <a:pPr marL="541338" lvl="1" indent="-266700">
              <a:spcBef>
                <a:spcPts val="0"/>
              </a:spcBef>
            </a:pPr>
            <a:r>
              <a:rPr lang="en-GB" sz="1800" dirty="0" smtClean="0"/>
              <a:t>to impose an additional constraint </a:t>
            </a:r>
            <a:r>
              <a:rPr lang="en-GB" sz="1800" i="1" dirty="0" smtClean="0"/>
              <a:t>C</a:t>
            </a:r>
            <a:r>
              <a:rPr lang="en-GB" sz="1800" dirty="0" smtClean="0"/>
              <a:t> to pattern </a:t>
            </a:r>
            <a:r>
              <a:rPr lang="en-GB" sz="1800" i="1" dirty="0" smtClean="0"/>
              <a:t>P</a:t>
            </a:r>
            <a:r>
              <a:rPr lang="en-GB" sz="1800" dirty="0" smtClean="0"/>
              <a:t>;</a:t>
            </a:r>
            <a:endParaRPr lang="en-US" sz="1800" i="1" dirty="0" smtClean="0"/>
          </a:p>
          <a:p>
            <a:pPr marL="266700" lvl="0" indent="-266700">
              <a:spcBef>
                <a:spcPts val="0"/>
              </a:spcBef>
            </a:pPr>
            <a:r>
              <a:rPr lang="en-GB" i="1" dirty="0" smtClean="0"/>
              <a:t>Superposition</a:t>
            </a:r>
            <a:r>
              <a:rPr lang="en-GB" dirty="0" smtClean="0"/>
              <a:t> P</a:t>
            </a:r>
            <a:r>
              <a:rPr lang="en-GB" baseline="-25000" dirty="0" smtClean="0"/>
              <a:t>1</a:t>
            </a:r>
            <a:r>
              <a:rPr lang="en-GB" dirty="0" smtClean="0"/>
              <a:t> * P</a:t>
            </a:r>
            <a:r>
              <a:rPr lang="en-GB" baseline="-25000" dirty="0" smtClean="0"/>
              <a:t>2</a:t>
            </a:r>
            <a:r>
              <a:rPr lang="en-GB" dirty="0" smtClean="0"/>
              <a:t>: </a:t>
            </a:r>
          </a:p>
          <a:p>
            <a:pPr marL="541338" lvl="1" indent="-266700"/>
            <a:r>
              <a:rPr lang="en-GB" sz="1800" dirty="0" smtClean="0"/>
              <a:t>to require the design to conform to both pattern </a:t>
            </a:r>
            <a:r>
              <a:rPr lang="en-GB" sz="1800" i="1" dirty="0" smtClean="0"/>
              <a:t>P</a:t>
            </a:r>
            <a:r>
              <a:rPr lang="en-GB" sz="1800" baseline="-25000" dirty="0" smtClean="0"/>
              <a:t>1</a:t>
            </a:r>
            <a:r>
              <a:rPr lang="en-GB" sz="1800" dirty="0" smtClean="0"/>
              <a:t> and </a:t>
            </a:r>
            <a:r>
              <a:rPr lang="en-GB" sz="1800" i="1" dirty="0" smtClean="0"/>
              <a:t>P</a:t>
            </a:r>
            <a:r>
              <a:rPr lang="en-GB" sz="1800" baseline="-25000" dirty="0" smtClean="0"/>
              <a:t>2</a:t>
            </a:r>
            <a:r>
              <a:rPr lang="en-GB" sz="1800" dirty="0" smtClean="0"/>
              <a:t>;</a:t>
            </a:r>
            <a:endParaRPr lang="en-US" sz="1800" i="1" dirty="0" smtClean="0"/>
          </a:p>
          <a:p>
            <a:pPr marL="266700" lvl="0" indent="-266700">
              <a:spcBef>
                <a:spcPts val="0"/>
              </a:spcBef>
            </a:pPr>
            <a:r>
              <a:rPr lang="en-GB" i="1" dirty="0" smtClean="0"/>
              <a:t>Generalisation </a:t>
            </a:r>
            <a:r>
              <a:rPr lang="en-GB" dirty="0" err="1" smtClean="0"/>
              <a:t>P</a:t>
            </a:r>
            <a:r>
              <a:rPr lang="en-GB" dirty="0" err="1" smtClean="0">
                <a:sym typeface="Symbol"/>
              </a:rPr>
              <a:t></a:t>
            </a:r>
            <a:r>
              <a:rPr lang="en-GB" dirty="0" err="1" smtClean="0"/>
              <a:t>x</a:t>
            </a:r>
            <a:r>
              <a:rPr lang="en-GB" dirty="0" smtClean="0"/>
              <a:t>: </a:t>
            </a:r>
          </a:p>
          <a:p>
            <a:pPr marL="541338" lvl="1" indent="-266700"/>
            <a:r>
              <a:rPr lang="en-GB" sz="1800" dirty="0" smtClean="0"/>
              <a:t>to allow an element </a:t>
            </a:r>
            <a:r>
              <a:rPr lang="en-GB" sz="1800" i="1" dirty="0" smtClean="0"/>
              <a:t>x</a:t>
            </a:r>
            <a:r>
              <a:rPr lang="en-GB" sz="1800" dirty="0" smtClean="0"/>
              <a:t> in pattern </a:t>
            </a:r>
            <a:r>
              <a:rPr lang="en-GB" sz="1800" i="1" dirty="0" smtClean="0"/>
              <a:t>P</a:t>
            </a:r>
            <a:r>
              <a:rPr lang="en-GB" sz="1800" dirty="0" smtClean="0"/>
              <a:t> become a set of elements of the same type of </a:t>
            </a:r>
            <a:r>
              <a:rPr lang="en-GB" sz="1800" i="1" dirty="0" smtClean="0"/>
              <a:t>x</a:t>
            </a:r>
            <a:r>
              <a:rPr lang="en-GB" sz="1800" dirty="0" smtClean="0"/>
              <a:t>. </a:t>
            </a:r>
            <a:endParaRPr lang="en-US" sz="1800" i="1" dirty="0" smtClean="0"/>
          </a:p>
          <a:p>
            <a:pPr marL="266700" lvl="0" indent="-266700">
              <a:spcBef>
                <a:spcPts val="0"/>
              </a:spcBef>
            </a:pPr>
            <a:r>
              <a:rPr lang="en-GB" i="1" dirty="0" smtClean="0"/>
              <a:t>Flatten </a:t>
            </a:r>
            <a:r>
              <a:rPr lang="en-GB" dirty="0" err="1" smtClean="0"/>
              <a:t>P</a:t>
            </a:r>
            <a:r>
              <a:rPr lang="en-GB" dirty="0" err="1" smtClean="0">
                <a:sym typeface="Symbol"/>
              </a:rPr>
              <a:t></a:t>
            </a:r>
            <a:r>
              <a:rPr lang="en-GB" dirty="0" err="1" smtClean="0"/>
              <a:t>x</a:t>
            </a:r>
            <a:r>
              <a:rPr lang="en-GB" dirty="0" smtClean="0"/>
              <a:t>: </a:t>
            </a:r>
          </a:p>
          <a:p>
            <a:pPr marL="541338" lvl="1" indent="-266700"/>
            <a:r>
              <a:rPr lang="en-GB" sz="1800" dirty="0" smtClean="0"/>
              <a:t>to enforce a set </a:t>
            </a:r>
            <a:r>
              <a:rPr lang="en-GB" sz="1800" i="1" dirty="0" smtClean="0"/>
              <a:t>x</a:t>
            </a:r>
            <a:r>
              <a:rPr lang="en-GB" sz="1800" dirty="0" smtClean="0"/>
              <a:t> of element in the pattern </a:t>
            </a:r>
            <a:r>
              <a:rPr lang="en-GB" sz="1800" i="1" dirty="0" smtClean="0"/>
              <a:t>P</a:t>
            </a:r>
            <a:r>
              <a:rPr lang="en-GB" sz="1800" dirty="0" smtClean="0"/>
              <a:t> to be a singleton. </a:t>
            </a:r>
            <a:endParaRPr lang="en-US" sz="1800" i="1" dirty="0" smtClean="0"/>
          </a:p>
          <a:p>
            <a:pPr marL="266700" lvl="0" indent="-266700">
              <a:spcBef>
                <a:spcPts val="0"/>
              </a:spcBef>
            </a:pPr>
            <a:r>
              <a:rPr lang="en-GB" i="1" dirty="0" smtClean="0"/>
              <a:t>Lift </a:t>
            </a:r>
            <a:r>
              <a:rPr lang="en-GB" dirty="0" err="1" smtClean="0"/>
              <a:t>P</a:t>
            </a:r>
            <a:r>
              <a:rPr lang="en-GB" dirty="0" err="1" smtClean="0">
                <a:sym typeface="Symbol"/>
              </a:rPr>
              <a:t></a:t>
            </a:r>
            <a:r>
              <a:rPr lang="en-GB" dirty="0" err="1" smtClean="0"/>
              <a:t>x</a:t>
            </a:r>
            <a:r>
              <a:rPr lang="en-GB" dirty="0" smtClean="0"/>
              <a:t>: </a:t>
            </a:r>
          </a:p>
          <a:p>
            <a:pPr marL="541338" lvl="1" indent="-266700"/>
            <a:r>
              <a:rPr lang="en-GB" sz="1800" dirty="0" smtClean="0"/>
              <a:t>to duplicate the number of instances of pattern </a:t>
            </a:r>
            <a:r>
              <a:rPr lang="en-GB" sz="1800" i="1" dirty="0" smtClean="0"/>
              <a:t>P</a:t>
            </a:r>
            <a:r>
              <a:rPr lang="en-GB" sz="1800" dirty="0" smtClean="0"/>
              <a:t> in such a way that the set of components in each copy satisfies the relationship as in </a:t>
            </a:r>
            <a:r>
              <a:rPr lang="en-GB" sz="1800" i="1" dirty="0" smtClean="0"/>
              <a:t>P</a:t>
            </a:r>
            <a:r>
              <a:rPr lang="en-GB" sz="1800" dirty="0" smtClean="0"/>
              <a:t> and the copies are configured in the way that element </a:t>
            </a:r>
            <a:r>
              <a:rPr lang="en-GB" sz="1800" i="1" dirty="0" smtClean="0"/>
              <a:t>x</a:t>
            </a:r>
            <a:r>
              <a:rPr lang="en-GB" sz="1800" dirty="0" smtClean="0"/>
              <a:t> serves as the primary key as in a relational database.</a:t>
            </a:r>
            <a:r>
              <a:rPr lang="en-GB" sz="1800" i="1" dirty="0" smtClean="0"/>
              <a:t> </a:t>
            </a:r>
            <a:endParaRPr lang="en-US" sz="1800" i="1" dirty="0" smtClean="0"/>
          </a:p>
          <a:p>
            <a:pPr marL="266700" lvl="0" indent="-266700">
              <a:spcBef>
                <a:spcPts val="0"/>
              </a:spcBef>
            </a:pPr>
            <a:r>
              <a:rPr lang="en-GB" i="1" dirty="0" smtClean="0"/>
              <a:t>Extension </a:t>
            </a:r>
            <a:r>
              <a:rPr lang="en-GB" dirty="0" smtClean="0"/>
              <a:t>P#(V</a:t>
            </a:r>
            <a:r>
              <a:rPr lang="en-GB" dirty="0" smtClean="0">
                <a:sym typeface="Symbol"/>
              </a:rPr>
              <a:t></a:t>
            </a:r>
            <a:r>
              <a:rPr lang="en-GB" dirty="0" smtClean="0"/>
              <a:t>C): </a:t>
            </a:r>
          </a:p>
          <a:p>
            <a:pPr marL="541338" lvl="1" indent="-266700"/>
            <a:r>
              <a:rPr lang="en-GB" sz="1800" dirty="0" smtClean="0"/>
              <a:t>to add components in </a:t>
            </a:r>
            <a:r>
              <a:rPr lang="en-GB" sz="1800" i="1" dirty="0" smtClean="0"/>
              <a:t>V</a:t>
            </a:r>
            <a:r>
              <a:rPr lang="en-GB" sz="1800" dirty="0" smtClean="0"/>
              <a:t> into </a:t>
            </a:r>
            <a:r>
              <a:rPr lang="en-GB" sz="1800" i="1" dirty="0" smtClean="0"/>
              <a:t>P</a:t>
            </a:r>
            <a:r>
              <a:rPr lang="en-GB" sz="1800" dirty="0" smtClean="0"/>
              <a:t> and connect them to the existing components of </a:t>
            </a:r>
            <a:r>
              <a:rPr lang="en-GB" sz="1800" i="1" dirty="0" smtClean="0"/>
              <a:t>P</a:t>
            </a:r>
            <a:r>
              <a:rPr lang="en-GB" sz="1800" dirty="0" smtClean="0"/>
              <a:t> as specified by predicate </a:t>
            </a:r>
            <a:r>
              <a:rPr lang="en-GB" sz="1800" i="1" dirty="0" smtClean="0"/>
              <a:t>C</a:t>
            </a:r>
            <a:r>
              <a:rPr lang="en-GB" sz="1800" dirty="0" smtClean="0"/>
              <a:t>. </a:t>
            </a:r>
            <a:endParaRPr lang="en-US" sz="1800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3528" y="6237312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See [</a:t>
            </a:r>
            <a:r>
              <a:rPr lang="en-US" i="1" dirty="0" err="1" smtClean="0"/>
              <a:t>Bayley</a:t>
            </a:r>
            <a:r>
              <a:rPr lang="en-US" i="1" dirty="0" smtClean="0"/>
              <a:t>, I. and Zhu, H. 2011] for the formal definitions of the operators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18">
      <a:dk1>
        <a:srgbClr val="A2AD00"/>
      </a:dk1>
      <a:lt1>
        <a:srgbClr val="FFFFFF"/>
      </a:lt1>
      <a:dk2>
        <a:srgbClr val="000000"/>
      </a:dk2>
      <a:lt2>
        <a:srgbClr val="36424A"/>
      </a:lt2>
      <a:accent1>
        <a:srgbClr val="A2AD00"/>
      </a:accent1>
      <a:accent2>
        <a:srgbClr val="970074"/>
      </a:accent2>
      <a:accent3>
        <a:srgbClr val="C90044"/>
      </a:accent3>
      <a:accent4>
        <a:srgbClr val="EDB700"/>
      </a:accent4>
      <a:accent5>
        <a:srgbClr val="00338E"/>
      </a:accent5>
      <a:accent6>
        <a:srgbClr val="00693E"/>
      </a:accent6>
      <a:hlink>
        <a:srgbClr val="A2AD00"/>
      </a:hlink>
      <a:folHlink>
        <a:srgbClr val="36424A"/>
      </a:folHlink>
    </a:clrScheme>
    <a:fontScheme name="Custom 6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ob-template-2007-white</Template>
  <TotalTime>363</TotalTime>
  <Words>1136</Words>
  <Application>Microsoft Office PowerPoint</Application>
  <PresentationFormat>On-screen Show (4:3)</PresentationFormat>
  <Paragraphs>179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Custom Design</vt:lpstr>
      <vt:lpstr>Towards  A General Theory of Patterns</vt:lpstr>
      <vt:lpstr>Motivation</vt:lpstr>
      <vt:lpstr>What Do OO Design Patterns Offer?  </vt:lpstr>
      <vt:lpstr>Example of DP-based OO Design</vt:lpstr>
      <vt:lpstr>The patterns used in the example</vt:lpstr>
      <vt:lpstr>Result of The Composition</vt:lpstr>
      <vt:lpstr>How does a formal theory help? </vt:lpstr>
      <vt:lpstr>2. Formal description of design decisions</vt:lpstr>
      <vt:lpstr>Six operators on DPs</vt:lpstr>
      <vt:lpstr>3. Apply Algebraic Laws OF DP</vt:lpstr>
      <vt:lpstr>4. Work out the results formally</vt:lpstr>
      <vt:lpstr>Can the theory of OO DP be generalised? </vt:lpstr>
      <vt:lpstr>Design space of Security DPs</vt:lpstr>
      <vt:lpstr>Security System Design Patterns</vt:lpstr>
      <vt:lpstr>encryption and decryption </vt:lpstr>
      <vt:lpstr>symmetric and asymmetric encryption/ decryption</vt:lpstr>
      <vt:lpstr>Open questions and further research</vt:lpstr>
      <vt:lpstr>Thank you</vt:lpstr>
    </vt:vector>
  </TitlesOfParts>
  <Company>School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General Theory of Patterns</dc:title>
  <dc:creator> </dc:creator>
  <cp:lastModifiedBy> </cp:lastModifiedBy>
  <cp:revision>40</cp:revision>
  <dcterms:created xsi:type="dcterms:W3CDTF">2012-07-05T12:39:14Z</dcterms:created>
  <dcterms:modified xsi:type="dcterms:W3CDTF">2012-07-07T15:26:26Z</dcterms:modified>
</cp:coreProperties>
</file>