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6"/>
  </p:notesMasterIdLst>
  <p:handoutMasterIdLst>
    <p:handoutMasterId r:id="rId57"/>
  </p:handoutMasterIdLst>
  <p:sldIdLst>
    <p:sldId id="256" r:id="rId2"/>
    <p:sldId id="368" r:id="rId3"/>
    <p:sldId id="327" r:id="rId4"/>
    <p:sldId id="369" r:id="rId5"/>
    <p:sldId id="370" r:id="rId6"/>
    <p:sldId id="371" r:id="rId7"/>
    <p:sldId id="329" r:id="rId8"/>
    <p:sldId id="334" r:id="rId9"/>
    <p:sldId id="335" r:id="rId10"/>
    <p:sldId id="340" r:id="rId11"/>
    <p:sldId id="339" r:id="rId12"/>
    <p:sldId id="341" r:id="rId13"/>
    <p:sldId id="342" r:id="rId14"/>
    <p:sldId id="343" r:id="rId15"/>
    <p:sldId id="366"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375" r:id="rId30"/>
    <p:sldId id="367" r:id="rId31"/>
    <p:sldId id="358" r:id="rId32"/>
    <p:sldId id="359" r:id="rId33"/>
    <p:sldId id="360" r:id="rId34"/>
    <p:sldId id="361" r:id="rId35"/>
    <p:sldId id="362" r:id="rId36"/>
    <p:sldId id="363" r:id="rId37"/>
    <p:sldId id="330" r:id="rId38"/>
    <p:sldId id="331" r:id="rId39"/>
    <p:sldId id="328" r:id="rId40"/>
    <p:sldId id="332" r:id="rId41"/>
    <p:sldId id="333" r:id="rId42"/>
    <p:sldId id="372" r:id="rId43"/>
    <p:sldId id="374" r:id="rId44"/>
    <p:sldId id="373" r:id="rId45"/>
    <p:sldId id="376" r:id="rId46"/>
    <p:sldId id="377" r:id="rId47"/>
    <p:sldId id="378" r:id="rId48"/>
    <p:sldId id="379" r:id="rId49"/>
    <p:sldId id="380" r:id="rId50"/>
    <p:sldId id="337" r:id="rId51"/>
    <p:sldId id="338" r:id="rId52"/>
    <p:sldId id="364" r:id="rId53"/>
    <p:sldId id="336" r:id="rId54"/>
    <p:sldId id="365"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353" autoAdjust="0"/>
  </p:normalViewPr>
  <p:slideViewPr>
    <p:cSldViewPr>
      <p:cViewPr varScale="1">
        <p:scale>
          <a:sx n="116" d="100"/>
          <a:sy n="116" d="100"/>
        </p:scale>
        <p:origin x="-104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 Id="rId3"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45389-BEE4-9F4D-8CED-3CC9FB64F883}" type="datetimeFigureOut">
              <a:rPr lang="en-US" smtClean="0"/>
              <a:t>20/06/17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4B626A-58F6-1A45-8E69-F5BA3B20FE40}" type="slidenum">
              <a:rPr lang="en-US" smtClean="0"/>
              <a:t>‹#›</a:t>
            </a:fld>
            <a:endParaRPr lang="en-US"/>
          </a:p>
        </p:txBody>
      </p:sp>
    </p:spTree>
    <p:extLst>
      <p:ext uri="{BB962C8B-B14F-4D97-AF65-F5344CB8AC3E}">
        <p14:creationId xmlns:p14="http://schemas.microsoft.com/office/powerpoint/2010/main" val="26907676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35960-94E8-4CEE-9857-8382391522E0}" type="datetimeFigureOut">
              <a:rPr lang="en-US" smtClean="0"/>
              <a:pPr/>
              <a:t>20/06/17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E1D0F5-CBB9-476F-834C-2232B1EFF560}" type="slidenum">
              <a:rPr lang="en-US" smtClean="0"/>
              <a:pPr/>
              <a:t>‹#›</a:t>
            </a:fld>
            <a:endParaRPr lang="en-US"/>
          </a:p>
        </p:txBody>
      </p:sp>
    </p:spTree>
    <p:extLst>
      <p:ext uri="{BB962C8B-B14F-4D97-AF65-F5344CB8AC3E}">
        <p14:creationId xmlns:p14="http://schemas.microsoft.com/office/powerpoint/2010/main" val="38350435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4" descr="OB PPT banner white 150"/>
          <p:cNvPicPr>
            <a:picLocks noChangeAspect="1" noChangeArrowheads="1"/>
          </p:cNvPicPr>
          <p:nvPr/>
        </p:nvPicPr>
        <p:blipFill>
          <a:blip r:embed="rId2" cstate="print"/>
          <a:srcRect/>
          <a:stretch>
            <a:fillRect/>
          </a:stretch>
        </p:blipFill>
        <p:spPr bwMode="auto">
          <a:xfrm>
            <a:off x="311150" y="304800"/>
            <a:ext cx="8528050" cy="1536700"/>
          </a:xfrm>
          <a:prstGeom prst="rect">
            <a:avLst/>
          </a:prstGeom>
          <a:noFill/>
          <a:ln w="9525">
            <a:noFill/>
            <a:miter lim="800000"/>
            <a:headEnd/>
            <a:tailEnd/>
          </a:ln>
        </p:spPr>
      </p:pic>
      <p:sp>
        <p:nvSpPr>
          <p:cNvPr id="3" name="Subtitle 2"/>
          <p:cNvSpPr>
            <a:spLocks noGrp="1"/>
          </p:cNvSpPr>
          <p:nvPr>
            <p:ph type="subTitle" idx="1"/>
          </p:nvPr>
        </p:nvSpPr>
        <p:spPr>
          <a:xfrm>
            <a:off x="323529" y="2071678"/>
            <a:ext cx="8533134" cy="4473585"/>
          </a:xfrm>
        </p:spPr>
        <p:txBody>
          <a:bodyPr/>
          <a:lstStyle>
            <a:lvl1pPr marL="0" indent="0" algn="l">
              <a:buNone/>
              <a:defRPr sz="2800" b="1">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sp>
        <p:nvSpPr>
          <p:cNvPr id="8" name="Title 1"/>
          <p:cNvSpPr>
            <a:spLocks noGrp="1"/>
          </p:cNvSpPr>
          <p:nvPr>
            <p:ph type="ctrTitle"/>
          </p:nvPr>
        </p:nvSpPr>
        <p:spPr>
          <a:xfrm>
            <a:off x="323528" y="312738"/>
            <a:ext cx="8487752" cy="1526948"/>
          </a:xfrm>
        </p:spPr>
        <p:txBody>
          <a:bodyPr>
            <a:normAutofit/>
          </a:bodyPr>
          <a:lstStyle>
            <a:lvl1pPr>
              <a:defRPr sz="3200">
                <a:solidFill>
                  <a:schemeClr val="bg1"/>
                </a:solidFill>
                <a:latin typeface="+mj-lt"/>
              </a:defRPr>
            </a:lvl1pPr>
          </a:lstStyle>
          <a:p>
            <a:r>
              <a:rPr lang="en-GB" smtClean="0"/>
              <a:t>Click to edit Master title style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455560"/>
        </a:solidFill>
        <a:effectLst/>
      </p:bgPr>
    </p:bg>
    <p:spTree>
      <p:nvGrpSpPr>
        <p:cNvPr id="1" name=""/>
        <p:cNvGrpSpPr/>
        <p:nvPr/>
      </p:nvGrpSpPr>
      <p:grpSpPr>
        <a:xfrm>
          <a:off x="0" y="0"/>
          <a:ext cx="0" cy="0"/>
          <a:chOff x="0" y="0"/>
          <a:chExt cx="0" cy="0"/>
        </a:xfrm>
      </p:grpSpPr>
      <p:pic>
        <p:nvPicPr>
          <p:cNvPr id="3" name="Picture 10" descr="OB PPT banner 150"/>
          <p:cNvPicPr>
            <a:picLocks noChangeAspect="1" noChangeArrowheads="1"/>
          </p:cNvPicPr>
          <p:nvPr/>
        </p:nvPicPr>
        <p:blipFill>
          <a:blip r:embed="rId2" cstate="print"/>
          <a:srcRect/>
          <a:stretch>
            <a:fillRect/>
          </a:stretch>
        </p:blipFill>
        <p:spPr bwMode="auto">
          <a:xfrm>
            <a:off x="304800" y="303213"/>
            <a:ext cx="8534400" cy="1539875"/>
          </a:xfrm>
          <a:prstGeom prst="rect">
            <a:avLst/>
          </a:prstGeom>
          <a:noFill/>
          <a:ln w="9525">
            <a:noFill/>
            <a:miter lim="800000"/>
            <a:headEnd/>
            <a:tailEnd/>
          </a:ln>
        </p:spPr>
      </p:pic>
      <p:sp>
        <p:nvSpPr>
          <p:cNvPr id="8" name="Title 1"/>
          <p:cNvSpPr>
            <a:spLocks noGrp="1"/>
          </p:cNvSpPr>
          <p:nvPr>
            <p:ph type="ctrTitle"/>
          </p:nvPr>
        </p:nvSpPr>
        <p:spPr>
          <a:xfrm>
            <a:off x="323528" y="312738"/>
            <a:ext cx="8487752" cy="1526948"/>
          </a:xfrm>
        </p:spPr>
        <p:txBody>
          <a:bodyPr>
            <a:normAutofit/>
          </a:bodyPr>
          <a:lstStyle>
            <a:lvl1pPr>
              <a:defRPr sz="3200">
                <a:solidFill>
                  <a:schemeClr val="bg1"/>
                </a:solidFill>
                <a:latin typeface="+mj-lt"/>
              </a:defRPr>
            </a:lvl1pPr>
          </a:lstStyle>
          <a:p>
            <a:r>
              <a:rPr lang="en-GB" smtClean="0"/>
              <a:t>Click to edit Master title style</a:t>
            </a:r>
            <a:endParaRPr lang="en-GB" dirty="0"/>
          </a:p>
        </p:txBody>
      </p:sp>
      <p:pic>
        <p:nvPicPr>
          <p:cNvPr id="4" name="Picture 3" descr="comp.jpg"/>
          <p:cNvPicPr>
            <a:picLocks noChangeAspect="1"/>
          </p:cNvPicPr>
          <p:nvPr/>
        </p:nvPicPr>
        <p:blipFill>
          <a:blip r:embed="rId3" cstate="print"/>
          <a:stretch>
            <a:fillRect/>
          </a:stretch>
        </p:blipFill>
        <p:spPr>
          <a:xfrm>
            <a:off x="323528" y="1849625"/>
            <a:ext cx="8532000" cy="4767315"/>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
        <p:nvSpPr>
          <p:cNvPr id="3" name="Content Placeholder 2"/>
          <p:cNvSpPr>
            <a:spLocks noGrp="1"/>
          </p:cNvSpPr>
          <p:nvPr>
            <p:ph idx="1"/>
          </p:nvPr>
        </p:nvSpPr>
        <p:spPr>
          <a:xfrm>
            <a:off x="395537" y="908720"/>
            <a:ext cx="8461126" cy="5544616"/>
          </a:xfrm>
        </p:spPr>
        <p:txBody>
          <a:bodyPr/>
          <a:lstStyle>
            <a:lvl1pPr marL="180975" indent="-180975">
              <a:spcBef>
                <a:spcPts val="1500"/>
              </a:spcBef>
              <a:defRPr b="0"/>
            </a:lvl1pPr>
            <a:lvl2pPr marL="449263" indent="-177800">
              <a:spcBef>
                <a:spcPts val="300"/>
              </a:spcBef>
              <a:defRPr sz="2000"/>
            </a:lvl2pPr>
            <a:lvl3pPr marL="715963" indent="-182563">
              <a:spcBef>
                <a:spcPts val="300"/>
              </a:spcBef>
              <a:defRPr sz="2000"/>
            </a:lvl3pPr>
            <a:lvl4pPr marL="982663" indent="-177800">
              <a:spcBef>
                <a:spcPts val="300"/>
              </a:spcBef>
              <a:defRPr sz="1800"/>
            </a:lvl4pPr>
            <a:lvl5pPr marL="1258888" indent="-180975">
              <a:spcBef>
                <a:spcPts val="300"/>
              </a:spcBef>
              <a:defRPr sz="18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
        <p:nvSpPr>
          <p:cNvPr id="3" name="Content Placeholder 2"/>
          <p:cNvSpPr>
            <a:spLocks noGrp="1"/>
          </p:cNvSpPr>
          <p:nvPr>
            <p:ph sz="half" idx="1"/>
          </p:nvPr>
        </p:nvSpPr>
        <p:spPr>
          <a:xfrm>
            <a:off x="395537" y="908720"/>
            <a:ext cx="4270126" cy="5616624"/>
          </a:xfrm>
        </p:spPr>
        <p:txBody>
          <a:bodyPr>
            <a:normAutofit/>
          </a:bodyPr>
          <a:lstStyle>
            <a:lvl1pPr marL="0" indent="0">
              <a:buNone/>
              <a:defRPr sz="2400" b="1"/>
            </a:lvl1pPr>
            <a:lvl2pPr marL="271463" indent="-271463">
              <a:defRPr sz="2400"/>
            </a:lvl2pPr>
            <a:lvl3pPr marL="533400" indent="-261938">
              <a:defRPr sz="2000"/>
            </a:lvl3pPr>
            <a:lvl4pPr marL="804863" indent="-271463">
              <a:defRPr sz="2000"/>
            </a:lvl4pPr>
            <a:lvl5pPr marL="1077913" indent="-273050">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4753656" y="908720"/>
            <a:ext cx="4138824" cy="5616624"/>
          </a:xfrm>
        </p:spPr>
        <p:txBody>
          <a:bodyPr>
            <a:normAutofit/>
          </a:bodyPr>
          <a:lstStyle>
            <a:lvl1pPr marL="0" indent="0">
              <a:buNone/>
              <a:defRPr sz="2400" b="1"/>
            </a:lvl1pPr>
            <a:lvl2pPr marL="271463" indent="-271463">
              <a:defRPr sz="2400"/>
            </a:lvl2pPr>
            <a:lvl3pPr marL="533400" indent="-261938">
              <a:defRPr sz="2000"/>
            </a:lvl3pPr>
            <a:lvl4pPr marL="804863" indent="-271463">
              <a:defRPr sz="2000"/>
            </a:lvl4pPr>
            <a:lvl5pPr marL="1077913" indent="-273050">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30" descr="OB PPT logo white 150"/>
          <p:cNvPicPr>
            <a:picLocks noChangeAspect="1" noChangeArrowheads="1"/>
          </p:cNvPicPr>
          <p:nvPr/>
        </p:nvPicPr>
        <p:blipFill>
          <a:blip r:embed="rId8" cstate="print"/>
          <a:srcRect/>
          <a:stretch>
            <a:fillRect/>
          </a:stretch>
        </p:blipFill>
        <p:spPr bwMode="auto">
          <a:xfrm>
            <a:off x="304800" y="304800"/>
            <a:ext cx="8528050" cy="1536700"/>
          </a:xfrm>
          <a:prstGeom prst="rect">
            <a:avLst/>
          </a:prstGeom>
          <a:noFill/>
          <a:ln w="9525">
            <a:noFill/>
            <a:miter lim="800000"/>
            <a:headEnd/>
            <a:tailEnd/>
          </a:ln>
        </p:spPr>
      </p:pic>
      <p:sp>
        <p:nvSpPr>
          <p:cNvPr id="2" name="Title Placeholder 1"/>
          <p:cNvSpPr>
            <a:spLocks noGrp="1"/>
          </p:cNvSpPr>
          <p:nvPr>
            <p:ph type="title"/>
          </p:nvPr>
        </p:nvSpPr>
        <p:spPr>
          <a:xfrm>
            <a:off x="395536" y="188641"/>
            <a:ext cx="8461127" cy="648072"/>
          </a:xfrm>
          <a:prstGeom prst="rect">
            <a:avLst/>
          </a:prstGeom>
        </p:spPr>
        <p:txBody>
          <a:bodyPr vert="horz" lIns="0" tIns="45720" rIns="91440" bIns="45720" rtlCol="0" anchor="ctr">
            <a:normAutofit/>
          </a:bodyPr>
          <a:lstStyle/>
          <a:p>
            <a:r>
              <a:rPr lang="en-GB" smtClean="0"/>
              <a:t>Click to edit Master title style</a:t>
            </a:r>
            <a:endParaRPr lang="en-GB" dirty="0"/>
          </a:p>
        </p:txBody>
      </p:sp>
      <p:sp>
        <p:nvSpPr>
          <p:cNvPr id="1028" name="Text Placeholder 2"/>
          <p:cNvSpPr>
            <a:spLocks noGrp="1"/>
          </p:cNvSpPr>
          <p:nvPr>
            <p:ph type="body" idx="1"/>
          </p:nvPr>
        </p:nvSpPr>
        <p:spPr bwMode="auto">
          <a:xfrm>
            <a:off x="395536" y="836712"/>
            <a:ext cx="8424936" cy="5688632"/>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smtClean="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rtl="0" eaLnBrk="1" fontAlgn="base" hangingPunct="1">
        <a:spcBef>
          <a:spcPct val="0"/>
        </a:spcBef>
        <a:spcAft>
          <a:spcPct val="0"/>
        </a:spcAft>
        <a:defRPr sz="2800" b="1" kern="1200" cap="none">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pitchFamily="124" charset="-128"/>
        </a:defRPr>
      </a:lvl2pPr>
      <a:lvl3pPr algn="l" rtl="0" eaLnBrk="1" fontAlgn="base" hangingPunct="1">
        <a:spcBef>
          <a:spcPct val="0"/>
        </a:spcBef>
        <a:spcAft>
          <a:spcPct val="0"/>
        </a:spcAft>
        <a:defRPr sz="2000" b="1">
          <a:solidFill>
            <a:schemeClr val="tx1"/>
          </a:solidFill>
          <a:latin typeface="Arial" charset="0"/>
          <a:ea typeface="ＭＳ Ｐゴシック" pitchFamily="124" charset="-128"/>
        </a:defRPr>
      </a:lvl3pPr>
      <a:lvl4pPr algn="l" rtl="0" eaLnBrk="1" fontAlgn="base" hangingPunct="1">
        <a:spcBef>
          <a:spcPct val="0"/>
        </a:spcBef>
        <a:spcAft>
          <a:spcPct val="0"/>
        </a:spcAft>
        <a:defRPr sz="2000" b="1">
          <a:solidFill>
            <a:schemeClr val="tx1"/>
          </a:solidFill>
          <a:latin typeface="Arial" charset="0"/>
          <a:ea typeface="ＭＳ Ｐゴシック" pitchFamily="124" charset="-128"/>
        </a:defRPr>
      </a:lvl4pPr>
      <a:lvl5pPr algn="l" rtl="0" eaLnBrk="1" fontAlgn="base" hangingPunct="1">
        <a:spcBef>
          <a:spcPct val="0"/>
        </a:spcBef>
        <a:spcAft>
          <a:spcPct val="0"/>
        </a:spcAft>
        <a:defRPr sz="2000" b="1">
          <a:solidFill>
            <a:schemeClr val="tx1"/>
          </a:solidFill>
          <a:latin typeface="Arial" charset="0"/>
          <a:ea typeface="ＭＳ Ｐゴシック" pitchFamily="124" charset="-128"/>
        </a:defRPr>
      </a:lvl5pPr>
      <a:lvl6pPr marL="457200" algn="l" rtl="0" eaLnBrk="1" fontAlgn="base" hangingPunct="1">
        <a:spcBef>
          <a:spcPct val="0"/>
        </a:spcBef>
        <a:spcAft>
          <a:spcPct val="0"/>
        </a:spcAft>
        <a:defRPr sz="2000" b="1">
          <a:solidFill>
            <a:schemeClr val="tx1"/>
          </a:solidFill>
          <a:latin typeface="Arial" charset="0"/>
          <a:ea typeface="ＭＳ Ｐゴシック" pitchFamily="124" charset="-128"/>
        </a:defRPr>
      </a:lvl6pPr>
      <a:lvl7pPr marL="914400" algn="l" rtl="0" eaLnBrk="1" fontAlgn="base" hangingPunct="1">
        <a:spcBef>
          <a:spcPct val="0"/>
        </a:spcBef>
        <a:spcAft>
          <a:spcPct val="0"/>
        </a:spcAft>
        <a:defRPr sz="2000" b="1">
          <a:solidFill>
            <a:schemeClr val="tx1"/>
          </a:solidFill>
          <a:latin typeface="Arial" charset="0"/>
          <a:ea typeface="ＭＳ Ｐゴシック" pitchFamily="124" charset="-128"/>
        </a:defRPr>
      </a:lvl7pPr>
      <a:lvl8pPr marL="1371600" algn="l" rtl="0" eaLnBrk="1" fontAlgn="base" hangingPunct="1">
        <a:spcBef>
          <a:spcPct val="0"/>
        </a:spcBef>
        <a:spcAft>
          <a:spcPct val="0"/>
        </a:spcAft>
        <a:defRPr sz="2000" b="1">
          <a:solidFill>
            <a:schemeClr val="tx1"/>
          </a:solidFill>
          <a:latin typeface="Arial" charset="0"/>
          <a:ea typeface="ＭＳ Ｐゴシック" pitchFamily="124" charset="-128"/>
        </a:defRPr>
      </a:lvl8pPr>
      <a:lvl9pPr marL="1828800" algn="l" rtl="0" eaLnBrk="1" fontAlgn="base" hangingPunct="1">
        <a:spcBef>
          <a:spcPct val="0"/>
        </a:spcBef>
        <a:spcAft>
          <a:spcPct val="0"/>
        </a:spcAft>
        <a:defRPr sz="2000" b="1">
          <a:solidFill>
            <a:schemeClr val="tx1"/>
          </a:solidFill>
          <a:latin typeface="Arial" charset="0"/>
          <a:ea typeface="ＭＳ Ｐゴシック" pitchFamily="124" charset="-128"/>
        </a:defRPr>
      </a:lvl9pPr>
    </p:titleStyle>
    <p:bodyStyle>
      <a:lvl1pPr marL="180975" indent="-180975" algn="l" rtl="0" eaLnBrk="1" fontAlgn="base" hangingPunct="1">
        <a:spcBef>
          <a:spcPct val="20000"/>
        </a:spcBef>
        <a:spcAft>
          <a:spcPct val="0"/>
        </a:spcAft>
        <a:buFont typeface="Wingdings" pitchFamily="124" charset="2"/>
        <a:buChar char="§"/>
        <a:defRPr sz="2400" kern="1200">
          <a:solidFill>
            <a:schemeClr val="bg2"/>
          </a:solidFill>
          <a:latin typeface="+mn-lt"/>
          <a:ea typeface="+mn-ea"/>
          <a:cs typeface="+mn-cs"/>
        </a:defRPr>
      </a:lvl1pPr>
      <a:lvl2pPr marL="630238" indent="-173038" algn="l" rtl="0" eaLnBrk="1" fontAlgn="base" hangingPunct="1">
        <a:spcBef>
          <a:spcPct val="20000"/>
        </a:spcBef>
        <a:spcAft>
          <a:spcPct val="0"/>
        </a:spcAft>
        <a:buFont typeface="Wingdings" pitchFamily="124" charset="2"/>
        <a:buChar char="§"/>
        <a:defRPr sz="2400" kern="1200">
          <a:solidFill>
            <a:schemeClr val="bg2"/>
          </a:solidFill>
          <a:latin typeface="+mn-lt"/>
          <a:ea typeface="+mn-ea"/>
          <a:cs typeface="+mn-cs"/>
        </a:defRPr>
      </a:lvl2pPr>
      <a:lvl3pPr marL="1077913" indent="-163513"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3pPr>
      <a:lvl4pPr marL="1527175" indent="-155575"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4pPr>
      <a:lvl5pPr marL="1974850" indent="-146050"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3.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2.emf"/><Relationship Id="rId5" Type="http://schemas.openxmlformats.org/officeDocument/2006/relationships/oleObject" Target="../embeddings/oleObject2.bin"/><Relationship Id="rId6" Type="http://schemas.openxmlformats.org/officeDocument/2006/relationships/image" Target="../media/image23.emf"/><Relationship Id="rId7" Type="http://schemas.openxmlformats.org/officeDocument/2006/relationships/oleObject" Target="../embeddings/oleObject3.bin"/><Relationship Id="rId8"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7" Type="http://schemas.openxmlformats.org/officeDocument/2006/relationships/image" Target="../media/image35.emf"/><Relationship Id="rId8" Type="http://schemas.openxmlformats.org/officeDocument/2006/relationships/image" Target="../media/image36.emf"/><Relationship Id="rId9" Type="http://schemas.openxmlformats.org/officeDocument/2006/relationships/image" Target="../media/image37.emf"/><Relationship Id="rId1" Type="http://schemas.openxmlformats.org/officeDocument/2006/relationships/slideLayout" Target="../slideLayouts/slideLayout3.xml"/><Relationship Id="rId2" Type="http://schemas.openxmlformats.org/officeDocument/2006/relationships/image" Target="../media/image3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emf"/><Relationship Id="rId3" Type="http://schemas.openxmlformats.org/officeDocument/2006/relationships/image" Target="../media/image4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 Id="rId3"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emf"/></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12.jpeg"/><Relationship Id="rId5" Type="http://schemas.openxmlformats.org/officeDocument/2006/relationships/image" Target="../media/image53.JP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g"/><Relationship Id="rId9" Type="http://schemas.openxmlformats.org/officeDocument/2006/relationships/image" Target="../media/image57.jpg"/><Relationship Id="rId1" Type="http://schemas.openxmlformats.org/officeDocument/2006/relationships/slideLayout" Target="../slideLayouts/slideLayout3.xml"/><Relationship Id="rId2"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g"/><Relationship Id="rId3"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3933056"/>
            <a:ext cx="8533134" cy="2108151"/>
          </a:xfrm>
        </p:spPr>
        <p:txBody>
          <a:bodyPr/>
          <a:lstStyle/>
          <a:p>
            <a:pPr algn="ctr"/>
            <a:r>
              <a:rPr lang="en-US" dirty="0" smtClean="0"/>
              <a:t>Prof. Hong Zhu</a:t>
            </a:r>
          </a:p>
          <a:p>
            <a:pPr algn="ctr"/>
            <a:r>
              <a:rPr lang="en-US" sz="2400" b="0" dirty="0" smtClean="0"/>
              <a:t>Department of Computing and Communication Technologies</a:t>
            </a:r>
          </a:p>
          <a:p>
            <a:pPr algn="ctr"/>
            <a:r>
              <a:rPr lang="en-US" sz="2400" b="0" dirty="0" smtClean="0"/>
              <a:t>Oxford Brookes University, Oxford OX33 1HX, UK</a:t>
            </a:r>
          </a:p>
          <a:p>
            <a:pPr algn="ctr"/>
            <a:r>
              <a:rPr lang="en-US" sz="2400" b="0" dirty="0" smtClean="0"/>
              <a:t>Email: </a:t>
            </a:r>
            <a:r>
              <a:rPr lang="en-US" sz="2400" b="0" dirty="0" err="1" smtClean="0"/>
              <a:t>hzhu@brookes.ac.uk</a:t>
            </a:r>
            <a:endParaRPr lang="en-US" sz="2400" b="0" dirty="0" smtClean="0"/>
          </a:p>
        </p:txBody>
      </p:sp>
      <p:sp>
        <p:nvSpPr>
          <p:cNvPr id="2" name="Title 1"/>
          <p:cNvSpPr>
            <a:spLocks noGrp="1"/>
          </p:cNvSpPr>
          <p:nvPr>
            <p:ph type="ctrTitle"/>
          </p:nvPr>
        </p:nvSpPr>
        <p:spPr/>
        <p:txBody>
          <a:bodyPr>
            <a:normAutofit/>
          </a:bodyPr>
          <a:lstStyle/>
          <a:p>
            <a:pPr algn="ctr"/>
            <a:r>
              <a:rPr lang="en-US" sz="2800" b="0" dirty="0" smtClean="0"/>
              <a:t>Keynote at</a:t>
            </a:r>
            <a:br>
              <a:rPr lang="en-US" sz="2800" b="0" dirty="0" smtClean="0"/>
            </a:br>
            <a:r>
              <a:rPr lang="en-US" sz="4000" b="0" dirty="0" err="1" smtClean="0"/>
              <a:t>Cybermatics</a:t>
            </a:r>
            <a:r>
              <a:rPr lang="en-US" sz="4000" b="0" dirty="0" smtClean="0"/>
              <a:t> </a:t>
            </a:r>
            <a:r>
              <a:rPr lang="en-US" sz="4000" b="0" dirty="0" smtClean="0"/>
              <a:t>2017, Exeter, UK</a:t>
            </a:r>
            <a:endParaRPr lang="en-US" sz="4000" b="0" dirty="0"/>
          </a:p>
        </p:txBody>
      </p:sp>
      <p:sp>
        <p:nvSpPr>
          <p:cNvPr id="4" name="TextBox 3"/>
          <p:cNvSpPr txBox="1"/>
          <p:nvPr/>
        </p:nvSpPr>
        <p:spPr>
          <a:xfrm>
            <a:off x="323528" y="2177569"/>
            <a:ext cx="8496944" cy="1200329"/>
          </a:xfrm>
          <a:prstGeom prst="rect">
            <a:avLst/>
          </a:prstGeom>
          <a:noFill/>
        </p:spPr>
        <p:txBody>
          <a:bodyPr wrap="square" rtlCol="0">
            <a:spAutoFit/>
          </a:bodyPr>
          <a:lstStyle/>
          <a:p>
            <a:pPr algn="ctr"/>
            <a:r>
              <a:rPr lang="en-GB" sz="3600" dirty="0" err="1" smtClean="0"/>
              <a:t>Cyberpatterns</a:t>
            </a:r>
            <a:endParaRPr lang="en-GB" sz="3600" dirty="0" smtClean="0"/>
          </a:p>
          <a:p>
            <a:pPr algn="ctr"/>
            <a:r>
              <a:rPr lang="en-GB" sz="3600" dirty="0" smtClean="0"/>
              <a:t>-- </a:t>
            </a:r>
            <a:r>
              <a:rPr lang="en-GB" sz="2400" dirty="0" smtClean="0"/>
              <a:t>Towards a Pattern Oriented Study of Cyberspace</a:t>
            </a:r>
            <a:endParaRPr lang="en-GB" sz="24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normAutofit/>
          </a:bodyPr>
          <a:lstStyle/>
          <a:p>
            <a:pPr eaLnBrk="1" hangingPunct="1"/>
            <a:r>
              <a:rPr lang="en-US" sz="3200" dirty="0">
                <a:latin typeface="Arial" charset="0"/>
              </a:rPr>
              <a:t>Example: The Object Adapter DP</a:t>
            </a:r>
            <a:endParaRPr lang="en-GB" sz="3200" dirty="0">
              <a:latin typeface="Arial" charset="0"/>
            </a:endParaRPr>
          </a:p>
        </p:txBody>
      </p:sp>
      <p:pic>
        <p:nvPicPr>
          <p:cNvPr id="18437" name="Picture 4" descr="ObjectAdap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05038"/>
            <a:ext cx="849788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5"/>
          <p:cNvSpPr>
            <a:spLocks noGrp="1" noChangeArrowheads="1"/>
          </p:cNvSpPr>
          <p:nvPr>
            <p:ph type="body" idx="1"/>
          </p:nvPr>
        </p:nvSpPr>
        <p:spPr>
          <a:xfrm>
            <a:off x="457200" y="1196975"/>
            <a:ext cx="8229600" cy="719138"/>
          </a:xfrm>
        </p:spPr>
        <p:txBody>
          <a:bodyPr/>
          <a:lstStyle/>
          <a:p>
            <a:pPr eaLnBrk="1" hangingPunct="1"/>
            <a:r>
              <a:rPr lang="en-US">
                <a:latin typeface="Arial" charset="0"/>
              </a:rPr>
              <a:t>In GoF book: </a:t>
            </a:r>
            <a:endParaRPr lang="en-GB">
              <a:latin typeface="Arial" charset="0"/>
            </a:endParaRPr>
          </a:p>
        </p:txBody>
      </p:sp>
      <p:sp>
        <p:nvSpPr>
          <p:cNvPr id="18439" name="Oval 6"/>
          <p:cNvSpPr>
            <a:spLocks noChangeArrowheads="1"/>
          </p:cNvSpPr>
          <p:nvPr/>
        </p:nvSpPr>
        <p:spPr bwMode="auto">
          <a:xfrm>
            <a:off x="323850" y="1916113"/>
            <a:ext cx="1727200" cy="11525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8440" name="Text Box 7"/>
          <p:cNvSpPr txBox="1">
            <a:spLocks noChangeArrowheads="1"/>
          </p:cNvSpPr>
          <p:nvPr/>
        </p:nvSpPr>
        <p:spPr bwMode="auto">
          <a:xfrm>
            <a:off x="900113" y="5300663"/>
            <a:ext cx="6911975" cy="96520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US"/>
              <a:t>Indicate where messages can be sent to rather than a component of the pattern!</a:t>
            </a:r>
            <a:endParaRPr lang="en-GB"/>
          </a:p>
        </p:txBody>
      </p:sp>
      <p:sp>
        <p:nvSpPr>
          <p:cNvPr id="18441" name="Line 8"/>
          <p:cNvSpPr>
            <a:spLocks noChangeShapeType="1"/>
          </p:cNvSpPr>
          <p:nvPr/>
        </p:nvSpPr>
        <p:spPr bwMode="auto">
          <a:xfrm flipH="1" flipV="1">
            <a:off x="1331913" y="3068638"/>
            <a:ext cx="576262" cy="2232025"/>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8442" name="Oval 9"/>
          <p:cNvSpPr>
            <a:spLocks noChangeArrowheads="1"/>
          </p:cNvSpPr>
          <p:nvPr/>
        </p:nvSpPr>
        <p:spPr bwMode="auto">
          <a:xfrm>
            <a:off x="2843213" y="2708275"/>
            <a:ext cx="1657350" cy="57626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8443" name="Oval 10"/>
          <p:cNvSpPr>
            <a:spLocks noChangeArrowheads="1"/>
          </p:cNvSpPr>
          <p:nvPr/>
        </p:nvSpPr>
        <p:spPr bwMode="auto">
          <a:xfrm>
            <a:off x="5580063" y="2708275"/>
            <a:ext cx="2160587" cy="57626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8444" name="Text Box 11"/>
          <p:cNvSpPr txBox="1">
            <a:spLocks noChangeArrowheads="1"/>
          </p:cNvSpPr>
          <p:nvPr/>
        </p:nvSpPr>
        <p:spPr bwMode="auto">
          <a:xfrm>
            <a:off x="4067175" y="1196975"/>
            <a:ext cx="4392613" cy="841375"/>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US" sz="2400"/>
              <a:t>In general, there can be a set of such methods!</a:t>
            </a:r>
            <a:endParaRPr lang="en-GB" sz="2400"/>
          </a:p>
        </p:txBody>
      </p:sp>
      <p:sp>
        <p:nvSpPr>
          <p:cNvPr id="18445" name="Line 12"/>
          <p:cNvSpPr>
            <a:spLocks noChangeShapeType="1"/>
          </p:cNvSpPr>
          <p:nvPr/>
        </p:nvSpPr>
        <p:spPr bwMode="auto">
          <a:xfrm flipH="1">
            <a:off x="3995738" y="2060575"/>
            <a:ext cx="576262" cy="6477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8446" name="Line 13"/>
          <p:cNvSpPr>
            <a:spLocks noChangeShapeType="1"/>
          </p:cNvSpPr>
          <p:nvPr/>
        </p:nvSpPr>
        <p:spPr bwMode="auto">
          <a:xfrm>
            <a:off x="5508625" y="2060575"/>
            <a:ext cx="431800" cy="720725"/>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10861444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zh-CN" sz="3600" dirty="0" smtClean="0">
                <a:ea typeface="宋体" charset="0"/>
                <a:cs typeface="宋体" charset="0"/>
              </a:rPr>
              <a:t>Alexandrian Format </a:t>
            </a:r>
            <a:endParaRPr lang="en-US" altLang="zh-CN" sz="3600" dirty="0">
              <a:ea typeface="宋体" charset="0"/>
              <a:cs typeface="宋体" charset="0"/>
            </a:endParaRPr>
          </a:p>
        </p:txBody>
      </p:sp>
      <p:sp>
        <p:nvSpPr>
          <p:cNvPr id="8195" name="Rectangle 3"/>
          <p:cNvSpPr>
            <a:spLocks noGrp="1" noChangeArrowheads="1"/>
          </p:cNvSpPr>
          <p:nvPr>
            <p:ph type="body" idx="1"/>
          </p:nvPr>
        </p:nvSpPr>
        <p:spPr>
          <a:xfrm>
            <a:off x="467544" y="1124744"/>
            <a:ext cx="8229600" cy="5184775"/>
          </a:xfrm>
        </p:spPr>
        <p:txBody>
          <a:bodyPr/>
          <a:lstStyle/>
          <a:p>
            <a:r>
              <a:rPr lang="en-GB" altLang="zh-CN" dirty="0" smtClean="0">
                <a:ea typeface="宋体" charset="0"/>
                <a:cs typeface="宋体" charset="0"/>
              </a:rPr>
              <a:t>Synopsis </a:t>
            </a:r>
          </a:p>
          <a:p>
            <a:r>
              <a:rPr lang="en-GB" altLang="zh-CN" dirty="0" smtClean="0">
                <a:ea typeface="宋体" charset="0"/>
                <a:cs typeface="宋体" charset="0"/>
              </a:rPr>
              <a:t>Context</a:t>
            </a:r>
          </a:p>
          <a:p>
            <a:r>
              <a:rPr lang="en-GB" altLang="zh-CN" dirty="0" smtClean="0">
                <a:ea typeface="宋体" charset="0"/>
                <a:cs typeface="宋体" charset="0"/>
              </a:rPr>
              <a:t>Forces</a:t>
            </a:r>
          </a:p>
          <a:p>
            <a:r>
              <a:rPr lang="en-GB" altLang="zh-CN" dirty="0" smtClean="0">
                <a:ea typeface="宋体" charset="0"/>
                <a:cs typeface="宋体" charset="0"/>
              </a:rPr>
              <a:t>Solution </a:t>
            </a:r>
          </a:p>
          <a:p>
            <a:r>
              <a:rPr lang="en-GB" altLang="zh-CN" dirty="0" smtClean="0">
                <a:ea typeface="宋体" charset="0"/>
                <a:cs typeface="宋体" charset="0"/>
              </a:rPr>
              <a:t>Consequences </a:t>
            </a:r>
          </a:p>
          <a:p>
            <a:r>
              <a:rPr lang="en-GB" altLang="zh-CN" dirty="0" smtClean="0">
                <a:ea typeface="宋体" charset="0"/>
                <a:cs typeface="宋体" charset="0"/>
              </a:rPr>
              <a:t>Implementation </a:t>
            </a:r>
          </a:p>
          <a:p>
            <a:r>
              <a:rPr lang="en-GB" altLang="zh-CN" dirty="0" smtClean="0">
                <a:ea typeface="宋体" charset="0"/>
                <a:cs typeface="宋体" charset="0"/>
              </a:rPr>
              <a:t>Examples </a:t>
            </a:r>
          </a:p>
          <a:p>
            <a:r>
              <a:rPr lang="en-GB" altLang="zh-CN" dirty="0" smtClean="0">
                <a:ea typeface="宋体" charset="0"/>
                <a:cs typeface="宋体" charset="0"/>
              </a:rPr>
              <a:t>Related patterns</a:t>
            </a:r>
            <a:endParaRPr lang="en-GB" altLang="zh-CN" dirty="0">
              <a:ea typeface="宋体" charset="0"/>
              <a:cs typeface="宋体" charset="0"/>
            </a:endParaRPr>
          </a:p>
        </p:txBody>
      </p:sp>
      <p:sp>
        <p:nvSpPr>
          <p:cNvPr id="8197" name="AutoShape 5"/>
          <p:cNvSpPr>
            <a:spLocks/>
          </p:cNvSpPr>
          <p:nvPr/>
        </p:nvSpPr>
        <p:spPr bwMode="auto">
          <a:xfrm>
            <a:off x="4932040" y="3212976"/>
            <a:ext cx="2808287" cy="835025"/>
          </a:xfrm>
          <a:prstGeom prst="borderCallout2">
            <a:avLst>
              <a:gd name="adj1" fmla="val 13690"/>
              <a:gd name="adj2" fmla="val -2713"/>
              <a:gd name="adj3" fmla="val 13690"/>
              <a:gd name="adj4" fmla="val -22949"/>
              <a:gd name="adj5" fmla="val 5207"/>
              <a:gd name="adj6" fmla="val -88283"/>
            </a:avLst>
          </a:prstGeom>
          <a:noFill/>
          <a:ln w="2857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400" dirty="0">
                <a:latin typeface="Times New Roman" charset="0"/>
              </a:rPr>
              <a:t>Clarified with illustrative diagrams</a:t>
            </a:r>
          </a:p>
        </p:txBody>
      </p:sp>
      <p:sp>
        <p:nvSpPr>
          <p:cNvPr id="8198" name="AutoShape 6"/>
          <p:cNvSpPr>
            <a:spLocks/>
          </p:cNvSpPr>
          <p:nvPr/>
        </p:nvSpPr>
        <p:spPr bwMode="auto">
          <a:xfrm>
            <a:off x="4932040" y="4653136"/>
            <a:ext cx="3097213" cy="474663"/>
          </a:xfrm>
          <a:prstGeom prst="borderCallout2">
            <a:avLst>
              <a:gd name="adj1" fmla="val 24079"/>
              <a:gd name="adj2" fmla="val -2458"/>
              <a:gd name="adj3" fmla="val 24079"/>
              <a:gd name="adj4" fmla="val -24194"/>
              <a:gd name="adj5" fmla="val 75828"/>
              <a:gd name="adj6" fmla="val -60866"/>
            </a:avLst>
          </a:prstGeom>
          <a:noFill/>
          <a:ln w="2857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400">
                <a:latin typeface="Times New Roman" charset="0"/>
              </a:rPr>
              <a:t>Specific code examples</a:t>
            </a:r>
          </a:p>
        </p:txBody>
      </p:sp>
      <p:grpSp>
        <p:nvGrpSpPr>
          <p:cNvPr id="3" name="Group 2"/>
          <p:cNvGrpSpPr/>
          <p:nvPr/>
        </p:nvGrpSpPr>
        <p:grpSpPr>
          <a:xfrm>
            <a:off x="2771800" y="1484784"/>
            <a:ext cx="4933602" cy="3816424"/>
            <a:chOff x="2771800" y="1484784"/>
            <a:chExt cx="4933602" cy="3816424"/>
          </a:xfrm>
        </p:grpSpPr>
        <p:sp>
          <p:nvSpPr>
            <p:cNvPr id="8196" name="AutoShape 4"/>
            <p:cNvSpPr>
              <a:spLocks/>
            </p:cNvSpPr>
            <p:nvPr/>
          </p:nvSpPr>
          <p:spPr bwMode="auto">
            <a:xfrm>
              <a:off x="4932040" y="1556792"/>
              <a:ext cx="2773362" cy="863600"/>
            </a:xfrm>
            <a:prstGeom prst="borderCallout2">
              <a:avLst>
                <a:gd name="adj1" fmla="val 13236"/>
                <a:gd name="adj2" fmla="val -2745"/>
                <a:gd name="adj3" fmla="val 13236"/>
                <a:gd name="adj4" fmla="val -52718"/>
                <a:gd name="adj5" fmla="val 68312"/>
                <a:gd name="adj6" fmla="val -65825"/>
              </a:avLst>
            </a:prstGeom>
            <a:noFill/>
            <a:ln w="2857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400" dirty="0">
                  <a:latin typeface="Times New Roman" charset="0"/>
                </a:rPr>
                <a:t>Explained in informal English</a:t>
              </a:r>
            </a:p>
          </p:txBody>
        </p:sp>
        <p:sp>
          <p:nvSpPr>
            <p:cNvPr id="2" name="Right Brace 1"/>
            <p:cNvSpPr/>
            <p:nvPr/>
          </p:nvSpPr>
          <p:spPr bwMode="auto">
            <a:xfrm>
              <a:off x="2771800" y="1484784"/>
              <a:ext cx="288032" cy="1368152"/>
            </a:xfrm>
            <a:prstGeom prst="rightBrace">
              <a:avLst>
                <a:gd name="adj1" fmla="val 46546"/>
                <a:gd name="adj2" fmla="val 50000"/>
              </a:avLst>
            </a:prstGeom>
            <a:noFill/>
            <a:ln w="190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bg2"/>
                </a:solidFill>
                <a:effectLst/>
                <a:latin typeface="Arial" charset="0"/>
              </a:endParaRPr>
            </a:p>
          </p:txBody>
        </p:sp>
        <p:cxnSp>
          <p:nvCxnSpPr>
            <p:cNvPr id="4" name="Straight Connector 3"/>
            <p:cNvCxnSpPr/>
            <p:nvPr/>
          </p:nvCxnSpPr>
          <p:spPr bwMode="auto">
            <a:xfrm flipV="1">
              <a:off x="3707904" y="2132856"/>
              <a:ext cx="1224136" cy="1656184"/>
            </a:xfrm>
            <a:prstGeom prst="line">
              <a:avLst/>
            </a:prstGeom>
            <a:noFill/>
            <a:ln w="19050" cap="flat" cmpd="sng" algn="ctr">
              <a:solidFill>
                <a:srgbClr val="9999FF"/>
              </a:solidFill>
              <a:prstDash val="solid"/>
              <a:round/>
              <a:headEnd type="none" w="med" len="med"/>
              <a:tailEnd type="none" w="med" len="med"/>
            </a:ln>
            <a:effectLst/>
          </p:spPr>
        </p:cxnSp>
        <p:cxnSp>
          <p:nvCxnSpPr>
            <p:cNvPr id="13" name="Straight Connector 12"/>
            <p:cNvCxnSpPr/>
            <p:nvPr/>
          </p:nvCxnSpPr>
          <p:spPr bwMode="auto">
            <a:xfrm flipV="1">
              <a:off x="3851920" y="2420888"/>
              <a:ext cx="1296144" cy="2880320"/>
            </a:xfrm>
            <a:prstGeom prst="line">
              <a:avLst/>
            </a:prstGeom>
            <a:noFill/>
            <a:ln w="19050" cap="flat" cmpd="sng" algn="ctr">
              <a:solidFill>
                <a:srgbClr val="9999FF"/>
              </a:solidFill>
              <a:prstDash val="solid"/>
              <a:round/>
              <a:headEnd type="none" w="med" len="med"/>
              <a:tailEnd type="none" w="med" len="med"/>
            </a:ln>
            <a:effectLst/>
          </p:spPr>
        </p:cxnSp>
      </p:grpSp>
    </p:spTree>
    <p:extLst>
      <p:ext uri="{BB962C8B-B14F-4D97-AF65-F5344CB8AC3E}">
        <p14:creationId xmlns:p14="http://schemas.microsoft.com/office/powerpoint/2010/main" val="1342756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blinds(horizontal)">
                                      <p:cBhvr>
                                        <p:cTn id="11" dur="500"/>
                                        <p:tgtEl>
                                          <p:spTgt spid="819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blinds(horizontal)">
                                      <p:cBhvr>
                                        <p:cTn id="16"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19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GB" dirty="0">
                <a:latin typeface="Arial" charset="0"/>
              </a:rPr>
              <a:t>Identified and Catalogued DPs</a:t>
            </a:r>
            <a:endParaRPr lang="en-US" dirty="0">
              <a:latin typeface="Arial" charset="0"/>
            </a:endParaRPr>
          </a:p>
        </p:txBody>
      </p:sp>
      <p:sp>
        <p:nvSpPr>
          <p:cNvPr id="16386" name="Content Placeholder 2"/>
          <p:cNvSpPr>
            <a:spLocks noGrp="1"/>
          </p:cNvSpPr>
          <p:nvPr>
            <p:ph idx="1"/>
          </p:nvPr>
        </p:nvSpPr>
        <p:spPr>
          <a:xfrm>
            <a:off x="395536" y="908720"/>
            <a:ext cx="8291513" cy="5400600"/>
          </a:xfrm>
        </p:spPr>
        <p:txBody>
          <a:bodyPr/>
          <a:lstStyle/>
          <a:p>
            <a:pPr eaLnBrk="1" hangingPunct="1"/>
            <a:r>
              <a:rPr lang="en-US" sz="2800" b="1" i="1" dirty="0">
                <a:latin typeface="Arial" charset="0"/>
              </a:rPr>
              <a:t>General OO software designs </a:t>
            </a:r>
            <a:r>
              <a:rPr lang="en-US" sz="2800" dirty="0">
                <a:latin typeface="Arial" charset="0"/>
              </a:rPr>
              <a:t>[Grand 2002b; 1999]; </a:t>
            </a:r>
          </a:p>
          <a:p>
            <a:pPr eaLnBrk="1" hangingPunct="1"/>
            <a:r>
              <a:rPr lang="en-US" sz="2800" b="1" i="1" dirty="0">
                <a:latin typeface="Arial" charset="0"/>
              </a:rPr>
              <a:t>Enterprise architectures </a:t>
            </a:r>
            <a:r>
              <a:rPr lang="en-US" sz="2800" dirty="0">
                <a:latin typeface="Arial" charset="0"/>
              </a:rPr>
              <a:t>[</a:t>
            </a:r>
            <a:r>
              <a:rPr lang="en-US" sz="2800" dirty="0" err="1">
                <a:latin typeface="Arial" charset="0"/>
              </a:rPr>
              <a:t>Alur</a:t>
            </a:r>
            <a:r>
              <a:rPr lang="en-US" sz="2800" dirty="0">
                <a:latin typeface="Arial" charset="0"/>
              </a:rPr>
              <a:t> et al. 2003; Grand 2002a; Fowler 2003; </a:t>
            </a:r>
            <a:r>
              <a:rPr lang="en-US" sz="2800" dirty="0" err="1">
                <a:latin typeface="Arial" charset="0"/>
              </a:rPr>
              <a:t>Hohpe</a:t>
            </a:r>
            <a:r>
              <a:rPr lang="en-US" sz="2800" dirty="0">
                <a:latin typeface="Arial" charset="0"/>
              </a:rPr>
              <a:t> and Woolf 2004]; </a:t>
            </a:r>
          </a:p>
          <a:p>
            <a:pPr eaLnBrk="1" hangingPunct="1"/>
            <a:r>
              <a:rPr lang="en-US" sz="2800" b="1" i="1" dirty="0">
                <a:latin typeface="Arial" charset="0"/>
              </a:rPr>
              <a:t>Distributed computing </a:t>
            </a:r>
            <a:r>
              <a:rPr lang="en-US" sz="2800" dirty="0">
                <a:latin typeface="Arial" charset="0"/>
              </a:rPr>
              <a:t>[Grand 2002a; </a:t>
            </a:r>
            <a:r>
              <a:rPr lang="en-US" sz="2800" dirty="0" err="1">
                <a:latin typeface="Arial" charset="0"/>
              </a:rPr>
              <a:t>Buschmann</a:t>
            </a:r>
            <a:r>
              <a:rPr lang="en-US" sz="2800" dirty="0">
                <a:latin typeface="Arial" charset="0"/>
              </a:rPr>
              <a:t> et al. 2007a; </a:t>
            </a:r>
            <a:r>
              <a:rPr lang="en-US" sz="2800" dirty="0" err="1">
                <a:latin typeface="Arial" charset="0"/>
              </a:rPr>
              <a:t>Voelter</a:t>
            </a:r>
            <a:r>
              <a:rPr lang="en-US" sz="2800" dirty="0">
                <a:latin typeface="Arial" charset="0"/>
              </a:rPr>
              <a:t> et al. 2004],</a:t>
            </a:r>
          </a:p>
          <a:p>
            <a:pPr eaLnBrk="1" hangingPunct="1"/>
            <a:r>
              <a:rPr lang="en-US" sz="2800" b="1" i="1" dirty="0">
                <a:latin typeface="Arial" charset="0"/>
              </a:rPr>
              <a:t>Security</a:t>
            </a:r>
            <a:r>
              <a:rPr lang="en-US" sz="2800" dirty="0">
                <a:latin typeface="Arial" charset="0"/>
              </a:rPr>
              <a:t> [Schumacher et al. 2005; Steel 2005], </a:t>
            </a:r>
          </a:p>
          <a:p>
            <a:pPr eaLnBrk="1" hangingPunct="1"/>
            <a:r>
              <a:rPr lang="en-US" sz="2800" b="1" i="1" dirty="0">
                <a:latin typeface="Arial" charset="0"/>
              </a:rPr>
              <a:t>Real-time and embedded systems </a:t>
            </a:r>
            <a:r>
              <a:rPr lang="en-US" sz="2800" dirty="0">
                <a:latin typeface="Arial" charset="0"/>
              </a:rPr>
              <a:t>[</a:t>
            </a:r>
            <a:r>
              <a:rPr lang="en-US" sz="2800" dirty="0" err="1">
                <a:latin typeface="Arial" charset="0"/>
              </a:rPr>
              <a:t>DiPippo</a:t>
            </a:r>
            <a:r>
              <a:rPr lang="en-US" sz="2800" dirty="0">
                <a:latin typeface="Arial" charset="0"/>
              </a:rPr>
              <a:t> and Gill 2005; Douglass 2002], </a:t>
            </a:r>
          </a:p>
          <a:p>
            <a:pPr eaLnBrk="1" hangingPunct="1"/>
            <a:r>
              <a:rPr lang="en-US" sz="2800" b="1" i="1" dirty="0">
                <a:latin typeface="Arial" charset="0"/>
              </a:rPr>
              <a:t>Fault tolerance </a:t>
            </a:r>
            <a:r>
              <a:rPr lang="en-US" sz="2800" dirty="0">
                <a:latin typeface="Arial" charset="0"/>
              </a:rPr>
              <a:t>[</a:t>
            </a:r>
            <a:r>
              <a:rPr lang="en-US" sz="2800" dirty="0" err="1">
                <a:latin typeface="Arial" charset="0"/>
              </a:rPr>
              <a:t>Hanmer</a:t>
            </a:r>
            <a:r>
              <a:rPr lang="en-US" sz="2800" dirty="0">
                <a:latin typeface="Arial" charset="0"/>
              </a:rPr>
              <a:t> 2007], etc.</a:t>
            </a:r>
          </a:p>
        </p:txBody>
      </p:sp>
    </p:spTree>
    <p:extLst>
      <p:ext uri="{BB962C8B-B14F-4D97-AF65-F5344CB8AC3E}">
        <p14:creationId xmlns:p14="http://schemas.microsoft.com/office/powerpoint/2010/main" val="902048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State of Art</a:t>
            </a:r>
            <a:endParaRPr lang="en-US" dirty="0"/>
          </a:p>
        </p:txBody>
      </p:sp>
      <p:sp>
        <p:nvSpPr>
          <p:cNvPr id="3" name="Content Placeholder 2"/>
          <p:cNvSpPr>
            <a:spLocks noGrp="1"/>
          </p:cNvSpPr>
          <p:nvPr>
            <p:ph idx="1"/>
          </p:nvPr>
        </p:nvSpPr>
        <p:spPr/>
        <p:txBody>
          <a:bodyPr/>
          <a:lstStyle/>
          <a:p>
            <a:r>
              <a:rPr lang="en-GB" sz="2800" dirty="0" smtClean="0">
                <a:latin typeface="Arial" charset="0"/>
              </a:rPr>
              <a:t>Increasingly wide uses in the practice of software development</a:t>
            </a:r>
          </a:p>
          <a:p>
            <a:r>
              <a:rPr lang="en-GB" sz="2800" dirty="0" smtClean="0">
                <a:latin typeface="Arial" charset="0"/>
              </a:rPr>
              <a:t>Taught in almost all university course on computing</a:t>
            </a:r>
          </a:p>
          <a:p>
            <a:pPr eaLnBrk="1" hangingPunct="1"/>
            <a:r>
              <a:rPr lang="en-GB" sz="2800" dirty="0" smtClean="0">
                <a:latin typeface="Arial" charset="0"/>
              </a:rPr>
              <a:t>Supported by many software tools </a:t>
            </a:r>
          </a:p>
          <a:p>
            <a:pPr lvl="1" eaLnBrk="1" hangingPunct="1"/>
            <a:r>
              <a:rPr lang="en-GB" sz="2400" b="1" i="1" dirty="0" smtClean="0">
                <a:latin typeface="Arial" charset="0"/>
              </a:rPr>
              <a:t>Coding</a:t>
            </a:r>
            <a:r>
              <a:rPr lang="en-GB" sz="2400" dirty="0" smtClean="0">
                <a:latin typeface="Arial" charset="0"/>
              </a:rPr>
              <a:t>: Instantiation of design patterns, esp. </a:t>
            </a:r>
            <a:r>
              <a:rPr lang="en-GB" sz="2400" dirty="0">
                <a:latin typeface="Arial" charset="0"/>
              </a:rPr>
              <a:t>i</a:t>
            </a:r>
            <a:r>
              <a:rPr lang="en-GB" sz="2400" dirty="0" smtClean="0">
                <a:latin typeface="Arial" charset="0"/>
              </a:rPr>
              <a:t>n IDE</a:t>
            </a:r>
          </a:p>
          <a:p>
            <a:pPr lvl="1" eaLnBrk="1" hangingPunct="1"/>
            <a:r>
              <a:rPr lang="en-GB" sz="2400" b="1" i="1" dirty="0">
                <a:latin typeface="Arial" charset="0"/>
              </a:rPr>
              <a:t>Reverse </a:t>
            </a:r>
            <a:r>
              <a:rPr lang="en-GB" sz="2400" b="1" i="1" dirty="0" smtClean="0">
                <a:latin typeface="Arial" charset="0"/>
              </a:rPr>
              <a:t>engineering</a:t>
            </a:r>
            <a:r>
              <a:rPr lang="en-GB" sz="2400" dirty="0" smtClean="0">
                <a:latin typeface="Arial" charset="0"/>
              </a:rPr>
              <a:t>: Recovery of uses of design patterns in existing code (e.g. PINOT, </a:t>
            </a:r>
            <a:r>
              <a:rPr lang="en-GB" sz="2400" dirty="0" err="1" smtClean="0">
                <a:latin typeface="Arial" charset="0"/>
              </a:rPr>
              <a:t>Mapelsden</a:t>
            </a:r>
            <a:r>
              <a:rPr lang="en-GB" sz="2400" dirty="0" smtClean="0">
                <a:latin typeface="Arial" charset="0"/>
              </a:rPr>
              <a:t> et al. 2002), </a:t>
            </a:r>
          </a:p>
          <a:p>
            <a:pPr lvl="1" eaLnBrk="1" hangingPunct="1"/>
            <a:r>
              <a:rPr lang="en-GB" sz="2400" b="1" i="1" dirty="0" smtClean="0">
                <a:latin typeface="Arial" charset="0"/>
              </a:rPr>
              <a:t>Analysis of design</a:t>
            </a:r>
            <a:r>
              <a:rPr lang="en-GB" sz="2400" dirty="0" smtClean="0">
                <a:latin typeface="Arial" charset="0"/>
              </a:rPr>
              <a:t>: Validation of design represented in UML (e.g. LAMBDES-DP)</a:t>
            </a:r>
          </a:p>
        </p:txBody>
      </p:sp>
    </p:spTree>
    <p:extLst>
      <p:ext uri="{BB962C8B-B14F-4D97-AF65-F5344CB8AC3E}">
        <p14:creationId xmlns:p14="http://schemas.microsoft.com/office/powerpoint/2010/main" val="13402241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435280" cy="668338"/>
          </a:xfrm>
        </p:spPr>
        <p:txBody>
          <a:bodyPr/>
          <a:lstStyle/>
          <a:p>
            <a:r>
              <a:rPr lang="en-US" dirty="0" smtClean="0"/>
              <a:t>How Are Design Patterns Used in Practice?</a:t>
            </a:r>
            <a:endParaRPr lang="en-US" dirty="0"/>
          </a:p>
        </p:txBody>
      </p:sp>
      <p:sp>
        <p:nvSpPr>
          <p:cNvPr id="3" name="Content Placeholder 2"/>
          <p:cNvSpPr>
            <a:spLocks noGrp="1"/>
          </p:cNvSpPr>
          <p:nvPr>
            <p:ph idx="1"/>
          </p:nvPr>
        </p:nvSpPr>
        <p:spPr/>
        <p:txBody>
          <a:bodyPr/>
          <a:lstStyle/>
          <a:p>
            <a:pPr>
              <a:lnSpc>
                <a:spcPct val="120000"/>
              </a:lnSpc>
            </a:pPr>
            <a:r>
              <a:rPr lang="en-US" sz="2800" dirty="0" smtClean="0"/>
              <a:t>Example: Design of a request</a:t>
            </a:r>
            <a:r>
              <a:rPr lang="en-US" sz="2800" dirty="0"/>
              <a:t>-handling framework </a:t>
            </a:r>
            <a:r>
              <a:rPr lang="en-US" sz="2800" dirty="0" smtClean="0"/>
              <a:t>[</a:t>
            </a:r>
            <a:r>
              <a:rPr lang="en-US" sz="2800" dirty="0" err="1" smtClean="0"/>
              <a:t>Buschmann</a:t>
            </a:r>
            <a:r>
              <a:rPr lang="en-US" sz="2800" dirty="0" smtClean="0"/>
              <a:t> </a:t>
            </a:r>
            <a:r>
              <a:rPr lang="en-US" sz="2800" dirty="0"/>
              <a:t>et al</a:t>
            </a:r>
            <a:r>
              <a:rPr lang="en-US" sz="2800" dirty="0" smtClean="0"/>
              <a:t>., 2007] </a:t>
            </a:r>
          </a:p>
          <a:p>
            <a:pPr lvl="1">
              <a:lnSpc>
                <a:spcPct val="120000"/>
              </a:lnSpc>
            </a:pPr>
            <a:r>
              <a:rPr lang="en-US" sz="2400" dirty="0"/>
              <a:t>T</a:t>
            </a:r>
            <a:r>
              <a:rPr lang="en-US" sz="2400" dirty="0" smtClean="0"/>
              <a:t>he </a:t>
            </a:r>
            <a:r>
              <a:rPr lang="en-US" sz="2400" dirty="0"/>
              <a:t>structure of the framework </a:t>
            </a:r>
            <a:r>
              <a:rPr lang="en-US" sz="2400" dirty="0" smtClean="0"/>
              <a:t>should be organized in </a:t>
            </a:r>
            <a:r>
              <a:rPr lang="en-US" sz="2400" dirty="0"/>
              <a:t>such a way that the requests issued by clients can be objectified. </a:t>
            </a:r>
            <a:r>
              <a:rPr lang="en-US" sz="2400" dirty="0" smtClean="0">
                <a:sym typeface="Wingdings"/>
              </a:rPr>
              <a:t> use of </a:t>
            </a:r>
            <a:r>
              <a:rPr lang="en-US" sz="2400" dirty="0">
                <a:sym typeface="Wingdings"/>
              </a:rPr>
              <a:t>t</a:t>
            </a:r>
            <a:r>
              <a:rPr lang="en-US" sz="2400" dirty="0" smtClean="0"/>
              <a:t>he </a:t>
            </a:r>
            <a:r>
              <a:rPr lang="en-US" sz="2400" i="1" dirty="0"/>
              <a:t>Command </a:t>
            </a:r>
            <a:r>
              <a:rPr lang="en-US" sz="2400" dirty="0"/>
              <a:t>pattern </a:t>
            </a:r>
            <a:endParaRPr lang="en-US" sz="2400" dirty="0" smtClean="0"/>
          </a:p>
          <a:p>
            <a:pPr lvl="1">
              <a:lnSpc>
                <a:spcPct val="120000"/>
              </a:lnSpc>
            </a:pPr>
            <a:r>
              <a:rPr lang="en-US" sz="2400" dirty="0" smtClean="0"/>
              <a:t>It is required to </a:t>
            </a:r>
            <a:r>
              <a:rPr lang="en-US" sz="2400" dirty="0"/>
              <a:t>coordinate independent requests from multiple </a:t>
            </a:r>
            <a:r>
              <a:rPr lang="en-US" sz="2400" dirty="0" smtClean="0"/>
              <a:t>clients </a:t>
            </a:r>
            <a:r>
              <a:rPr lang="en-US" sz="2400" dirty="0" smtClean="0">
                <a:sym typeface="Wingdings"/>
              </a:rPr>
              <a:t> use of</a:t>
            </a:r>
            <a:r>
              <a:rPr lang="en-US" sz="2400" dirty="0" smtClean="0"/>
              <a:t> </a:t>
            </a:r>
            <a:r>
              <a:rPr lang="en-US" sz="2400" dirty="0"/>
              <a:t>the </a:t>
            </a:r>
            <a:r>
              <a:rPr lang="en-US" sz="2400" i="1" dirty="0" err="1"/>
              <a:t>CommandProcessor</a:t>
            </a:r>
            <a:r>
              <a:rPr lang="en-US" sz="2400" i="1" dirty="0"/>
              <a:t> </a:t>
            </a:r>
            <a:r>
              <a:rPr lang="en-US" sz="2400" dirty="0"/>
              <a:t>pattern </a:t>
            </a:r>
            <a:endParaRPr lang="en-US" sz="2400" dirty="0" smtClean="0"/>
          </a:p>
          <a:p>
            <a:pPr lvl="1">
              <a:lnSpc>
                <a:spcPct val="120000"/>
              </a:lnSpc>
            </a:pPr>
            <a:r>
              <a:rPr lang="en-US" sz="2400" dirty="0"/>
              <a:t>To support the undoing of actions performed in response to requests</a:t>
            </a:r>
            <a:r>
              <a:rPr lang="en-US" sz="2400" dirty="0" smtClean="0"/>
              <a:t>, </a:t>
            </a:r>
            <a:r>
              <a:rPr lang="en-US" sz="2400" dirty="0" smtClean="0">
                <a:sym typeface="Wingdings"/>
              </a:rPr>
              <a:t>use of</a:t>
            </a:r>
            <a:r>
              <a:rPr lang="en-US" sz="2400" dirty="0" smtClean="0"/>
              <a:t> </a:t>
            </a:r>
            <a:r>
              <a:rPr lang="en-US" sz="2400" dirty="0"/>
              <a:t>the </a:t>
            </a:r>
            <a:r>
              <a:rPr lang="en-US" sz="2400" i="1" dirty="0"/>
              <a:t>Memento </a:t>
            </a:r>
            <a:r>
              <a:rPr lang="en-US" sz="2400" dirty="0" smtClean="0"/>
              <a:t>pattern</a:t>
            </a:r>
          </a:p>
          <a:p>
            <a:pPr lvl="1">
              <a:lnSpc>
                <a:spcPct val="120000"/>
              </a:lnSpc>
            </a:pPr>
            <a:r>
              <a:rPr lang="en-US" sz="2400" dirty="0" smtClean="0"/>
              <a:t>It needs a </a:t>
            </a:r>
            <a:r>
              <a:rPr lang="en-US" sz="2400" dirty="0"/>
              <a:t>mechanism for logging </a:t>
            </a:r>
            <a:r>
              <a:rPr lang="en-US" sz="2400" dirty="0" smtClean="0"/>
              <a:t>requests</a:t>
            </a:r>
            <a:r>
              <a:rPr lang="en-US" sz="2400" dirty="0"/>
              <a:t> </a:t>
            </a:r>
            <a:r>
              <a:rPr lang="en-US" sz="2400" dirty="0" smtClean="0"/>
              <a:t>differently for </a:t>
            </a:r>
            <a:r>
              <a:rPr lang="en-US" sz="2400" dirty="0"/>
              <a:t>d</a:t>
            </a:r>
            <a:r>
              <a:rPr lang="en-US" sz="2400" dirty="0" smtClean="0"/>
              <a:t>ifferent users </a:t>
            </a:r>
            <a:r>
              <a:rPr lang="en-US" sz="2400" dirty="0" smtClean="0">
                <a:sym typeface="Wingdings"/>
              </a:rPr>
              <a:t> use of </a:t>
            </a:r>
            <a:r>
              <a:rPr lang="en-US" sz="2400" dirty="0" smtClean="0"/>
              <a:t>the </a:t>
            </a:r>
            <a:r>
              <a:rPr lang="en-US" sz="2400" i="1" dirty="0"/>
              <a:t>Strategy </a:t>
            </a:r>
            <a:r>
              <a:rPr lang="en-US" sz="2400" dirty="0" smtClean="0"/>
              <a:t>pattern </a:t>
            </a:r>
          </a:p>
          <a:p>
            <a:pPr lvl="1">
              <a:lnSpc>
                <a:spcPct val="120000"/>
              </a:lnSpc>
            </a:pPr>
            <a:endParaRPr lang="en-US" sz="2400" dirty="0" smtClean="0"/>
          </a:p>
          <a:p>
            <a:pPr lvl="1">
              <a:lnSpc>
                <a:spcPct val="120000"/>
              </a:lnSpc>
            </a:pPr>
            <a:endParaRPr lang="en-US" sz="2400" dirty="0"/>
          </a:p>
        </p:txBody>
      </p:sp>
    </p:spTree>
    <p:extLst>
      <p:ext uri="{BB962C8B-B14F-4D97-AF65-F5344CB8AC3E}">
        <p14:creationId xmlns:p14="http://schemas.microsoft.com/office/powerpoint/2010/main" val="7252909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patterns used in the example</a:t>
            </a:r>
            <a:endParaRPr lang="en-US" sz="3200" dirty="0"/>
          </a:p>
        </p:txBody>
      </p:sp>
      <p:pic>
        <p:nvPicPr>
          <p:cNvPr id="4" name="Content Placeholder 3" descr="Command.jpg"/>
          <p:cNvPicPr>
            <a:picLocks noGrp="1" noChangeAspect="1"/>
          </p:cNvPicPr>
          <p:nvPr>
            <p:ph idx="1"/>
          </p:nvPr>
        </p:nvPicPr>
        <p:blipFill>
          <a:blip r:embed="rId2" cstate="print"/>
          <a:stretch>
            <a:fillRect/>
          </a:stretch>
        </p:blipFill>
        <p:spPr>
          <a:xfrm>
            <a:off x="539552" y="980728"/>
            <a:ext cx="3698748" cy="1421892"/>
          </a:xfrm>
        </p:spPr>
      </p:pic>
      <p:sp>
        <p:nvSpPr>
          <p:cNvPr id="5" name="TextBox 4"/>
          <p:cNvSpPr txBox="1"/>
          <p:nvPr/>
        </p:nvSpPr>
        <p:spPr>
          <a:xfrm>
            <a:off x="683568" y="2492896"/>
            <a:ext cx="3528392" cy="369332"/>
          </a:xfrm>
          <a:prstGeom prst="rect">
            <a:avLst/>
          </a:prstGeom>
          <a:noFill/>
        </p:spPr>
        <p:txBody>
          <a:bodyPr wrap="square" rtlCol="0">
            <a:spAutoFit/>
          </a:bodyPr>
          <a:lstStyle/>
          <a:p>
            <a:pPr algn="ctr"/>
            <a:r>
              <a:rPr lang="en-US" dirty="0" smtClean="0"/>
              <a:t>The Command Pattern</a:t>
            </a:r>
            <a:endParaRPr lang="en-US" dirty="0"/>
          </a:p>
        </p:txBody>
      </p:sp>
      <p:pic>
        <p:nvPicPr>
          <p:cNvPr id="6" name="Picture 5" descr="CammandProcessor.jpg"/>
          <p:cNvPicPr>
            <a:picLocks noChangeAspect="1"/>
          </p:cNvPicPr>
          <p:nvPr/>
        </p:nvPicPr>
        <p:blipFill>
          <a:blip r:embed="rId3" cstate="print"/>
          <a:stretch>
            <a:fillRect/>
          </a:stretch>
        </p:blipFill>
        <p:spPr>
          <a:xfrm>
            <a:off x="467544" y="3068960"/>
            <a:ext cx="4032448" cy="943764"/>
          </a:xfrm>
          <a:prstGeom prst="rect">
            <a:avLst/>
          </a:prstGeom>
        </p:spPr>
      </p:pic>
      <p:sp>
        <p:nvSpPr>
          <p:cNvPr id="7" name="TextBox 6"/>
          <p:cNvSpPr txBox="1"/>
          <p:nvPr/>
        </p:nvSpPr>
        <p:spPr>
          <a:xfrm>
            <a:off x="539552" y="4149080"/>
            <a:ext cx="3960440" cy="369332"/>
          </a:xfrm>
          <a:prstGeom prst="rect">
            <a:avLst/>
          </a:prstGeom>
          <a:noFill/>
        </p:spPr>
        <p:txBody>
          <a:bodyPr wrap="square" rtlCol="0">
            <a:spAutoFit/>
          </a:bodyPr>
          <a:lstStyle/>
          <a:p>
            <a:pPr algn="ctr"/>
            <a:r>
              <a:rPr lang="en-US" dirty="0" smtClean="0"/>
              <a:t>The Command Processor  Pattern</a:t>
            </a:r>
            <a:endParaRPr lang="en-US" dirty="0"/>
          </a:p>
        </p:txBody>
      </p:sp>
      <p:pic>
        <p:nvPicPr>
          <p:cNvPr id="8" name="Picture 7" descr="Strategy.jpg"/>
          <p:cNvPicPr>
            <a:picLocks noChangeAspect="1"/>
          </p:cNvPicPr>
          <p:nvPr/>
        </p:nvPicPr>
        <p:blipFill>
          <a:blip r:embed="rId4" cstate="print"/>
          <a:stretch>
            <a:fillRect/>
          </a:stretch>
        </p:blipFill>
        <p:spPr>
          <a:xfrm>
            <a:off x="5148064" y="1196752"/>
            <a:ext cx="3246120" cy="1362456"/>
          </a:xfrm>
          <a:prstGeom prst="rect">
            <a:avLst/>
          </a:prstGeom>
        </p:spPr>
      </p:pic>
      <p:sp>
        <p:nvSpPr>
          <p:cNvPr id="9" name="TextBox 8"/>
          <p:cNvSpPr txBox="1"/>
          <p:nvPr/>
        </p:nvSpPr>
        <p:spPr>
          <a:xfrm>
            <a:off x="5148064" y="2780928"/>
            <a:ext cx="3528392" cy="369332"/>
          </a:xfrm>
          <a:prstGeom prst="rect">
            <a:avLst/>
          </a:prstGeom>
          <a:noFill/>
        </p:spPr>
        <p:txBody>
          <a:bodyPr wrap="square" rtlCol="0">
            <a:spAutoFit/>
          </a:bodyPr>
          <a:lstStyle/>
          <a:p>
            <a:pPr algn="ctr"/>
            <a:r>
              <a:rPr lang="en-US" dirty="0" smtClean="0"/>
              <a:t>The Strategy Pattern</a:t>
            </a:r>
            <a:endParaRPr lang="en-US" dirty="0"/>
          </a:p>
        </p:txBody>
      </p:sp>
      <p:pic>
        <p:nvPicPr>
          <p:cNvPr id="10" name="Picture 9" descr="Composite.jpg"/>
          <p:cNvPicPr>
            <a:picLocks noChangeAspect="1"/>
          </p:cNvPicPr>
          <p:nvPr/>
        </p:nvPicPr>
        <p:blipFill>
          <a:blip r:embed="rId5" cstate="print"/>
          <a:stretch>
            <a:fillRect/>
          </a:stretch>
        </p:blipFill>
        <p:spPr>
          <a:xfrm>
            <a:off x="5004048" y="3501008"/>
            <a:ext cx="3712464" cy="2052828"/>
          </a:xfrm>
          <a:prstGeom prst="rect">
            <a:avLst/>
          </a:prstGeom>
        </p:spPr>
      </p:pic>
      <p:sp>
        <p:nvSpPr>
          <p:cNvPr id="11" name="TextBox 10"/>
          <p:cNvSpPr txBox="1"/>
          <p:nvPr/>
        </p:nvSpPr>
        <p:spPr>
          <a:xfrm>
            <a:off x="5004048" y="5661248"/>
            <a:ext cx="3528392" cy="369332"/>
          </a:xfrm>
          <a:prstGeom prst="rect">
            <a:avLst/>
          </a:prstGeom>
          <a:noFill/>
        </p:spPr>
        <p:txBody>
          <a:bodyPr wrap="square" rtlCol="0">
            <a:spAutoFit/>
          </a:bodyPr>
          <a:lstStyle/>
          <a:p>
            <a:pPr algn="ctr"/>
            <a:r>
              <a:rPr lang="en-US" dirty="0" smtClean="0"/>
              <a:t>The Composite Pattern</a:t>
            </a:r>
            <a:endParaRPr lang="en-US" dirty="0"/>
          </a:p>
        </p:txBody>
      </p:sp>
      <p:pic>
        <p:nvPicPr>
          <p:cNvPr id="12" name="Picture 11" descr="Memento.jpg"/>
          <p:cNvPicPr>
            <a:picLocks noChangeAspect="1"/>
          </p:cNvPicPr>
          <p:nvPr/>
        </p:nvPicPr>
        <p:blipFill>
          <a:blip r:embed="rId6" cstate="print"/>
          <a:stretch>
            <a:fillRect/>
          </a:stretch>
        </p:blipFill>
        <p:spPr>
          <a:xfrm>
            <a:off x="683568" y="5085184"/>
            <a:ext cx="4059936" cy="809244"/>
          </a:xfrm>
          <a:prstGeom prst="rect">
            <a:avLst/>
          </a:prstGeom>
        </p:spPr>
      </p:pic>
      <p:sp>
        <p:nvSpPr>
          <p:cNvPr id="13" name="TextBox 12"/>
          <p:cNvSpPr txBox="1"/>
          <p:nvPr/>
        </p:nvSpPr>
        <p:spPr>
          <a:xfrm>
            <a:off x="1115616" y="6021288"/>
            <a:ext cx="3528392" cy="369332"/>
          </a:xfrm>
          <a:prstGeom prst="rect">
            <a:avLst/>
          </a:prstGeom>
          <a:noFill/>
        </p:spPr>
        <p:txBody>
          <a:bodyPr wrap="square" rtlCol="0">
            <a:spAutoFit/>
          </a:bodyPr>
          <a:lstStyle/>
          <a:p>
            <a:pPr algn="ctr"/>
            <a:r>
              <a:rPr lang="en-US" dirty="0" smtClean="0"/>
              <a:t>The Memento Pattern</a:t>
            </a:r>
            <a:endParaRPr lang="en-US" dirty="0"/>
          </a:p>
        </p:txBody>
      </p:sp>
    </p:spTree>
    <p:extLst>
      <p:ext uri="{BB962C8B-B14F-4D97-AF65-F5344CB8AC3E}">
        <p14:creationId xmlns:p14="http://schemas.microsoft.com/office/powerpoint/2010/main" val="444754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Design Derived from Patterns</a:t>
            </a:r>
            <a:endParaRPr lang="en-US" sz="3200" dirty="0"/>
          </a:p>
        </p:txBody>
      </p:sp>
      <p:pic>
        <p:nvPicPr>
          <p:cNvPr id="7" name="Content Placeholder 6"/>
          <p:cNvPicPr>
            <a:picLocks noGrp="1" noChangeAspect="1"/>
          </p:cNvPicPr>
          <p:nvPr>
            <p:ph idx="1"/>
          </p:nvPr>
        </p:nvPicPr>
        <p:blipFill rotWithShape="1">
          <a:blip r:embed="rId2"/>
          <a:srcRect l="-193" r="-59"/>
          <a:stretch/>
        </p:blipFill>
        <p:spPr>
          <a:xfrm>
            <a:off x="251520" y="1628800"/>
            <a:ext cx="8718695" cy="3672407"/>
          </a:xfrm>
        </p:spPr>
      </p:pic>
      <p:sp>
        <p:nvSpPr>
          <p:cNvPr id="8" name="TextBox 7"/>
          <p:cNvSpPr txBox="1"/>
          <p:nvPr/>
        </p:nvSpPr>
        <p:spPr>
          <a:xfrm>
            <a:off x="251520" y="5517232"/>
            <a:ext cx="8712968" cy="369332"/>
          </a:xfrm>
          <a:prstGeom prst="rect">
            <a:avLst/>
          </a:prstGeom>
          <a:noFill/>
        </p:spPr>
        <p:txBody>
          <a:bodyPr wrap="square" rtlCol="0">
            <a:spAutoFit/>
          </a:bodyPr>
          <a:lstStyle/>
          <a:p>
            <a:r>
              <a:rPr lang="en-US" dirty="0" smtClean="0"/>
              <a:t>Original design given in [</a:t>
            </a:r>
            <a:r>
              <a:rPr lang="en-US" dirty="0" err="1" smtClean="0"/>
              <a:t>Buschmann</a:t>
            </a:r>
            <a:r>
              <a:rPr lang="en-US" dirty="0" smtClean="0"/>
              <a:t> et al., 2007a].</a:t>
            </a:r>
          </a:p>
        </p:txBody>
      </p:sp>
    </p:spTree>
    <p:extLst>
      <p:ext uri="{BB962C8B-B14F-4D97-AF65-F5344CB8AC3E}">
        <p14:creationId xmlns:p14="http://schemas.microsoft.com/office/powerpoint/2010/main" val="13960043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p:txBody>
          <a:bodyPr/>
          <a:lstStyle/>
          <a:p>
            <a:pPr eaLnBrk="1" hangingPunct="1"/>
            <a:r>
              <a:rPr lang="en-US" sz="3600">
                <a:latin typeface="Arial" charset="0"/>
              </a:rPr>
              <a:t>Formal Specification of DPs</a:t>
            </a:r>
            <a:endParaRPr lang="en-GB" sz="3600">
              <a:latin typeface="Arial" charset="0"/>
            </a:endParaRPr>
          </a:p>
        </p:txBody>
      </p:sp>
      <p:sp>
        <p:nvSpPr>
          <p:cNvPr id="17413" name="Rectangle 3"/>
          <p:cNvSpPr>
            <a:spLocks noGrp="1" noChangeArrowheads="1"/>
          </p:cNvSpPr>
          <p:nvPr>
            <p:ph type="body" idx="1"/>
          </p:nvPr>
        </p:nvSpPr>
        <p:spPr/>
        <p:txBody>
          <a:bodyPr/>
          <a:lstStyle/>
          <a:p>
            <a:pPr eaLnBrk="1" hangingPunct="1">
              <a:lnSpc>
                <a:spcPct val="90000"/>
              </a:lnSpc>
            </a:pPr>
            <a:r>
              <a:rPr lang="en-US" sz="2400" dirty="0" smtClean="0">
                <a:latin typeface="Arial" charset="0"/>
              </a:rPr>
              <a:t>Semi-formal approaches</a:t>
            </a:r>
          </a:p>
          <a:p>
            <a:pPr lvl="1" eaLnBrk="1" hangingPunct="1">
              <a:lnSpc>
                <a:spcPct val="90000"/>
              </a:lnSpc>
            </a:pPr>
            <a:r>
              <a:rPr lang="en-US" sz="2000" dirty="0" smtClean="0">
                <a:latin typeface="Arial" charset="0"/>
              </a:rPr>
              <a:t>Uses of graphic meta-</a:t>
            </a:r>
            <a:r>
              <a:rPr lang="en-US" sz="2000" dirty="0" err="1" smtClean="0">
                <a:latin typeface="Arial" charset="0"/>
              </a:rPr>
              <a:t>modelling</a:t>
            </a:r>
            <a:r>
              <a:rPr lang="en-US" sz="2000" dirty="0" smtClean="0">
                <a:latin typeface="Arial" charset="0"/>
              </a:rPr>
              <a:t> languages</a:t>
            </a:r>
          </a:p>
          <a:p>
            <a:pPr lvl="1" eaLnBrk="1" hangingPunct="1">
              <a:lnSpc>
                <a:spcPct val="90000"/>
              </a:lnSpc>
            </a:pPr>
            <a:r>
              <a:rPr lang="en-US" sz="2000" dirty="0" smtClean="0">
                <a:latin typeface="Arial" charset="0"/>
              </a:rPr>
              <a:t>Existing work: RBML, DPML, PDL, etc. </a:t>
            </a:r>
            <a:endParaRPr lang="en-GB" sz="2000" dirty="0" smtClean="0">
              <a:latin typeface="Arial" charset="0"/>
            </a:endParaRPr>
          </a:p>
          <a:p>
            <a:pPr eaLnBrk="1" hangingPunct="1">
              <a:lnSpc>
                <a:spcPct val="90000"/>
              </a:lnSpc>
            </a:pPr>
            <a:r>
              <a:rPr lang="en-US" sz="2400" dirty="0" smtClean="0">
                <a:latin typeface="Arial" charset="0"/>
              </a:rPr>
              <a:t>Formal </a:t>
            </a:r>
            <a:r>
              <a:rPr lang="en-US" sz="2400" dirty="0">
                <a:latin typeface="Arial" charset="0"/>
              </a:rPr>
              <a:t>approaches</a:t>
            </a:r>
          </a:p>
          <a:p>
            <a:pPr lvl="1" eaLnBrk="1" hangingPunct="1">
              <a:lnSpc>
                <a:spcPct val="90000"/>
              </a:lnSpc>
            </a:pPr>
            <a:r>
              <a:rPr lang="en-GB" sz="2000" dirty="0">
                <a:latin typeface="Arial" charset="0"/>
              </a:rPr>
              <a:t>Eden's approach</a:t>
            </a:r>
          </a:p>
          <a:p>
            <a:pPr lvl="2" eaLnBrk="1" hangingPunct="1">
              <a:lnSpc>
                <a:spcPct val="90000"/>
              </a:lnSpc>
            </a:pPr>
            <a:r>
              <a:rPr lang="en-GB" sz="1800" dirty="0">
                <a:latin typeface="Arial" charset="0"/>
              </a:rPr>
              <a:t>Formal logic predicates on the structural features of the source code of object-oriented programs (</a:t>
            </a:r>
            <a:r>
              <a:rPr lang="en-GB" sz="1800" dirty="0" err="1">
                <a:latin typeface="Arial" charset="0"/>
              </a:rPr>
              <a:t>Gasparis</a:t>
            </a:r>
            <a:r>
              <a:rPr lang="en-GB" sz="1800" dirty="0">
                <a:latin typeface="Arial" charset="0"/>
              </a:rPr>
              <a:t> et al. 2008) </a:t>
            </a:r>
          </a:p>
          <a:p>
            <a:pPr lvl="1" eaLnBrk="1" hangingPunct="1">
              <a:lnSpc>
                <a:spcPct val="90000"/>
              </a:lnSpc>
            </a:pPr>
            <a:r>
              <a:rPr lang="en-GB" sz="2000" dirty="0" err="1">
                <a:latin typeface="Arial" charset="0"/>
              </a:rPr>
              <a:t>Taibi's</a:t>
            </a:r>
            <a:r>
              <a:rPr lang="en-GB" sz="2000" dirty="0">
                <a:latin typeface="Arial" charset="0"/>
              </a:rPr>
              <a:t> approach </a:t>
            </a:r>
          </a:p>
          <a:p>
            <a:pPr lvl="2" eaLnBrk="1" hangingPunct="1">
              <a:lnSpc>
                <a:spcPct val="90000"/>
              </a:lnSpc>
            </a:pPr>
            <a:r>
              <a:rPr lang="en-US" sz="1800" dirty="0">
                <a:latin typeface="Arial" charset="0"/>
              </a:rPr>
              <a:t>Formal logic predicates on </a:t>
            </a:r>
            <a:r>
              <a:rPr lang="en-GB" sz="1800" dirty="0">
                <a:latin typeface="Arial" charset="0"/>
              </a:rPr>
              <a:t>the structural features of the source code </a:t>
            </a:r>
          </a:p>
          <a:p>
            <a:pPr lvl="2" eaLnBrk="1" hangingPunct="1">
              <a:lnSpc>
                <a:spcPct val="90000"/>
              </a:lnSpc>
            </a:pPr>
            <a:r>
              <a:rPr lang="en-GB" sz="1800" dirty="0">
                <a:latin typeface="Arial" charset="0"/>
              </a:rPr>
              <a:t>Temporal logic statements for behavioural features</a:t>
            </a:r>
          </a:p>
          <a:p>
            <a:pPr lvl="1" eaLnBrk="1" hangingPunct="1">
              <a:lnSpc>
                <a:spcPct val="90000"/>
              </a:lnSpc>
            </a:pPr>
            <a:r>
              <a:rPr lang="en-GB" sz="2000" dirty="0">
                <a:latin typeface="Arial" charset="0"/>
              </a:rPr>
              <a:t>Our </a:t>
            </a:r>
            <a:r>
              <a:rPr lang="en-GB" sz="2000" dirty="0" smtClean="0">
                <a:latin typeface="Arial" charset="0"/>
              </a:rPr>
              <a:t>approach (</a:t>
            </a:r>
            <a:r>
              <a:rPr lang="en-GB" sz="2000" dirty="0" err="1">
                <a:latin typeface="Arial" charset="0"/>
              </a:rPr>
              <a:t>Bayley</a:t>
            </a:r>
            <a:r>
              <a:rPr lang="en-GB" sz="2000" dirty="0">
                <a:latin typeface="Arial" charset="0"/>
              </a:rPr>
              <a:t> &amp; Zhu, 2007, 2008, 2009)</a:t>
            </a:r>
          </a:p>
          <a:p>
            <a:pPr lvl="2" eaLnBrk="1" hangingPunct="1">
              <a:lnSpc>
                <a:spcPct val="90000"/>
              </a:lnSpc>
            </a:pPr>
            <a:r>
              <a:rPr lang="en-GB" sz="1800" dirty="0">
                <a:latin typeface="Arial" charset="0"/>
              </a:rPr>
              <a:t>Formal logic predicates for both structural and behavioural features of designs in UML class and sequence diagrams</a:t>
            </a:r>
          </a:p>
          <a:p>
            <a:pPr lvl="2" eaLnBrk="1" hangingPunct="1">
              <a:lnSpc>
                <a:spcPct val="90000"/>
              </a:lnSpc>
            </a:pPr>
            <a:r>
              <a:rPr lang="en-GB" sz="1800" dirty="0">
                <a:latin typeface="Arial" charset="0"/>
              </a:rPr>
              <a:t>The primitive predicates are induced from GEBNF definition of </a:t>
            </a:r>
            <a:r>
              <a:rPr lang="en-GB" sz="1800" dirty="0" smtClean="0">
                <a:latin typeface="Arial" charset="0"/>
              </a:rPr>
              <a:t>UML</a:t>
            </a:r>
          </a:p>
          <a:p>
            <a:pPr lvl="2" eaLnBrk="1" hangingPunct="1">
              <a:lnSpc>
                <a:spcPct val="90000"/>
              </a:lnSpc>
            </a:pPr>
            <a:r>
              <a:rPr lang="en-GB" sz="1800" dirty="0" smtClean="0">
                <a:latin typeface="Arial" charset="0"/>
              </a:rPr>
              <a:t>Based on the formal semantics of UML (Description Semantics)</a:t>
            </a:r>
            <a:endParaRPr lang="en-GB" sz="1800" dirty="0">
              <a:latin typeface="Arial" charset="0"/>
            </a:endParaRPr>
          </a:p>
        </p:txBody>
      </p:sp>
      <p:sp>
        <p:nvSpPr>
          <p:cNvPr id="17414" name="Text Box 4"/>
          <p:cNvSpPr txBox="1">
            <a:spLocks noChangeArrowheads="1"/>
          </p:cNvSpPr>
          <p:nvPr/>
        </p:nvSpPr>
        <p:spPr bwMode="auto">
          <a:xfrm>
            <a:off x="4788024" y="2060848"/>
            <a:ext cx="3816350" cy="6508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GB" sz="1800" dirty="0"/>
              <a:t>E</a:t>
            </a:r>
            <a:r>
              <a:rPr lang="en-GB" sz="1800" dirty="0" smtClean="0"/>
              <a:t>xtension </a:t>
            </a:r>
            <a:r>
              <a:rPr lang="en-GB" sz="1800" dirty="0"/>
              <a:t>of BNF for graphical modelling languages</a:t>
            </a:r>
          </a:p>
        </p:txBody>
      </p:sp>
      <p:sp>
        <p:nvSpPr>
          <p:cNvPr id="17415" name="Line 5"/>
          <p:cNvSpPr>
            <a:spLocks noChangeShapeType="1"/>
          </p:cNvSpPr>
          <p:nvPr/>
        </p:nvSpPr>
        <p:spPr bwMode="auto">
          <a:xfrm flipH="1">
            <a:off x="6516216" y="2924944"/>
            <a:ext cx="576064" cy="2448273"/>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710176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395536" y="188640"/>
            <a:ext cx="8461127" cy="1728192"/>
          </a:xfrm>
        </p:spPr>
        <p:txBody>
          <a:bodyPr>
            <a:normAutofit/>
          </a:bodyPr>
          <a:lstStyle/>
          <a:p>
            <a:pPr eaLnBrk="1" hangingPunct="1"/>
            <a:r>
              <a:rPr lang="en-US" sz="3600" dirty="0" smtClean="0">
                <a:latin typeface="Arial" charset="0"/>
              </a:rPr>
              <a:t>Example: </a:t>
            </a:r>
            <a:br>
              <a:rPr lang="en-US" sz="3600" dirty="0" smtClean="0">
                <a:latin typeface="Arial" charset="0"/>
              </a:rPr>
            </a:br>
            <a:r>
              <a:rPr lang="en-US" b="0" dirty="0" smtClean="0">
                <a:latin typeface="Arial" charset="0"/>
              </a:rPr>
              <a:t>Formal Specification </a:t>
            </a:r>
            <a:r>
              <a:rPr lang="en-US" b="0" dirty="0">
                <a:latin typeface="Arial" charset="0"/>
              </a:rPr>
              <a:t>of the Object Adapter </a:t>
            </a:r>
            <a:r>
              <a:rPr lang="en-US" b="0" dirty="0" smtClean="0">
                <a:latin typeface="Arial" charset="0"/>
              </a:rPr>
              <a:t>Design Pattern</a:t>
            </a:r>
            <a:endParaRPr lang="en-GB" b="0" dirty="0">
              <a:latin typeface="Arial" charset="0"/>
            </a:endParaRPr>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7849120" cy="391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168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Formal</a:t>
            </a:r>
            <a:r>
              <a:rPr lang="en-US" sz="3600" dirty="0" smtClean="0">
                <a:latin typeface="Times New Roman"/>
                <a:cs typeface="Times New Roman"/>
              </a:rPr>
              <a:t> </a:t>
            </a:r>
            <a:r>
              <a:rPr lang="en-US" sz="3200" dirty="0"/>
              <a:t>Specification</a:t>
            </a:r>
            <a:r>
              <a:rPr lang="en-US" sz="3600" dirty="0" smtClean="0">
                <a:latin typeface="Times New Roman"/>
                <a:cs typeface="Times New Roman"/>
              </a:rPr>
              <a:t> </a:t>
            </a:r>
            <a:r>
              <a:rPr lang="en-US" sz="3200" dirty="0"/>
              <a:t>of</a:t>
            </a:r>
            <a:r>
              <a:rPr lang="en-US" sz="3600" dirty="0">
                <a:latin typeface="Times New Roman"/>
                <a:cs typeface="Times New Roman"/>
              </a:rPr>
              <a:t> </a:t>
            </a:r>
            <a:r>
              <a:rPr lang="en-US" sz="3200" dirty="0"/>
              <a:t>DPs</a:t>
            </a:r>
          </a:p>
        </p:txBody>
      </p:sp>
      <p:sp>
        <p:nvSpPr>
          <p:cNvPr id="3" name="Content Placeholder 2"/>
          <p:cNvSpPr>
            <a:spLocks noGrp="1"/>
          </p:cNvSpPr>
          <p:nvPr>
            <p:ph idx="1"/>
          </p:nvPr>
        </p:nvSpPr>
        <p:spPr/>
        <p:txBody>
          <a:bodyPr/>
          <a:lstStyle/>
          <a:p>
            <a:pPr marL="0" indent="0">
              <a:lnSpc>
                <a:spcPct val="110000"/>
              </a:lnSpc>
              <a:buNone/>
            </a:pPr>
            <a:r>
              <a:rPr lang="en-US" sz="2400" dirty="0">
                <a:latin typeface="Times New Roman"/>
                <a:cs typeface="Times New Roman"/>
              </a:rPr>
              <a:t>A </a:t>
            </a:r>
            <a:r>
              <a:rPr lang="en-US" sz="2400" i="1" dirty="0">
                <a:latin typeface="Times New Roman"/>
                <a:cs typeface="Times New Roman"/>
              </a:rPr>
              <a:t>formal specification of a design pattern </a:t>
            </a:r>
            <a:r>
              <a:rPr lang="en-US" sz="2400" i="1" dirty="0" smtClean="0">
                <a:latin typeface="Times New Roman"/>
                <a:cs typeface="Times New Roman"/>
              </a:rPr>
              <a:t>P </a:t>
            </a:r>
            <a:r>
              <a:rPr lang="en-US" sz="2400" dirty="0" smtClean="0">
                <a:latin typeface="Times New Roman"/>
                <a:cs typeface="Times New Roman"/>
              </a:rPr>
              <a:t>is </a:t>
            </a:r>
            <a:r>
              <a:rPr lang="en-US" sz="2400" dirty="0">
                <a:latin typeface="Times New Roman"/>
                <a:cs typeface="Times New Roman"/>
              </a:rPr>
              <a:t>an ordered </a:t>
            </a:r>
            <a:r>
              <a:rPr lang="en-US" sz="2400" dirty="0" smtClean="0">
                <a:latin typeface="Times New Roman"/>
                <a:cs typeface="Times New Roman"/>
              </a:rPr>
              <a:t>pair </a:t>
            </a:r>
            <a:r>
              <a:rPr lang="en-US" sz="2400" dirty="0">
                <a:latin typeface="Times New Roman"/>
                <a:cs typeface="Times New Roman"/>
              </a:rPr>
              <a:t>⟨</a:t>
            </a:r>
            <a:r>
              <a:rPr lang="en-US" sz="2400" i="1" dirty="0" err="1" smtClean="0">
                <a:latin typeface="Times New Roman"/>
                <a:cs typeface="Times New Roman"/>
              </a:rPr>
              <a:t>Vars</a:t>
            </a:r>
            <a:r>
              <a:rPr lang="en-US" sz="2400" dirty="0">
                <a:latin typeface="Times New Roman"/>
                <a:cs typeface="Times New Roman"/>
              </a:rPr>
              <a:t>, </a:t>
            </a:r>
            <a:r>
              <a:rPr lang="en-US" sz="2400" i="1" dirty="0" err="1" smtClean="0">
                <a:latin typeface="Times New Roman"/>
                <a:cs typeface="Times New Roman"/>
              </a:rPr>
              <a:t>Pred</a:t>
            </a:r>
            <a:r>
              <a:rPr lang="en-US" sz="2400" dirty="0">
                <a:latin typeface="Times New Roman"/>
                <a:cs typeface="Times New Roman"/>
              </a:rPr>
              <a:t>⟩, where </a:t>
            </a:r>
            <a:endParaRPr lang="en-US" sz="2400" dirty="0" smtClean="0">
              <a:latin typeface="Times New Roman"/>
              <a:cs typeface="Times New Roman"/>
            </a:endParaRPr>
          </a:p>
          <a:p>
            <a:pPr>
              <a:lnSpc>
                <a:spcPct val="110000"/>
              </a:lnSpc>
            </a:pPr>
            <a:r>
              <a:rPr lang="en-US" sz="2400" i="1" dirty="0" err="1" smtClean="0">
                <a:latin typeface="Times New Roman"/>
                <a:cs typeface="Times New Roman"/>
              </a:rPr>
              <a:t>Vars</a:t>
            </a:r>
            <a:r>
              <a:rPr lang="en-US" sz="2400" dirty="0">
                <a:latin typeface="Times New Roman"/>
                <a:cs typeface="Times New Roman"/>
              </a:rPr>
              <a:t>={</a:t>
            </a:r>
            <a:r>
              <a:rPr lang="en-US" sz="2400" i="1" dirty="0">
                <a:latin typeface="Times New Roman"/>
                <a:cs typeface="Times New Roman"/>
              </a:rPr>
              <a:t>v</a:t>
            </a:r>
            <a:r>
              <a:rPr lang="en-US" sz="2400" baseline="-25000" dirty="0">
                <a:latin typeface="Times New Roman"/>
                <a:cs typeface="Times New Roman"/>
              </a:rPr>
              <a:t>1</a:t>
            </a:r>
            <a:r>
              <a:rPr lang="en-US" sz="2400" dirty="0">
                <a:latin typeface="Times New Roman"/>
                <a:cs typeface="Times New Roman"/>
              </a:rPr>
              <a:t> :</a:t>
            </a:r>
            <a:r>
              <a:rPr lang="en-US" sz="2400" i="1" dirty="0">
                <a:latin typeface="Times New Roman"/>
                <a:cs typeface="Times New Roman"/>
              </a:rPr>
              <a:t>T</a:t>
            </a:r>
            <a:r>
              <a:rPr lang="en-US" sz="2400" baseline="-25000" dirty="0">
                <a:latin typeface="Times New Roman"/>
                <a:cs typeface="Times New Roman"/>
              </a:rPr>
              <a:t>1</a:t>
            </a:r>
            <a:r>
              <a:rPr lang="en-US" sz="2400" dirty="0">
                <a:latin typeface="Times New Roman"/>
                <a:cs typeface="Times New Roman"/>
              </a:rPr>
              <a:t>,···,</a:t>
            </a:r>
            <a:r>
              <a:rPr lang="en-US" sz="2400" i="1" dirty="0" err="1">
                <a:latin typeface="Times New Roman"/>
                <a:cs typeface="Times New Roman"/>
              </a:rPr>
              <a:t>v</a:t>
            </a:r>
            <a:r>
              <a:rPr lang="en-US" sz="2400" i="1" baseline="-25000" dirty="0" err="1">
                <a:latin typeface="Times New Roman"/>
                <a:cs typeface="Times New Roman"/>
              </a:rPr>
              <a:t>n</a:t>
            </a:r>
            <a:r>
              <a:rPr lang="en-US" sz="2400" dirty="0">
                <a:latin typeface="Times New Roman"/>
                <a:cs typeface="Times New Roman"/>
              </a:rPr>
              <a:t> :</a:t>
            </a:r>
            <a:r>
              <a:rPr lang="en-US" sz="2400" i="1" dirty="0" err="1">
                <a:latin typeface="Times New Roman"/>
                <a:cs typeface="Times New Roman"/>
              </a:rPr>
              <a:t>T</a:t>
            </a:r>
            <a:r>
              <a:rPr lang="en-US" sz="2400" i="1" baseline="-25000" dirty="0" err="1">
                <a:latin typeface="Times New Roman"/>
                <a:cs typeface="Times New Roman"/>
              </a:rPr>
              <a:t>n</a:t>
            </a:r>
            <a:r>
              <a:rPr lang="en-US" sz="2400" dirty="0" smtClean="0">
                <a:latin typeface="Times New Roman"/>
                <a:cs typeface="Times New Roman"/>
              </a:rPr>
              <a:t>} is a set </a:t>
            </a:r>
            <a:r>
              <a:rPr lang="en-US" sz="2400" dirty="0">
                <a:latin typeface="Times New Roman"/>
                <a:cs typeface="Times New Roman"/>
              </a:rPr>
              <a:t>of </a:t>
            </a:r>
            <a:r>
              <a:rPr lang="en-US" sz="2400" dirty="0" smtClean="0">
                <a:latin typeface="Times New Roman"/>
                <a:cs typeface="Times New Roman"/>
              </a:rPr>
              <a:t>“variables” </a:t>
            </a:r>
          </a:p>
          <a:p>
            <a:pPr lvl="1">
              <a:lnSpc>
                <a:spcPct val="110000"/>
              </a:lnSpc>
            </a:pPr>
            <a:r>
              <a:rPr lang="en-US" sz="2000" dirty="0" smtClean="0">
                <a:latin typeface="Times New Roman"/>
                <a:cs typeface="Times New Roman"/>
              </a:rPr>
              <a:t>Each </a:t>
            </a:r>
            <a:r>
              <a:rPr lang="en-US" sz="2000" i="1" dirty="0">
                <a:latin typeface="Times New Roman"/>
                <a:cs typeface="Times New Roman"/>
              </a:rPr>
              <a:t>v</a:t>
            </a:r>
            <a:r>
              <a:rPr lang="en-US" sz="2000" i="1" baseline="-25000" dirty="0">
                <a:latin typeface="Times New Roman"/>
                <a:cs typeface="Times New Roman"/>
              </a:rPr>
              <a:t>i</a:t>
            </a:r>
            <a:r>
              <a:rPr lang="en-US" sz="2000" dirty="0">
                <a:latin typeface="Times New Roman"/>
                <a:cs typeface="Times New Roman"/>
              </a:rPr>
              <a:t> </a:t>
            </a:r>
            <a:r>
              <a:rPr lang="en-US" sz="2000" dirty="0" smtClean="0">
                <a:latin typeface="Times New Roman"/>
                <a:cs typeface="Times New Roman"/>
              </a:rPr>
              <a:t>represents </a:t>
            </a:r>
            <a:r>
              <a:rPr lang="en-US" sz="2000" dirty="0">
                <a:latin typeface="Times New Roman"/>
                <a:cs typeface="Times New Roman"/>
              </a:rPr>
              <a:t>a component in the </a:t>
            </a:r>
            <a:r>
              <a:rPr lang="en-US" sz="2000" dirty="0" smtClean="0">
                <a:latin typeface="Times New Roman"/>
                <a:cs typeface="Times New Roman"/>
              </a:rPr>
              <a:t>pattern </a:t>
            </a:r>
          </a:p>
          <a:p>
            <a:pPr lvl="1">
              <a:lnSpc>
                <a:spcPct val="110000"/>
              </a:lnSpc>
            </a:pPr>
            <a:r>
              <a:rPr lang="en-US" sz="2000" i="1" dirty="0" smtClean="0">
                <a:latin typeface="Times New Roman"/>
                <a:cs typeface="Times New Roman"/>
              </a:rPr>
              <a:t>T</a:t>
            </a:r>
            <a:r>
              <a:rPr lang="en-US" sz="2000" i="1" baseline="-25000" dirty="0" smtClean="0">
                <a:latin typeface="Times New Roman"/>
                <a:cs typeface="Times New Roman"/>
              </a:rPr>
              <a:t>i</a:t>
            </a:r>
            <a:r>
              <a:rPr lang="en-US" sz="2000" dirty="0" smtClean="0">
                <a:latin typeface="Times New Roman"/>
                <a:cs typeface="Times New Roman"/>
              </a:rPr>
              <a:t> </a:t>
            </a:r>
            <a:r>
              <a:rPr lang="en-US" sz="2000" dirty="0">
                <a:latin typeface="Times New Roman"/>
                <a:cs typeface="Times New Roman"/>
              </a:rPr>
              <a:t>is the corresponding type of the </a:t>
            </a:r>
            <a:r>
              <a:rPr lang="en-US" sz="2000" dirty="0" smtClean="0">
                <a:latin typeface="Times New Roman"/>
                <a:cs typeface="Times New Roman"/>
              </a:rPr>
              <a:t>component </a:t>
            </a:r>
            <a:r>
              <a:rPr lang="en-US" sz="2000" i="1" dirty="0" smtClean="0">
                <a:latin typeface="Times New Roman"/>
                <a:cs typeface="Times New Roman"/>
              </a:rPr>
              <a:t>v</a:t>
            </a:r>
            <a:r>
              <a:rPr lang="en-US" sz="2000" i="1" baseline="-25000" dirty="0" smtClean="0">
                <a:latin typeface="Times New Roman"/>
                <a:cs typeface="Times New Roman"/>
              </a:rPr>
              <a:t>i</a:t>
            </a:r>
            <a:r>
              <a:rPr lang="en-US" sz="2000" dirty="0" smtClean="0">
                <a:latin typeface="Times New Roman"/>
                <a:cs typeface="Times New Roman"/>
              </a:rPr>
              <a:t>, which can be </a:t>
            </a:r>
            <a:r>
              <a:rPr lang="en-US" sz="2000" b="1" dirty="0" smtClean="0">
                <a:latin typeface="Times New Roman"/>
                <a:cs typeface="Times New Roman"/>
              </a:rPr>
              <a:t>class</a:t>
            </a:r>
            <a:r>
              <a:rPr lang="en-US" sz="2000" dirty="0">
                <a:latin typeface="Times New Roman"/>
                <a:cs typeface="Times New Roman"/>
              </a:rPr>
              <a:t>, </a:t>
            </a:r>
            <a:r>
              <a:rPr lang="en-US" sz="2000" b="1" dirty="0">
                <a:latin typeface="Times New Roman"/>
                <a:cs typeface="Times New Roman"/>
              </a:rPr>
              <a:t>method</a:t>
            </a:r>
            <a:r>
              <a:rPr lang="en-US" sz="2000" dirty="0">
                <a:latin typeface="Times New Roman"/>
                <a:cs typeface="Times New Roman"/>
              </a:rPr>
              <a:t>, </a:t>
            </a:r>
            <a:r>
              <a:rPr lang="en-US" sz="2000" b="1" dirty="0">
                <a:latin typeface="Times New Roman"/>
                <a:cs typeface="Times New Roman"/>
              </a:rPr>
              <a:t>attribute</a:t>
            </a:r>
            <a:r>
              <a:rPr lang="en-US" sz="2000" dirty="0">
                <a:latin typeface="Times New Roman"/>
                <a:cs typeface="Times New Roman"/>
              </a:rPr>
              <a:t>, </a:t>
            </a:r>
            <a:r>
              <a:rPr lang="en-US" sz="2000" b="1" dirty="0">
                <a:latin typeface="Times New Roman"/>
                <a:cs typeface="Times New Roman"/>
              </a:rPr>
              <a:t>message</a:t>
            </a:r>
            <a:r>
              <a:rPr lang="en-US" sz="2000" dirty="0">
                <a:latin typeface="Times New Roman"/>
                <a:cs typeface="Times New Roman"/>
              </a:rPr>
              <a:t>, </a:t>
            </a:r>
            <a:r>
              <a:rPr lang="en-US" sz="2000" b="1" dirty="0">
                <a:latin typeface="Times New Roman"/>
                <a:cs typeface="Times New Roman"/>
              </a:rPr>
              <a:t>lifeline</a:t>
            </a:r>
            <a:r>
              <a:rPr lang="en-US" sz="2000" dirty="0">
                <a:latin typeface="Times New Roman"/>
                <a:cs typeface="Times New Roman"/>
              </a:rPr>
              <a:t>, etc. in the design </a:t>
            </a:r>
            <a:r>
              <a:rPr lang="en-US" sz="2000" dirty="0" smtClean="0">
                <a:latin typeface="Times New Roman"/>
                <a:cs typeface="Times New Roman"/>
              </a:rPr>
              <a:t>model</a:t>
            </a:r>
            <a:endParaRPr lang="en-US" sz="2000" dirty="0">
              <a:latin typeface="Times New Roman"/>
              <a:cs typeface="Times New Roman"/>
            </a:endParaRPr>
          </a:p>
          <a:p>
            <a:pPr>
              <a:lnSpc>
                <a:spcPct val="110000"/>
              </a:lnSpc>
            </a:pPr>
            <a:r>
              <a:rPr lang="en-US" sz="2400" i="1" dirty="0" err="1" smtClean="0">
                <a:latin typeface="Times New Roman"/>
                <a:cs typeface="Times New Roman"/>
              </a:rPr>
              <a:t>Pred</a:t>
            </a:r>
            <a:r>
              <a:rPr lang="en-US" sz="2400" dirty="0" smtClean="0">
                <a:latin typeface="Times New Roman"/>
                <a:cs typeface="Times New Roman"/>
              </a:rPr>
              <a:t> is a predicate on the domain of software systems,</a:t>
            </a:r>
          </a:p>
          <a:p>
            <a:pPr lvl="1">
              <a:lnSpc>
                <a:spcPct val="110000"/>
              </a:lnSpc>
            </a:pPr>
            <a:r>
              <a:rPr lang="en-US" sz="2000" dirty="0" smtClean="0">
                <a:latin typeface="Times New Roman"/>
                <a:cs typeface="Times New Roman"/>
              </a:rPr>
              <a:t>It can only contain </a:t>
            </a:r>
            <a:r>
              <a:rPr lang="en-US" sz="2000" i="1" dirty="0" smtClean="0">
                <a:latin typeface="Times New Roman"/>
                <a:cs typeface="Times New Roman"/>
              </a:rPr>
              <a:t>v</a:t>
            </a:r>
            <a:r>
              <a:rPr lang="en-US" sz="2000" baseline="-25000" dirty="0" smtClean="0">
                <a:latin typeface="Times New Roman"/>
                <a:cs typeface="Times New Roman"/>
              </a:rPr>
              <a:t>1</a:t>
            </a:r>
            <a:r>
              <a:rPr lang="en-US" sz="2000" dirty="0" smtClean="0">
                <a:latin typeface="Times New Roman"/>
                <a:cs typeface="Times New Roman"/>
              </a:rPr>
              <a:t>, </a:t>
            </a:r>
            <a:r>
              <a:rPr lang="mr-IN" sz="2000" dirty="0" smtClean="0">
                <a:latin typeface="Times New Roman"/>
                <a:cs typeface="Times New Roman"/>
              </a:rPr>
              <a:t>…</a:t>
            </a:r>
            <a:r>
              <a:rPr lang="en-US" sz="2000" dirty="0" smtClean="0">
                <a:latin typeface="Times New Roman"/>
                <a:cs typeface="Times New Roman"/>
              </a:rPr>
              <a:t>, </a:t>
            </a:r>
            <a:r>
              <a:rPr lang="en-US" sz="2000" i="1" dirty="0" err="1" smtClean="0">
                <a:latin typeface="Times New Roman"/>
                <a:cs typeface="Times New Roman"/>
              </a:rPr>
              <a:t>v</a:t>
            </a:r>
            <a:r>
              <a:rPr lang="en-US" sz="2000" i="1" baseline="-25000" dirty="0" err="1" smtClean="0">
                <a:latin typeface="Times New Roman"/>
                <a:cs typeface="Times New Roman"/>
              </a:rPr>
              <a:t>n</a:t>
            </a:r>
            <a:r>
              <a:rPr lang="en-US" sz="2000" dirty="0" smtClean="0">
                <a:latin typeface="Times New Roman"/>
                <a:cs typeface="Times New Roman"/>
              </a:rPr>
              <a:t> as free variables</a:t>
            </a:r>
          </a:p>
          <a:p>
            <a:pPr lvl="1">
              <a:lnSpc>
                <a:spcPct val="110000"/>
              </a:lnSpc>
            </a:pPr>
            <a:r>
              <a:rPr lang="en-US" dirty="0" smtClean="0">
                <a:latin typeface="Times New Roman"/>
                <a:cs typeface="Times New Roman"/>
              </a:rPr>
              <a:t>It defines how these components are connected together (i.e. the relationships between them)</a:t>
            </a:r>
            <a:endParaRPr lang="en-US" sz="2000" dirty="0" smtClean="0">
              <a:latin typeface="Times New Roman"/>
              <a:cs typeface="Times New Roman"/>
            </a:endParaRPr>
          </a:p>
          <a:p>
            <a:pPr>
              <a:lnSpc>
                <a:spcPct val="110000"/>
              </a:lnSpc>
            </a:pPr>
            <a:r>
              <a:rPr lang="en-US" sz="2400" dirty="0" smtClean="0">
                <a:latin typeface="Times New Roman"/>
                <a:cs typeface="Times New Roman"/>
              </a:rPr>
              <a:t>The </a:t>
            </a:r>
            <a:r>
              <a:rPr lang="en-US" sz="2400" dirty="0">
                <a:latin typeface="Times New Roman"/>
                <a:cs typeface="Times New Roman"/>
              </a:rPr>
              <a:t>semantics of a specification is a ground </a:t>
            </a:r>
            <a:r>
              <a:rPr lang="en-US" sz="2400" dirty="0" smtClean="0">
                <a:latin typeface="Times New Roman"/>
                <a:cs typeface="Times New Roman"/>
              </a:rPr>
              <a:t>predicate:</a:t>
            </a:r>
            <a:endParaRPr lang="en-US" sz="2400" dirty="0">
              <a:latin typeface="Times New Roman"/>
              <a:cs typeface="Times New Roman"/>
            </a:endParaRPr>
          </a:p>
          <a:p>
            <a:pPr marL="0" indent="0" algn="ctr">
              <a:lnSpc>
                <a:spcPct val="110000"/>
              </a:lnSpc>
              <a:buNone/>
            </a:pPr>
            <a:r>
              <a:rPr lang="en-US" sz="2400" i="1" dirty="0" smtClean="0">
                <a:latin typeface="Times New Roman"/>
                <a:cs typeface="Times New Roman"/>
              </a:rPr>
              <a:t>Spec</a:t>
            </a:r>
            <a:r>
              <a:rPr lang="en-US" sz="2400" dirty="0" smtClean="0">
                <a:latin typeface="Times New Roman"/>
                <a:cs typeface="Times New Roman"/>
              </a:rPr>
              <a:t>(</a:t>
            </a:r>
            <a:r>
              <a:rPr lang="en-US" sz="2400" i="1" dirty="0" smtClean="0">
                <a:latin typeface="Times New Roman"/>
                <a:cs typeface="Times New Roman"/>
              </a:rPr>
              <a:t>P</a:t>
            </a:r>
            <a:r>
              <a:rPr lang="en-US" sz="2400" dirty="0" smtClean="0">
                <a:latin typeface="Times New Roman"/>
                <a:cs typeface="Times New Roman"/>
              </a:rPr>
              <a:t>) = ∃</a:t>
            </a:r>
            <a:r>
              <a:rPr lang="en-US" sz="2400" i="1" dirty="0">
                <a:latin typeface="Times New Roman"/>
                <a:cs typeface="Times New Roman"/>
              </a:rPr>
              <a:t>v</a:t>
            </a:r>
            <a:r>
              <a:rPr lang="en-US" sz="2400" baseline="-25000" dirty="0">
                <a:latin typeface="Times New Roman"/>
                <a:cs typeface="Times New Roman"/>
              </a:rPr>
              <a:t>1</a:t>
            </a:r>
            <a:r>
              <a:rPr lang="en-US" sz="2400" dirty="0">
                <a:latin typeface="Times New Roman"/>
                <a:cs typeface="Times New Roman"/>
              </a:rPr>
              <a:t> : </a:t>
            </a:r>
            <a:r>
              <a:rPr lang="en-US" sz="2400" i="1" dirty="0">
                <a:latin typeface="Times New Roman"/>
                <a:cs typeface="Times New Roman"/>
              </a:rPr>
              <a:t>T</a:t>
            </a:r>
            <a:r>
              <a:rPr lang="en-US" sz="2400" baseline="-25000" dirty="0">
                <a:latin typeface="Times New Roman"/>
                <a:cs typeface="Times New Roman"/>
              </a:rPr>
              <a:t>1</a:t>
            </a:r>
            <a:r>
              <a:rPr lang="en-US" sz="2400" dirty="0">
                <a:latin typeface="Times New Roman"/>
                <a:cs typeface="Times New Roman"/>
              </a:rPr>
              <a:t> · · · ∃</a:t>
            </a:r>
            <a:r>
              <a:rPr lang="en-US" sz="2400" i="1" dirty="0" err="1">
                <a:latin typeface="Times New Roman"/>
                <a:cs typeface="Times New Roman"/>
              </a:rPr>
              <a:t>v</a:t>
            </a:r>
            <a:r>
              <a:rPr lang="en-US" sz="2400" i="1" baseline="-25000" dirty="0" err="1">
                <a:latin typeface="Times New Roman"/>
                <a:cs typeface="Times New Roman"/>
              </a:rPr>
              <a:t>n</a:t>
            </a:r>
            <a:r>
              <a:rPr lang="en-US" sz="2400" dirty="0">
                <a:latin typeface="Times New Roman"/>
                <a:cs typeface="Times New Roman"/>
              </a:rPr>
              <a:t> : </a:t>
            </a:r>
            <a:r>
              <a:rPr lang="en-US" sz="2400" i="1" dirty="0" err="1">
                <a:latin typeface="Times New Roman"/>
                <a:cs typeface="Times New Roman"/>
              </a:rPr>
              <a:t>T</a:t>
            </a:r>
            <a:r>
              <a:rPr lang="en-US" sz="2400" i="1" baseline="-25000" dirty="0" err="1">
                <a:latin typeface="Times New Roman"/>
                <a:cs typeface="Times New Roman"/>
              </a:rPr>
              <a:t>n</a:t>
            </a:r>
            <a:r>
              <a:rPr lang="en-US" sz="2400" dirty="0">
                <a:latin typeface="Times New Roman"/>
                <a:cs typeface="Times New Roman"/>
              </a:rPr>
              <a:t> · (</a:t>
            </a:r>
            <a:r>
              <a:rPr lang="en-US" sz="2400" i="1" dirty="0" err="1">
                <a:latin typeface="Times New Roman"/>
                <a:cs typeface="Times New Roman"/>
              </a:rPr>
              <a:t>P</a:t>
            </a:r>
            <a:r>
              <a:rPr lang="en-US" sz="2400" i="1" dirty="0" err="1" smtClean="0">
                <a:latin typeface="Times New Roman"/>
                <a:cs typeface="Times New Roman"/>
              </a:rPr>
              <a:t>red</a:t>
            </a:r>
            <a:r>
              <a:rPr lang="en-US" sz="2400" dirty="0">
                <a:latin typeface="Times New Roman"/>
                <a:cs typeface="Times New Roman"/>
              </a:rPr>
              <a:t>) </a:t>
            </a:r>
          </a:p>
        </p:txBody>
      </p:sp>
    </p:spTree>
    <p:extLst>
      <p:ext uri="{BB962C8B-B14F-4D97-AF65-F5344CB8AC3E}">
        <p14:creationId xmlns:p14="http://schemas.microsoft.com/office/powerpoint/2010/main" val="243954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4000" dirty="0" smtClean="0"/>
              <a:t>Background</a:t>
            </a:r>
            <a:endParaRPr lang="en-GB" sz="4000" dirty="0"/>
          </a:p>
        </p:txBody>
      </p:sp>
      <p:pic>
        <p:nvPicPr>
          <p:cNvPr id="7" name="Picture 6" descr="bigstock-Big-data-concept-in-word-tag-c-49922318.jpg"/>
          <p:cNvPicPr>
            <a:picLocks noChangeAspect="1"/>
          </p:cNvPicPr>
          <p:nvPr/>
        </p:nvPicPr>
        <p:blipFill rotWithShape="1">
          <a:blip r:embed="rId2" cstate="print">
            <a:extLst>
              <a:ext uri="{28A0092B-C50C-407E-A947-70E740481C1C}">
                <a14:useLocalDpi xmlns:a14="http://schemas.microsoft.com/office/drawing/2010/main" val="0"/>
              </a:ext>
            </a:extLst>
          </a:blip>
          <a:srcRect l="2147" t="5211" r="1711" b="7835"/>
          <a:stretch/>
        </p:blipFill>
        <p:spPr>
          <a:xfrm>
            <a:off x="179513" y="3699032"/>
            <a:ext cx="5544616" cy="2921503"/>
          </a:xfrm>
          <a:prstGeom prst="rect">
            <a:avLst/>
          </a:prstGeom>
        </p:spPr>
      </p:pic>
      <p:pic>
        <p:nvPicPr>
          <p:cNvPr id="6" name="Picture 5" descr="buzzwords-300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3573016"/>
            <a:ext cx="2857500" cy="2857500"/>
          </a:xfrm>
          <a:prstGeom prst="rect">
            <a:avLst/>
          </a:prstGeom>
        </p:spPr>
      </p:pic>
      <p:pic>
        <p:nvPicPr>
          <p:cNvPr id="10" name="Picture 9" descr="0*wbB4whZgscdaWLW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052735"/>
            <a:ext cx="3960440" cy="2640293"/>
          </a:xfrm>
          <a:prstGeom prst="rect">
            <a:avLst/>
          </a:prstGeom>
        </p:spPr>
      </p:pic>
      <p:pic>
        <p:nvPicPr>
          <p:cNvPr id="9" name="Content Placeholder 8" descr="45065181-Internet-of-things-word-cloud-buzz-words--Stock-Photo.jpg"/>
          <p:cNvPicPr>
            <a:picLocks noGrp="1" noChangeAspect="1"/>
          </p:cNvPicPr>
          <p:nvPr>
            <p:ph idx="1"/>
          </p:nvPr>
        </p:nvPicPr>
        <p:blipFill rotWithShape="1">
          <a:blip r:embed="rId5">
            <a:extLst>
              <a:ext uri="{28A0092B-C50C-407E-A947-70E740481C1C}">
                <a14:useLocalDpi xmlns:a14="http://schemas.microsoft.com/office/drawing/2010/main" val="0"/>
              </a:ext>
            </a:extLst>
          </a:blip>
          <a:srcRect l="7898" t="17758" r="7686" b="17564"/>
          <a:stretch/>
        </p:blipFill>
        <p:spPr>
          <a:xfrm>
            <a:off x="4067861" y="980728"/>
            <a:ext cx="4910439" cy="2232248"/>
          </a:xfrm>
        </p:spPr>
      </p:pic>
      <p:pic>
        <p:nvPicPr>
          <p:cNvPr id="8" name="Picture 7" descr="0*wbB4whZgscdaWLW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052736"/>
            <a:ext cx="8128520" cy="5419013"/>
          </a:xfrm>
          <a:prstGeom prst="rect">
            <a:avLst/>
          </a:prstGeom>
        </p:spPr>
      </p:pic>
    </p:spTree>
    <p:extLst>
      <p:ext uri="{BB962C8B-B14F-4D97-AF65-F5344CB8AC3E}">
        <p14:creationId xmlns:p14="http://schemas.microsoft.com/office/powerpoint/2010/main" val="2040744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667544"/>
          </a:xfrm>
        </p:spPr>
        <p:txBody>
          <a:bodyPr>
            <a:normAutofit/>
          </a:bodyPr>
          <a:lstStyle/>
          <a:p>
            <a:r>
              <a:rPr lang="en-US" sz="3200" dirty="0" smtClean="0"/>
              <a:t>Benefits of </a:t>
            </a:r>
            <a:r>
              <a:rPr lang="en-US" sz="3200" dirty="0" err="1" smtClean="0"/>
              <a:t>Formalisation</a:t>
            </a:r>
            <a:endParaRPr lang="en-US" sz="3200" dirty="0"/>
          </a:p>
        </p:txBody>
      </p:sp>
      <p:sp>
        <p:nvSpPr>
          <p:cNvPr id="3" name="Content Placeholder 2"/>
          <p:cNvSpPr>
            <a:spLocks noGrp="1"/>
          </p:cNvSpPr>
          <p:nvPr>
            <p:ph idx="1"/>
          </p:nvPr>
        </p:nvSpPr>
        <p:spPr>
          <a:xfrm>
            <a:off x="467544" y="1124744"/>
            <a:ext cx="8229600" cy="5328592"/>
          </a:xfrm>
        </p:spPr>
        <p:txBody>
          <a:bodyPr/>
          <a:lstStyle/>
          <a:p>
            <a:r>
              <a:rPr lang="en-US" dirty="0" smtClean="0"/>
              <a:t>Study the relationships between patterns on a solid foundation</a:t>
            </a:r>
          </a:p>
          <a:p>
            <a:pPr lvl="1"/>
            <a:r>
              <a:rPr lang="en-US" sz="2400" dirty="0" smtClean="0"/>
              <a:t>Inclusion relationship between DPs becomes logic implication relationship</a:t>
            </a:r>
          </a:p>
          <a:p>
            <a:pPr lvl="2"/>
            <a:r>
              <a:rPr lang="en-US" sz="2000" dirty="0" smtClean="0"/>
              <a:t>Inclusion relation can be defined formally: </a:t>
            </a:r>
            <a:endParaRPr lang="en-US" sz="2000" dirty="0"/>
          </a:p>
          <a:p>
            <a:pPr lvl="1"/>
            <a:endParaRPr lang="en-US" sz="2400" dirty="0" smtClean="0"/>
          </a:p>
          <a:p>
            <a:pPr lvl="2"/>
            <a:r>
              <a:rPr lang="en-US" sz="2000" dirty="0" smtClean="0"/>
              <a:t>Proving inclusion relation becomes logic inference</a:t>
            </a:r>
          </a:p>
          <a:p>
            <a:pPr lvl="3"/>
            <a:endParaRPr lang="en-US" sz="1600" dirty="0" smtClean="0"/>
          </a:p>
          <a:p>
            <a:r>
              <a:rPr lang="en-US" sz="2400" dirty="0" smtClean="0"/>
              <a:t>Validation of the correct uses of a </a:t>
            </a:r>
            <a:r>
              <a:rPr lang="en-US" dirty="0" smtClean="0"/>
              <a:t>pattern</a:t>
            </a:r>
            <a:r>
              <a:rPr lang="en-US" sz="2400" dirty="0" smtClean="0"/>
              <a:t> can be automated </a:t>
            </a:r>
          </a:p>
          <a:p>
            <a:pPr lvl="1"/>
            <a:r>
              <a:rPr lang="en-US" sz="2000" dirty="0" smtClean="0"/>
              <a:t>Validation becomes logic inference</a:t>
            </a:r>
          </a:p>
          <a:p>
            <a:pPr lvl="1"/>
            <a:endParaRPr lang="en-US" sz="2000" dirty="0"/>
          </a:p>
          <a:p>
            <a:pPr lvl="1"/>
            <a:r>
              <a:rPr lang="en-US" dirty="0" smtClean="0"/>
              <a:t>Pattern</a:t>
            </a:r>
            <a:r>
              <a:rPr lang="en-US" sz="2000" dirty="0" smtClean="0"/>
              <a:t> specification becomes input to validation tool (i.e. tool becomes more flexible and general) </a:t>
            </a:r>
            <a:endParaRPr lang="en-US" sz="2000" dirty="0"/>
          </a:p>
        </p:txBody>
      </p:sp>
      <p:graphicFrame>
        <p:nvGraphicFramePr>
          <p:cNvPr id="7" name="Object 6"/>
          <p:cNvGraphicFramePr>
            <a:graphicFrameLocks noChangeAspect="1"/>
          </p:cNvGraphicFramePr>
          <p:nvPr>
            <p:extLst>
              <p:ext uri="{D42A27DB-BD31-4B8C-83A1-F6EECF244321}">
                <p14:modId xmlns:p14="http://schemas.microsoft.com/office/powerpoint/2010/main" val="4083163543"/>
              </p:ext>
            </p:extLst>
          </p:nvPr>
        </p:nvGraphicFramePr>
        <p:xfrm>
          <a:off x="1763688" y="2996952"/>
          <a:ext cx="5594350" cy="454025"/>
        </p:xfrm>
        <a:graphic>
          <a:graphicData uri="http://schemas.openxmlformats.org/presentationml/2006/ole">
            <mc:AlternateContent xmlns:mc="http://schemas.openxmlformats.org/markup-compatibility/2006">
              <mc:Choice xmlns:v="urn:schemas-microsoft-com:vml" Requires="v">
                <p:oleObj spid="_x0000_s1164" name="Equation" r:id="rId3" imgW="2247900" imgH="215900" progId="Equation.3">
                  <p:embed/>
                </p:oleObj>
              </mc:Choice>
              <mc:Fallback>
                <p:oleObj name="Equation" r:id="rId3" imgW="2247900" imgH="215900" progId="Equation.3">
                  <p:embed/>
                  <p:pic>
                    <p:nvPicPr>
                      <p:cNvPr id="0" name=""/>
                      <p:cNvPicPr/>
                      <p:nvPr/>
                    </p:nvPicPr>
                    <p:blipFill>
                      <a:blip r:embed="rId4"/>
                      <a:stretch>
                        <a:fillRect/>
                      </a:stretch>
                    </p:blipFill>
                    <p:spPr>
                      <a:xfrm>
                        <a:off x="1763688" y="2996952"/>
                        <a:ext cx="5594350" cy="4540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90299926"/>
              </p:ext>
            </p:extLst>
          </p:nvPr>
        </p:nvGraphicFramePr>
        <p:xfrm>
          <a:off x="2483768" y="3789040"/>
          <a:ext cx="3793529" cy="454025"/>
        </p:xfrm>
        <a:graphic>
          <a:graphicData uri="http://schemas.openxmlformats.org/presentationml/2006/ole">
            <mc:AlternateContent xmlns:mc="http://schemas.openxmlformats.org/markup-compatibility/2006">
              <mc:Choice xmlns:v="urn:schemas-microsoft-com:vml" Requires="v">
                <p:oleObj spid="_x0000_s1165" name="Equation" r:id="rId5" imgW="1600200" imgH="215900" progId="Equation.3">
                  <p:embed/>
                </p:oleObj>
              </mc:Choice>
              <mc:Fallback>
                <p:oleObj name="Equation" r:id="rId5" imgW="1600200" imgH="215900" progId="Equation.3">
                  <p:embed/>
                  <p:pic>
                    <p:nvPicPr>
                      <p:cNvPr id="0" name=""/>
                      <p:cNvPicPr/>
                      <p:nvPr/>
                    </p:nvPicPr>
                    <p:blipFill>
                      <a:blip r:embed="rId6"/>
                      <a:stretch>
                        <a:fillRect/>
                      </a:stretch>
                    </p:blipFill>
                    <p:spPr>
                      <a:xfrm>
                        <a:off x="2483768" y="3789040"/>
                        <a:ext cx="3793529" cy="4540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3457374"/>
              </p:ext>
            </p:extLst>
          </p:nvPr>
        </p:nvGraphicFramePr>
        <p:xfrm>
          <a:off x="2627784" y="5301208"/>
          <a:ext cx="3349625" cy="373062"/>
        </p:xfrm>
        <a:graphic>
          <a:graphicData uri="http://schemas.openxmlformats.org/presentationml/2006/ole">
            <mc:AlternateContent xmlns:mc="http://schemas.openxmlformats.org/markup-compatibility/2006">
              <mc:Choice xmlns:v="urn:schemas-microsoft-com:vml" Requires="v">
                <p:oleObj spid="_x0000_s1166" name="Equation" r:id="rId7" imgW="1346200" imgH="177800" progId="Equation.3">
                  <p:embed/>
                </p:oleObj>
              </mc:Choice>
              <mc:Fallback>
                <p:oleObj name="Equation" r:id="rId7" imgW="1346200" imgH="177800" progId="Equation.3">
                  <p:embed/>
                  <p:pic>
                    <p:nvPicPr>
                      <p:cNvPr id="0" name=""/>
                      <p:cNvPicPr/>
                      <p:nvPr/>
                    </p:nvPicPr>
                    <p:blipFill>
                      <a:blip r:embed="rId8"/>
                      <a:stretch>
                        <a:fillRect/>
                      </a:stretch>
                    </p:blipFill>
                    <p:spPr>
                      <a:xfrm>
                        <a:off x="2627784" y="5301208"/>
                        <a:ext cx="3349625" cy="373062"/>
                      </a:xfrm>
                      <a:prstGeom prst="rect">
                        <a:avLst/>
                      </a:prstGeom>
                    </p:spPr>
                  </p:pic>
                </p:oleObj>
              </mc:Fallback>
            </mc:AlternateContent>
          </a:graphicData>
        </a:graphic>
      </p:graphicFrame>
    </p:spTree>
    <p:extLst>
      <p:ext uri="{BB962C8B-B14F-4D97-AF65-F5344CB8AC3E}">
        <p14:creationId xmlns:p14="http://schemas.microsoft.com/office/powerpoint/2010/main" val="751632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68313" y="188913"/>
            <a:ext cx="8462962" cy="468312"/>
          </a:xfrm>
          <a:solidFill>
            <a:srgbClr val="FFFFFF"/>
          </a:solidFill>
        </p:spPr>
        <p:txBody>
          <a:bodyPr>
            <a:noAutofit/>
          </a:bodyPr>
          <a:lstStyle/>
          <a:p>
            <a:r>
              <a:rPr lang="en-GB" dirty="0"/>
              <a:t>Inclusions between DP </a:t>
            </a:r>
            <a:r>
              <a:rPr lang="en-GB" dirty="0" smtClean="0"/>
              <a:t>Specs </a:t>
            </a:r>
            <a:endParaRPr lang="en-GB" dirty="0"/>
          </a:p>
        </p:txBody>
      </p:sp>
      <p:pic>
        <p:nvPicPr>
          <p:cNvPr id="47108" name="Picture 4" descr="Fig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65164"/>
            <a:ext cx="7560840" cy="588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3801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7544" y="116632"/>
            <a:ext cx="8229600" cy="668338"/>
          </a:xfrm>
          <a:solidFill>
            <a:schemeClr val="bg1"/>
          </a:solidFill>
        </p:spPr>
        <p:txBody>
          <a:bodyPr/>
          <a:lstStyle/>
          <a:p>
            <a:r>
              <a:rPr lang="en-GB" altLang="zh-CN" sz="3200" dirty="0">
                <a:ea typeface="宋体" charset="0"/>
                <a:cs typeface="宋体" charset="0"/>
              </a:rPr>
              <a:t>The Tool LAMBDES-DP</a:t>
            </a:r>
            <a:endParaRPr lang="en-US" altLang="zh-CN" sz="3200" dirty="0">
              <a:ea typeface="宋体" charset="0"/>
              <a:cs typeface="宋体"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09215"/>
            <a:ext cx="7993062" cy="547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30700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p:txBody>
          <a:bodyPr/>
          <a:lstStyle/>
          <a:p>
            <a:pPr eaLnBrk="1" hangingPunct="1"/>
            <a:r>
              <a:rPr lang="en-US" sz="3600" dirty="0" smtClean="0"/>
              <a:t>Composition of Patterns</a:t>
            </a:r>
            <a:endParaRPr lang="en-GB" sz="3600" dirty="0">
              <a:latin typeface="Arial" charset="0"/>
            </a:endParaRPr>
          </a:p>
        </p:txBody>
      </p:sp>
      <p:sp>
        <p:nvSpPr>
          <p:cNvPr id="23557" name="Rectangle 3"/>
          <p:cNvSpPr>
            <a:spLocks noGrp="1" noChangeArrowheads="1"/>
          </p:cNvSpPr>
          <p:nvPr>
            <p:ph idx="1"/>
          </p:nvPr>
        </p:nvSpPr>
        <p:spPr/>
        <p:txBody>
          <a:bodyPr/>
          <a:lstStyle/>
          <a:p>
            <a:pPr marL="0" lvl="1" indent="0" eaLnBrk="1" hangingPunct="1">
              <a:lnSpc>
                <a:spcPct val="110000"/>
              </a:lnSpc>
              <a:buClr>
                <a:schemeClr val="bg2"/>
              </a:buClr>
              <a:buSzPct val="75000"/>
              <a:buNone/>
            </a:pPr>
            <a:r>
              <a:rPr lang="en-GB" sz="2400" dirty="0" smtClean="0">
                <a:latin typeface="Arial" charset="0"/>
              </a:rPr>
              <a:t>Design patterns </a:t>
            </a:r>
            <a:r>
              <a:rPr lang="en-GB" sz="2400" dirty="0">
                <a:latin typeface="Arial" charset="0"/>
              </a:rPr>
              <a:t>are usually to be found composed with each other in real </a:t>
            </a:r>
            <a:r>
              <a:rPr lang="en-GB" sz="2400" dirty="0" smtClean="0">
                <a:latin typeface="Arial" charset="0"/>
              </a:rPr>
              <a:t>applications. But, </a:t>
            </a:r>
            <a:r>
              <a:rPr lang="en-GB" sz="2400" dirty="0">
                <a:latin typeface="Arial" charset="0"/>
              </a:rPr>
              <a:t>a</a:t>
            </a:r>
            <a:r>
              <a:rPr lang="en-US" sz="2400" dirty="0">
                <a:latin typeface="Arial" charset="0"/>
              </a:rPr>
              <a:t>s atomic units of design knowledge, </a:t>
            </a:r>
            <a:r>
              <a:rPr lang="en-GB" sz="2400" dirty="0">
                <a:latin typeface="Arial" charset="0"/>
              </a:rPr>
              <a:t>there is little support </a:t>
            </a:r>
            <a:r>
              <a:rPr lang="en-GB" sz="2400" dirty="0" smtClean="0">
                <a:latin typeface="Arial" charset="0"/>
              </a:rPr>
              <a:t>t</a:t>
            </a:r>
            <a:r>
              <a:rPr lang="en-US" sz="2400" dirty="0" smtClean="0">
                <a:latin typeface="Arial" charset="0"/>
              </a:rPr>
              <a:t>o the effective uses</a:t>
            </a:r>
            <a:r>
              <a:rPr lang="en-US" sz="2400" dirty="0">
                <a:latin typeface="Arial" charset="0"/>
              </a:rPr>
              <a:t> </a:t>
            </a:r>
            <a:r>
              <a:rPr lang="en-US" sz="2400" dirty="0" smtClean="0">
                <a:latin typeface="Arial" charset="0"/>
              </a:rPr>
              <a:t>of DPs in compositions. </a:t>
            </a:r>
            <a:endParaRPr lang="en-US" sz="2400" dirty="0">
              <a:latin typeface="Arial" charset="0"/>
            </a:endParaRPr>
          </a:p>
          <a:p>
            <a:pPr lvl="1" eaLnBrk="1" hangingPunct="1">
              <a:lnSpc>
                <a:spcPct val="110000"/>
              </a:lnSpc>
            </a:pPr>
            <a:r>
              <a:rPr lang="en-US" sz="2400" b="1" i="1" dirty="0" smtClean="0">
                <a:latin typeface="Arial" charset="0"/>
              </a:rPr>
              <a:t>Phenomenon</a:t>
            </a:r>
            <a:r>
              <a:rPr lang="en-US" sz="2400" dirty="0" smtClean="0">
                <a:latin typeface="Arial" charset="0"/>
              </a:rPr>
              <a:t> 1: Most errors in the uses of DPs are incorrect composition. </a:t>
            </a:r>
          </a:p>
          <a:p>
            <a:pPr lvl="1" eaLnBrk="1" hangingPunct="1">
              <a:lnSpc>
                <a:spcPct val="110000"/>
              </a:lnSpc>
            </a:pPr>
            <a:r>
              <a:rPr lang="en-US" sz="2400" b="1" i="1" dirty="0" smtClean="0">
                <a:latin typeface="Arial" charset="0"/>
              </a:rPr>
              <a:t>Phenomenon</a:t>
            </a:r>
            <a:r>
              <a:rPr lang="en-US" sz="2400" dirty="0" smtClean="0">
                <a:latin typeface="Arial" charset="0"/>
              </a:rPr>
              <a:t> 2: DP compositions are difficult to represent and reasoning about its correctness. </a:t>
            </a:r>
          </a:p>
          <a:p>
            <a:pPr marL="57150" indent="0" eaLnBrk="1" hangingPunct="1">
              <a:lnSpc>
                <a:spcPct val="110000"/>
              </a:lnSpc>
              <a:buNone/>
            </a:pPr>
            <a:r>
              <a:rPr lang="en-US" sz="2800" b="1" i="1" dirty="0" smtClean="0">
                <a:solidFill>
                  <a:schemeClr val="bg2"/>
                </a:solidFill>
                <a:latin typeface="Arial" charset="0"/>
              </a:rPr>
              <a:t>Research Question: </a:t>
            </a:r>
          </a:p>
          <a:p>
            <a:pPr marL="457200" lvl="1" indent="0" eaLnBrk="1" hangingPunct="1">
              <a:lnSpc>
                <a:spcPct val="110000"/>
              </a:lnSpc>
              <a:buNone/>
            </a:pPr>
            <a:r>
              <a:rPr lang="en-US" sz="2400" dirty="0" smtClean="0">
                <a:solidFill>
                  <a:schemeClr val="bg2"/>
                </a:solidFill>
                <a:latin typeface="Arial" charset="0"/>
              </a:rPr>
              <a:t>Can we make pattern-oriented design a rigorous and disciplined methodology? </a:t>
            </a:r>
            <a:endParaRPr lang="en-US" sz="2400" dirty="0">
              <a:solidFill>
                <a:schemeClr val="bg2"/>
              </a:solidFill>
              <a:latin typeface="Arial" charset="0"/>
            </a:endParaRPr>
          </a:p>
        </p:txBody>
      </p:sp>
    </p:spTree>
    <p:extLst>
      <p:ext uri="{BB962C8B-B14F-4D97-AF65-F5344CB8AC3E}">
        <p14:creationId xmlns:p14="http://schemas.microsoft.com/office/powerpoint/2010/main" val="11646235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latin typeface="Arial" charset="0"/>
              </a:rPr>
              <a:t>Existing </a:t>
            </a:r>
            <a:r>
              <a:rPr lang="en-US" sz="3600" dirty="0" smtClean="0">
                <a:latin typeface="Arial" charset="0"/>
              </a:rPr>
              <a:t>Works </a:t>
            </a:r>
            <a:r>
              <a:rPr lang="en-US" sz="3600" dirty="0">
                <a:latin typeface="Arial" charset="0"/>
              </a:rPr>
              <a:t>on DP Compositions: </a:t>
            </a:r>
            <a:r>
              <a:rPr lang="en-US" sz="3600" dirty="0" smtClean="0">
                <a:latin typeface="Arial" charset="0"/>
              </a:rPr>
              <a:t>1</a:t>
            </a:r>
            <a:endParaRPr lang="en-US" sz="3600" dirty="0"/>
          </a:p>
        </p:txBody>
      </p:sp>
      <p:sp>
        <p:nvSpPr>
          <p:cNvPr id="3" name="Content Placeholder 2"/>
          <p:cNvSpPr>
            <a:spLocks noGrp="1"/>
          </p:cNvSpPr>
          <p:nvPr>
            <p:ph idx="1"/>
          </p:nvPr>
        </p:nvSpPr>
        <p:spPr/>
        <p:txBody>
          <a:bodyPr/>
          <a:lstStyle/>
          <a:p>
            <a:pPr eaLnBrk="1" hangingPunct="1">
              <a:lnSpc>
                <a:spcPct val="130000"/>
              </a:lnSpc>
            </a:pPr>
            <a:r>
              <a:rPr lang="en-US" sz="2800" dirty="0">
                <a:latin typeface="Arial" charset="0"/>
              </a:rPr>
              <a:t>In practice, pattern composition are represented in the form of diagrams:</a:t>
            </a:r>
          </a:p>
          <a:p>
            <a:pPr lvl="2" eaLnBrk="1" hangingPunct="1">
              <a:lnSpc>
                <a:spcPct val="130000"/>
              </a:lnSpc>
            </a:pPr>
            <a:r>
              <a:rPr lang="en-US" sz="2400" i="1" dirty="0">
                <a:latin typeface="Arial" charset="0"/>
              </a:rPr>
              <a:t>Role: Annotation</a:t>
            </a:r>
            <a:endParaRPr lang="en-US" sz="2400" dirty="0">
              <a:latin typeface="Arial" charset="0"/>
            </a:endParaRPr>
          </a:p>
          <a:p>
            <a:pPr lvl="2" eaLnBrk="1" hangingPunct="1">
              <a:lnSpc>
                <a:spcPct val="130000"/>
              </a:lnSpc>
            </a:pPr>
            <a:r>
              <a:rPr lang="en-US" sz="2400" dirty="0">
                <a:latin typeface="Arial" charset="0"/>
              </a:rPr>
              <a:t>Venn Diagram</a:t>
            </a:r>
          </a:p>
          <a:p>
            <a:pPr lvl="2" eaLnBrk="1" hangingPunct="1">
              <a:lnSpc>
                <a:spcPct val="130000"/>
              </a:lnSpc>
            </a:pPr>
            <a:r>
              <a:rPr lang="en-US" sz="2400" dirty="0">
                <a:latin typeface="Arial" charset="0"/>
              </a:rPr>
              <a:t>Pattern Instance Notation (PIN)   </a:t>
            </a:r>
            <a:r>
              <a:rPr lang="en-US" sz="2400" dirty="0">
                <a:solidFill>
                  <a:schemeClr val="bg2"/>
                </a:solidFill>
                <a:latin typeface="Arial" charset="0"/>
              </a:rPr>
              <a:t>[Smith 2011]</a:t>
            </a:r>
          </a:p>
          <a:p>
            <a:pPr>
              <a:lnSpc>
                <a:spcPct val="130000"/>
              </a:lnSpc>
            </a:pPr>
            <a:endParaRPr lang="en-US" sz="2800" dirty="0"/>
          </a:p>
        </p:txBody>
      </p:sp>
      <p:sp>
        <p:nvSpPr>
          <p:cNvPr id="7" name="TextBox 8"/>
          <p:cNvSpPr txBox="1">
            <a:spLocks noChangeArrowheads="1"/>
          </p:cNvSpPr>
          <p:nvPr/>
        </p:nvSpPr>
        <p:spPr bwMode="auto">
          <a:xfrm>
            <a:off x="3995936" y="2276872"/>
            <a:ext cx="3095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US" sz="2400" dirty="0"/>
              <a:t>[</a:t>
            </a:r>
            <a:r>
              <a:rPr lang="en-US" sz="2400" dirty="0" err="1"/>
              <a:t>Vlissides</a:t>
            </a:r>
            <a:r>
              <a:rPr lang="en-US" sz="2400" dirty="0"/>
              <a:t> 1998]</a:t>
            </a:r>
          </a:p>
        </p:txBody>
      </p:sp>
      <p:sp>
        <p:nvSpPr>
          <p:cNvPr id="8" name="Right Brace 9"/>
          <p:cNvSpPr>
            <a:spLocks/>
          </p:cNvSpPr>
          <p:nvPr/>
        </p:nvSpPr>
        <p:spPr bwMode="auto">
          <a:xfrm>
            <a:off x="3635896" y="2204864"/>
            <a:ext cx="216619" cy="792088"/>
          </a:xfrm>
          <a:prstGeom prst="rightBrace">
            <a:avLst>
              <a:gd name="adj1" fmla="val 39705"/>
              <a:gd name="adj2" fmla="val 50000"/>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endParaRPr lang="en-US" sz="2400"/>
          </a:p>
        </p:txBody>
      </p:sp>
    </p:spTree>
    <p:extLst>
      <p:ext uri="{BB962C8B-B14F-4D97-AF65-F5344CB8AC3E}">
        <p14:creationId xmlns:p14="http://schemas.microsoft.com/office/powerpoint/2010/main" val="2804083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pPr eaLnBrk="1" hangingPunct="1"/>
            <a:r>
              <a:rPr lang="en-US" sz="3600" dirty="0" smtClean="0">
                <a:latin typeface="Arial" charset="0"/>
              </a:rPr>
              <a:t>Example: </a:t>
            </a:r>
            <a:r>
              <a:rPr lang="en-US" sz="3600" i="1" dirty="0">
                <a:latin typeface="Arial" charset="0"/>
              </a:rPr>
              <a:t>Role</a:t>
            </a:r>
            <a:r>
              <a:rPr lang="en-US" sz="3600" i="1" dirty="0" smtClean="0">
                <a:latin typeface="Arial" charset="0"/>
              </a:rPr>
              <a:t>: Annotation</a:t>
            </a:r>
            <a:endParaRPr lang="en-GB" sz="3600" i="1" dirty="0">
              <a:latin typeface="Arial" charset="0"/>
            </a:endParaRPr>
          </a:p>
        </p:txBody>
      </p:sp>
      <p:pic>
        <p:nvPicPr>
          <p:cNvPr id="24581" name="Picture 4" descr="DPComp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8497888"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6"/>
          <p:cNvSpPr txBox="1">
            <a:spLocks noChangeArrowheads="1"/>
          </p:cNvSpPr>
          <p:nvPr/>
        </p:nvSpPr>
        <p:spPr bwMode="auto">
          <a:xfrm>
            <a:off x="250825" y="5949950"/>
            <a:ext cx="5400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US" sz="2400"/>
              <a:t>[Buschmann et al., Vol. 5, 2007]</a:t>
            </a:r>
          </a:p>
        </p:txBody>
      </p:sp>
    </p:spTree>
    <p:extLst>
      <p:ext uri="{BB962C8B-B14F-4D97-AF65-F5344CB8AC3E}">
        <p14:creationId xmlns:p14="http://schemas.microsoft.com/office/powerpoint/2010/main" val="17921552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normAutofit/>
          </a:bodyPr>
          <a:lstStyle/>
          <a:p>
            <a:pPr eaLnBrk="1" hangingPunct="1"/>
            <a:r>
              <a:rPr lang="en-US" sz="3600" dirty="0" smtClean="0">
                <a:latin typeface="Arial" charset="0"/>
              </a:rPr>
              <a:t>Example: Venn </a:t>
            </a:r>
            <a:r>
              <a:rPr lang="en-US" sz="3600" dirty="0">
                <a:latin typeface="Arial" charset="0"/>
              </a:rPr>
              <a:t>Diagram</a:t>
            </a:r>
          </a:p>
        </p:txBody>
      </p:sp>
      <p:pic>
        <p:nvPicPr>
          <p:cNvPr id="25602" name="Content Placeholder 6" descr="VennDiagramExampl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128713"/>
            <a:ext cx="7704137" cy="4994275"/>
          </a:xfrm>
        </p:spPr>
      </p:pic>
      <p:sp>
        <p:nvSpPr>
          <p:cNvPr id="25606" name="TextBox 7"/>
          <p:cNvSpPr txBox="1">
            <a:spLocks noChangeArrowheads="1"/>
          </p:cNvSpPr>
          <p:nvPr/>
        </p:nvSpPr>
        <p:spPr bwMode="auto">
          <a:xfrm>
            <a:off x="323850" y="5949950"/>
            <a:ext cx="2735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US" sz="2400"/>
              <a:t>[Vlissides 1998]</a:t>
            </a:r>
          </a:p>
        </p:txBody>
      </p:sp>
    </p:spTree>
    <p:extLst>
      <p:ext uri="{BB962C8B-B14F-4D97-AF65-F5344CB8AC3E}">
        <p14:creationId xmlns:p14="http://schemas.microsoft.com/office/powerpoint/2010/main" val="30079018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a:bodyPr>
          <a:lstStyle/>
          <a:p>
            <a:pPr eaLnBrk="1" hangingPunct="1"/>
            <a:r>
              <a:rPr lang="en-US" sz="3600" dirty="0" smtClean="0">
                <a:latin typeface="Arial" charset="0"/>
              </a:rPr>
              <a:t>Example: </a:t>
            </a:r>
            <a:r>
              <a:rPr lang="en-US" sz="3600" dirty="0">
                <a:latin typeface="Arial" charset="0"/>
              </a:rPr>
              <a:t>PIN Diagram</a:t>
            </a:r>
          </a:p>
        </p:txBody>
      </p:sp>
      <p:pic>
        <p:nvPicPr>
          <p:cNvPr id="26626" name="Content Placeholder 6" descr="PINNotationExampl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052513"/>
            <a:ext cx="7494587" cy="4933950"/>
          </a:xfrm>
        </p:spPr>
      </p:pic>
      <p:sp>
        <p:nvSpPr>
          <p:cNvPr id="26630" name="TextBox 7"/>
          <p:cNvSpPr txBox="1">
            <a:spLocks noChangeArrowheads="1"/>
          </p:cNvSpPr>
          <p:nvPr/>
        </p:nvSpPr>
        <p:spPr bwMode="auto">
          <a:xfrm>
            <a:off x="6084888" y="5949950"/>
            <a:ext cx="27352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US" sz="2400"/>
              <a:t>[Smith 2011]</a:t>
            </a:r>
          </a:p>
        </p:txBody>
      </p:sp>
      <p:sp>
        <p:nvSpPr>
          <p:cNvPr id="26631" name="TextBox 8"/>
          <p:cNvSpPr txBox="1">
            <a:spLocks noChangeArrowheads="1"/>
          </p:cNvSpPr>
          <p:nvPr/>
        </p:nvSpPr>
        <p:spPr bwMode="auto">
          <a:xfrm>
            <a:off x="7308850" y="404813"/>
            <a:ext cx="13668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US"/>
              <a:t>Roles</a:t>
            </a:r>
          </a:p>
        </p:txBody>
      </p:sp>
      <p:cxnSp>
        <p:nvCxnSpPr>
          <p:cNvPr id="26632" name="Straight Arrow Connector 10"/>
          <p:cNvCxnSpPr>
            <a:cxnSpLocks noChangeShapeType="1"/>
          </p:cNvCxnSpPr>
          <p:nvPr/>
        </p:nvCxnSpPr>
        <p:spPr bwMode="auto">
          <a:xfrm rot="5400000">
            <a:off x="6767512" y="873126"/>
            <a:ext cx="720725" cy="647700"/>
          </a:xfrm>
          <a:prstGeom prst="straightConnector1">
            <a:avLst/>
          </a:prstGeom>
          <a:noFill/>
          <a:ln w="19050">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26633" name="Straight Arrow Connector 12"/>
          <p:cNvCxnSpPr>
            <a:cxnSpLocks noChangeShapeType="1"/>
          </p:cNvCxnSpPr>
          <p:nvPr/>
        </p:nvCxnSpPr>
        <p:spPr bwMode="auto">
          <a:xfrm rot="5400000">
            <a:off x="6804025" y="1555750"/>
            <a:ext cx="1584325" cy="288925"/>
          </a:xfrm>
          <a:prstGeom prst="straightConnector1">
            <a:avLst/>
          </a:prstGeom>
          <a:noFill/>
          <a:ln w="19050">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26634" name="Straight Arrow Connector 14"/>
          <p:cNvCxnSpPr>
            <a:cxnSpLocks noChangeShapeType="1"/>
          </p:cNvCxnSpPr>
          <p:nvPr/>
        </p:nvCxnSpPr>
        <p:spPr bwMode="auto">
          <a:xfrm rot="10800000" flipV="1">
            <a:off x="3924300" y="836613"/>
            <a:ext cx="3311525" cy="647700"/>
          </a:xfrm>
          <a:prstGeom prst="straightConnector1">
            <a:avLst/>
          </a:prstGeom>
          <a:noFill/>
          <a:ln w="19050">
            <a:solidFill>
              <a:schemeClr val="bg2"/>
            </a:solidFill>
            <a:round/>
            <a:headEnd/>
            <a:tailEnd type="arrow" w="med" len="med"/>
          </a:ln>
          <a:extLst>
            <a:ext uri="{909E8E84-426E-40dd-AFC4-6F175D3DCCD1}">
              <a14:hiddenFill xmlns:a14="http://schemas.microsoft.com/office/drawing/2010/main">
                <a:noFill/>
              </a14:hiddenFill>
            </a:ext>
          </a:extLst>
        </p:spPr>
      </p:cxnSp>
      <p:sp>
        <p:nvSpPr>
          <p:cNvPr id="26635" name="TextBox 15"/>
          <p:cNvSpPr txBox="1">
            <a:spLocks noChangeArrowheads="1"/>
          </p:cNvSpPr>
          <p:nvPr/>
        </p:nvSpPr>
        <p:spPr bwMode="auto">
          <a:xfrm>
            <a:off x="323850" y="5949950"/>
            <a:ext cx="22320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US"/>
              <a:t>Connections</a:t>
            </a:r>
          </a:p>
        </p:txBody>
      </p:sp>
      <p:cxnSp>
        <p:nvCxnSpPr>
          <p:cNvPr id="26636" name="Straight Arrow Connector 17"/>
          <p:cNvCxnSpPr>
            <a:cxnSpLocks noChangeShapeType="1"/>
          </p:cNvCxnSpPr>
          <p:nvPr/>
        </p:nvCxnSpPr>
        <p:spPr bwMode="auto">
          <a:xfrm flipV="1">
            <a:off x="2339975" y="5084763"/>
            <a:ext cx="2160588" cy="1008062"/>
          </a:xfrm>
          <a:prstGeom prst="straightConnector1">
            <a:avLst/>
          </a:prstGeom>
          <a:noFill/>
          <a:ln w="19050">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26637" name="Straight Arrow Connector 19"/>
          <p:cNvCxnSpPr>
            <a:cxnSpLocks noChangeShapeType="1"/>
          </p:cNvCxnSpPr>
          <p:nvPr/>
        </p:nvCxnSpPr>
        <p:spPr bwMode="auto">
          <a:xfrm rot="5400000" flipH="1" flipV="1">
            <a:off x="719138" y="4329113"/>
            <a:ext cx="2952750" cy="431800"/>
          </a:xfrm>
          <a:prstGeom prst="straightConnector1">
            <a:avLst/>
          </a:prstGeom>
          <a:noFill/>
          <a:ln w="19050">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26638" name="Straight Arrow Connector 21"/>
          <p:cNvCxnSpPr>
            <a:cxnSpLocks noChangeShapeType="1"/>
          </p:cNvCxnSpPr>
          <p:nvPr/>
        </p:nvCxnSpPr>
        <p:spPr bwMode="auto">
          <a:xfrm flipV="1">
            <a:off x="2124075" y="3644900"/>
            <a:ext cx="3024188" cy="2376488"/>
          </a:xfrm>
          <a:prstGeom prst="straightConnector1">
            <a:avLst/>
          </a:prstGeom>
          <a:noFill/>
          <a:ln w="19050">
            <a:solidFill>
              <a:schemeClr val="bg2"/>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545396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p:txBody>
          <a:bodyPr>
            <a:normAutofit/>
          </a:bodyPr>
          <a:lstStyle/>
          <a:p>
            <a:pPr eaLnBrk="1" hangingPunct="1"/>
            <a:r>
              <a:rPr lang="en-GB" sz="3600" dirty="0" smtClean="0">
                <a:latin typeface="Arial" charset="0"/>
              </a:rPr>
              <a:t>Operators on </a:t>
            </a:r>
            <a:r>
              <a:rPr lang="en-GB" sz="3600" dirty="0">
                <a:latin typeface="Arial" charset="0"/>
              </a:rPr>
              <a:t>P</a:t>
            </a:r>
            <a:r>
              <a:rPr lang="en-GB" sz="3600" dirty="0" smtClean="0">
                <a:latin typeface="Arial" charset="0"/>
              </a:rPr>
              <a:t>atterns</a:t>
            </a:r>
            <a:endParaRPr lang="en-GB" sz="3600" dirty="0">
              <a:latin typeface="Arial" charset="0"/>
            </a:endParaRPr>
          </a:p>
        </p:txBody>
      </p:sp>
      <p:sp>
        <p:nvSpPr>
          <p:cNvPr id="28677" name="Rectangle 3"/>
          <p:cNvSpPr>
            <a:spLocks noGrp="1" noChangeArrowheads="1"/>
          </p:cNvSpPr>
          <p:nvPr>
            <p:ph type="body" idx="1"/>
          </p:nvPr>
        </p:nvSpPr>
        <p:spPr/>
        <p:txBody>
          <a:bodyPr/>
          <a:lstStyle/>
          <a:p>
            <a:pPr marL="0" indent="0" eaLnBrk="1" hangingPunct="1">
              <a:lnSpc>
                <a:spcPct val="90000"/>
              </a:lnSpc>
              <a:buNone/>
            </a:pPr>
            <a:r>
              <a:rPr lang="en-US" sz="3600" dirty="0">
                <a:latin typeface="Arial" charset="0"/>
              </a:rPr>
              <a:t>We define a set of </a:t>
            </a:r>
            <a:r>
              <a:rPr lang="en-US" sz="3600" b="1" i="1" dirty="0">
                <a:latin typeface="Arial" charset="0"/>
              </a:rPr>
              <a:t>six</a:t>
            </a:r>
            <a:r>
              <a:rPr lang="en-US" sz="3600" dirty="0">
                <a:latin typeface="Arial" charset="0"/>
              </a:rPr>
              <a:t> </a:t>
            </a:r>
            <a:r>
              <a:rPr lang="en-US" sz="3600" b="1" i="1" dirty="0">
                <a:latin typeface="Arial" charset="0"/>
              </a:rPr>
              <a:t>operators</a:t>
            </a:r>
            <a:r>
              <a:rPr lang="en-US" sz="3600" dirty="0">
                <a:latin typeface="Arial" charset="0"/>
              </a:rPr>
              <a:t> on DPs so that compositions of DPs can be formally represented as expressions</a:t>
            </a:r>
            <a:endParaRPr lang="en-GB" sz="3600" dirty="0">
              <a:latin typeface="Arial" charset="0"/>
            </a:endParaRPr>
          </a:p>
          <a:p>
            <a:pPr lvl="1" eaLnBrk="1" hangingPunct="1">
              <a:lnSpc>
                <a:spcPct val="90000"/>
              </a:lnSpc>
            </a:pPr>
            <a:r>
              <a:rPr lang="en-GB" sz="3200" dirty="0" smtClean="0">
                <a:latin typeface="Arial" charset="0"/>
              </a:rPr>
              <a:t>Restriction        </a:t>
            </a:r>
            <a:r>
              <a:rPr lang="en-GB" sz="3200" i="1" dirty="0" smtClean="0">
                <a:latin typeface="Times New Roman"/>
                <a:cs typeface="Times New Roman"/>
              </a:rPr>
              <a:t>P</a:t>
            </a:r>
            <a:r>
              <a:rPr lang="en-GB" sz="3200" dirty="0" smtClean="0">
                <a:latin typeface="Times New Roman"/>
                <a:cs typeface="Times New Roman"/>
              </a:rPr>
              <a:t>[</a:t>
            </a:r>
            <a:r>
              <a:rPr lang="en-GB" sz="3200" i="1" dirty="0" smtClean="0">
                <a:latin typeface="Times New Roman"/>
                <a:cs typeface="Times New Roman"/>
              </a:rPr>
              <a:t>c</a:t>
            </a:r>
            <a:r>
              <a:rPr lang="en-GB" sz="3200" dirty="0" smtClean="0">
                <a:latin typeface="Times New Roman"/>
                <a:cs typeface="Times New Roman"/>
              </a:rPr>
              <a:t>]</a:t>
            </a:r>
            <a:r>
              <a:rPr lang="en-GB" sz="3200" i="1" dirty="0" smtClean="0">
                <a:latin typeface="Times New Roman"/>
                <a:cs typeface="Times New Roman"/>
              </a:rPr>
              <a:t>:</a:t>
            </a:r>
            <a:r>
              <a:rPr lang="en-GB" sz="3200" i="1" dirty="0" smtClean="0">
                <a:latin typeface="Arial" charset="0"/>
              </a:rPr>
              <a:t> </a:t>
            </a:r>
            <a:r>
              <a:rPr lang="en-GB" sz="3200" i="1" dirty="0" smtClean="0">
                <a:latin typeface="Times New Roman" charset="0"/>
              </a:rPr>
              <a:t>P</a:t>
            </a:r>
            <a:r>
              <a:rPr lang="en-GB" sz="3200" i="1" dirty="0">
                <a:latin typeface="Times New Roman" charset="0"/>
                <a:sym typeface="Symbol" charset="0"/>
              </a:rPr>
              <a:t> </a:t>
            </a:r>
            <a:r>
              <a:rPr lang="en-GB" sz="3200" i="1" dirty="0" err="1">
                <a:latin typeface="Times New Roman" charset="0"/>
              </a:rPr>
              <a:t>Pr</a:t>
            </a:r>
            <a:r>
              <a:rPr lang="en-GB" sz="3200" i="1" dirty="0">
                <a:latin typeface="Times New Roman" charset="0"/>
              </a:rPr>
              <a:t> </a:t>
            </a:r>
            <a:r>
              <a:rPr lang="en-GB" sz="3200" i="1" dirty="0">
                <a:latin typeface="Times New Roman" charset="0"/>
                <a:sym typeface="Symbol" charset="0"/>
              </a:rPr>
              <a:t> </a:t>
            </a:r>
            <a:r>
              <a:rPr lang="en-GB" sz="3200" i="1" dirty="0">
                <a:latin typeface="Times New Roman" charset="0"/>
              </a:rPr>
              <a:t>P</a:t>
            </a:r>
          </a:p>
          <a:p>
            <a:pPr lvl="1" eaLnBrk="1" hangingPunct="1">
              <a:lnSpc>
                <a:spcPct val="90000"/>
              </a:lnSpc>
            </a:pPr>
            <a:r>
              <a:rPr lang="en-GB" sz="3200" dirty="0" smtClean="0">
                <a:latin typeface="Arial" charset="0"/>
              </a:rPr>
              <a:t>Superposition   </a:t>
            </a:r>
            <a:r>
              <a:rPr lang="en-GB" sz="3200" i="1" dirty="0" smtClean="0">
                <a:latin typeface="Times New Roman"/>
                <a:cs typeface="Times New Roman"/>
              </a:rPr>
              <a:t>P</a:t>
            </a:r>
            <a:r>
              <a:rPr lang="en-GB" sz="3200" i="1" dirty="0">
                <a:latin typeface="Times New Roman"/>
                <a:cs typeface="Times New Roman"/>
              </a:rPr>
              <a:t>*Q : </a:t>
            </a:r>
            <a:r>
              <a:rPr lang="en-GB" sz="3200" i="1" dirty="0" smtClean="0">
                <a:latin typeface="Times New Roman" charset="0"/>
              </a:rPr>
              <a:t>P </a:t>
            </a:r>
            <a:r>
              <a:rPr lang="en-GB" sz="3200" i="1" dirty="0">
                <a:latin typeface="Times New Roman" charset="0"/>
                <a:sym typeface="Symbol" charset="0"/>
              </a:rPr>
              <a:t></a:t>
            </a:r>
            <a:r>
              <a:rPr lang="en-GB" sz="3200" i="1" dirty="0">
                <a:latin typeface="Times New Roman" charset="0"/>
              </a:rPr>
              <a:t> P </a:t>
            </a:r>
            <a:r>
              <a:rPr lang="en-GB" sz="3200" i="1" dirty="0">
                <a:latin typeface="Times New Roman" charset="0"/>
                <a:sym typeface="Symbol" charset="0"/>
              </a:rPr>
              <a:t></a:t>
            </a:r>
            <a:r>
              <a:rPr lang="en-GB" sz="3200" i="1" dirty="0">
                <a:latin typeface="Times New Roman" charset="0"/>
              </a:rPr>
              <a:t> P</a:t>
            </a:r>
          </a:p>
          <a:p>
            <a:pPr lvl="1" eaLnBrk="1" hangingPunct="1">
              <a:lnSpc>
                <a:spcPct val="90000"/>
              </a:lnSpc>
            </a:pPr>
            <a:r>
              <a:rPr lang="en-GB" sz="3200" dirty="0" smtClean="0">
                <a:latin typeface="Arial" charset="0"/>
              </a:rPr>
              <a:t>Extension         </a:t>
            </a:r>
            <a:r>
              <a:rPr lang="en-GB" sz="3200" i="1" dirty="0" smtClean="0">
                <a:latin typeface="Times New Roman"/>
                <a:cs typeface="Times New Roman"/>
              </a:rPr>
              <a:t>P</a:t>
            </a:r>
            <a:r>
              <a:rPr lang="en-GB" sz="3200" i="1" dirty="0">
                <a:latin typeface="Times New Roman"/>
                <a:cs typeface="Times New Roman"/>
              </a:rPr>
              <a:t>#(V </a:t>
            </a:r>
            <a:r>
              <a:rPr lang="en-GB" sz="3200" i="1" dirty="0">
                <a:latin typeface="Times New Roman"/>
                <a:cs typeface="Times New Roman"/>
                <a:sym typeface="Symbol" charset="0"/>
              </a:rPr>
              <a:t></a:t>
            </a:r>
            <a:r>
              <a:rPr lang="en-GB" sz="3200" i="1" dirty="0">
                <a:latin typeface="Times New Roman"/>
                <a:cs typeface="Times New Roman"/>
              </a:rPr>
              <a:t>c): </a:t>
            </a:r>
            <a:r>
              <a:rPr lang="en-GB" sz="3200" i="1" dirty="0" smtClean="0">
                <a:latin typeface="Times New Roman" charset="0"/>
              </a:rPr>
              <a:t>P </a:t>
            </a:r>
            <a:r>
              <a:rPr lang="en-GB" sz="3200" i="1" dirty="0">
                <a:latin typeface="Times New Roman" charset="0"/>
                <a:sym typeface="Symbol" charset="0"/>
              </a:rPr>
              <a:t></a:t>
            </a:r>
            <a:r>
              <a:rPr lang="en-GB" sz="3200" i="1" dirty="0">
                <a:latin typeface="Times New Roman" charset="0"/>
              </a:rPr>
              <a:t> V </a:t>
            </a:r>
            <a:r>
              <a:rPr lang="en-GB" sz="3200" i="1" dirty="0">
                <a:latin typeface="Times New Roman" charset="0"/>
                <a:sym typeface="Symbol" charset="0"/>
              </a:rPr>
              <a:t></a:t>
            </a:r>
            <a:r>
              <a:rPr lang="en-GB" sz="3200" i="1" dirty="0">
                <a:latin typeface="Times New Roman" charset="0"/>
              </a:rPr>
              <a:t> </a:t>
            </a:r>
            <a:r>
              <a:rPr lang="en-GB" sz="3200" i="1" dirty="0" err="1">
                <a:latin typeface="Times New Roman" charset="0"/>
              </a:rPr>
              <a:t>Pr</a:t>
            </a:r>
            <a:r>
              <a:rPr lang="en-GB" sz="3200" i="1" dirty="0">
                <a:latin typeface="Times New Roman" charset="0"/>
              </a:rPr>
              <a:t> </a:t>
            </a:r>
            <a:r>
              <a:rPr lang="en-GB" sz="3200" i="1" dirty="0">
                <a:latin typeface="Times New Roman" charset="0"/>
                <a:sym typeface="Symbol" charset="0"/>
              </a:rPr>
              <a:t></a:t>
            </a:r>
            <a:r>
              <a:rPr lang="en-GB" sz="3200" i="1" dirty="0">
                <a:latin typeface="Times New Roman" charset="0"/>
              </a:rPr>
              <a:t> P</a:t>
            </a:r>
          </a:p>
          <a:p>
            <a:pPr lvl="1" eaLnBrk="1" hangingPunct="1">
              <a:lnSpc>
                <a:spcPct val="90000"/>
              </a:lnSpc>
            </a:pPr>
            <a:r>
              <a:rPr lang="en-GB" sz="3200" dirty="0" smtClean="0">
                <a:latin typeface="Arial" charset="0"/>
              </a:rPr>
              <a:t>Flatten              </a:t>
            </a:r>
            <a:r>
              <a:rPr lang="en-GB" sz="3200" i="1" dirty="0" smtClean="0">
                <a:latin typeface="Times New Roman" charset="0"/>
              </a:rPr>
              <a:t>P </a:t>
            </a:r>
            <a:r>
              <a:rPr lang="en-GB" sz="3200" dirty="0" smtClean="0">
                <a:latin typeface="Arial" charset="0"/>
                <a:sym typeface="Symbol" charset="0"/>
              </a:rPr>
              <a:t></a:t>
            </a:r>
            <a:r>
              <a:rPr lang="en-GB" sz="3200" dirty="0" smtClean="0">
                <a:latin typeface="Arial" charset="0"/>
              </a:rPr>
              <a:t> </a:t>
            </a:r>
            <a:r>
              <a:rPr lang="en-GB" sz="3200" i="1" dirty="0" smtClean="0">
                <a:latin typeface="Times New Roman" charset="0"/>
              </a:rPr>
              <a:t>x</a:t>
            </a:r>
            <a:r>
              <a:rPr lang="en-GB" sz="3200" dirty="0" smtClean="0">
                <a:latin typeface="Times New Roman" charset="0"/>
              </a:rPr>
              <a:t>\</a:t>
            </a:r>
            <a:r>
              <a:rPr lang="en-GB" sz="3200" dirty="0" smtClean="0">
                <a:latin typeface="Arial" charset="0"/>
              </a:rPr>
              <a:t> </a:t>
            </a:r>
            <a:r>
              <a:rPr lang="en-GB" sz="3200" i="1" dirty="0" smtClean="0">
                <a:latin typeface="Times New Roman" charset="0"/>
              </a:rPr>
              <a:t>x'</a:t>
            </a:r>
            <a:r>
              <a:rPr lang="en-GB" sz="3200" i="1" dirty="0" smtClean="0">
                <a:latin typeface="Arial" charset="0"/>
              </a:rPr>
              <a:t>: </a:t>
            </a:r>
            <a:r>
              <a:rPr lang="en-GB" sz="3200" i="1" dirty="0" smtClean="0">
                <a:latin typeface="Times New Roman" charset="0"/>
              </a:rPr>
              <a:t>P </a:t>
            </a:r>
            <a:r>
              <a:rPr lang="en-GB" sz="3200" i="1" dirty="0">
                <a:latin typeface="Times New Roman" charset="0"/>
                <a:sym typeface="Symbol" charset="0"/>
              </a:rPr>
              <a:t></a:t>
            </a:r>
            <a:r>
              <a:rPr lang="en-GB" sz="3200" i="1" dirty="0">
                <a:latin typeface="Times New Roman" charset="0"/>
              </a:rPr>
              <a:t> V </a:t>
            </a:r>
            <a:r>
              <a:rPr lang="en-GB" sz="3200" i="1" dirty="0">
                <a:latin typeface="Times New Roman" charset="0"/>
                <a:sym typeface="Symbol" charset="0"/>
              </a:rPr>
              <a:t></a:t>
            </a:r>
            <a:r>
              <a:rPr lang="en-GB" sz="3200" i="1" dirty="0">
                <a:latin typeface="Times New Roman" charset="0"/>
              </a:rPr>
              <a:t> P</a:t>
            </a:r>
          </a:p>
          <a:p>
            <a:pPr lvl="1" eaLnBrk="1" hangingPunct="1">
              <a:lnSpc>
                <a:spcPct val="90000"/>
              </a:lnSpc>
            </a:pPr>
            <a:r>
              <a:rPr lang="en-GB" sz="3200" dirty="0" smtClean="0">
                <a:latin typeface="Arial" charset="0"/>
              </a:rPr>
              <a:t>Generalisation  </a:t>
            </a:r>
            <a:r>
              <a:rPr lang="en-GB" sz="3200" i="1" dirty="0" smtClean="0">
                <a:latin typeface="Times New Roman" charset="0"/>
              </a:rPr>
              <a:t>P</a:t>
            </a:r>
            <a:r>
              <a:rPr lang="en-GB" sz="3200" dirty="0" smtClean="0">
                <a:latin typeface="Arial" charset="0"/>
              </a:rPr>
              <a:t> </a:t>
            </a:r>
            <a:r>
              <a:rPr lang="en-GB" sz="3200" dirty="0" smtClean="0">
                <a:latin typeface="Arial" charset="0"/>
                <a:sym typeface="Symbol" charset="0"/>
              </a:rPr>
              <a:t></a:t>
            </a:r>
            <a:r>
              <a:rPr lang="en-GB" sz="3200" dirty="0" smtClean="0">
                <a:latin typeface="Arial" charset="0"/>
              </a:rPr>
              <a:t> </a:t>
            </a:r>
            <a:r>
              <a:rPr lang="en-GB" sz="3200" i="1" dirty="0" smtClean="0">
                <a:latin typeface="Times New Roman" charset="0"/>
              </a:rPr>
              <a:t>x</a:t>
            </a:r>
            <a:r>
              <a:rPr lang="en-GB" sz="3200" dirty="0" smtClean="0">
                <a:latin typeface="Times New Roman" charset="0"/>
              </a:rPr>
              <a:t>\</a:t>
            </a:r>
            <a:r>
              <a:rPr lang="en-GB" sz="3200" i="1" dirty="0" smtClean="0">
                <a:latin typeface="Times New Roman" charset="0"/>
              </a:rPr>
              <a:t>x'</a:t>
            </a:r>
            <a:r>
              <a:rPr lang="en-GB" sz="3200" i="1" dirty="0" smtClean="0">
                <a:latin typeface="Arial" charset="0"/>
              </a:rPr>
              <a:t>: </a:t>
            </a:r>
            <a:r>
              <a:rPr lang="en-GB" sz="3200" i="1" dirty="0" smtClean="0">
                <a:latin typeface="Times New Roman" charset="0"/>
              </a:rPr>
              <a:t>P </a:t>
            </a:r>
            <a:r>
              <a:rPr lang="en-GB" sz="3200" i="1" dirty="0">
                <a:latin typeface="Times New Roman" charset="0"/>
                <a:sym typeface="Symbol" charset="0"/>
              </a:rPr>
              <a:t></a:t>
            </a:r>
            <a:r>
              <a:rPr lang="en-GB" sz="3200" i="1" dirty="0">
                <a:latin typeface="Times New Roman" charset="0"/>
              </a:rPr>
              <a:t> V </a:t>
            </a:r>
            <a:r>
              <a:rPr lang="en-GB" sz="3200" i="1" dirty="0">
                <a:latin typeface="Times New Roman" charset="0"/>
                <a:sym typeface="Symbol" charset="0"/>
              </a:rPr>
              <a:t></a:t>
            </a:r>
            <a:r>
              <a:rPr lang="en-GB" sz="3200" i="1" dirty="0">
                <a:latin typeface="Times New Roman" charset="0"/>
              </a:rPr>
              <a:t> P</a:t>
            </a:r>
          </a:p>
          <a:p>
            <a:pPr lvl="1" eaLnBrk="1" hangingPunct="1">
              <a:lnSpc>
                <a:spcPct val="90000"/>
              </a:lnSpc>
            </a:pPr>
            <a:r>
              <a:rPr lang="en-GB" sz="3200" dirty="0" smtClean="0">
                <a:latin typeface="Arial" charset="0"/>
              </a:rPr>
              <a:t>Lift                    </a:t>
            </a:r>
            <a:r>
              <a:rPr lang="en-GB" sz="3200" i="1" dirty="0" smtClean="0">
                <a:latin typeface="Times New Roman" charset="0"/>
              </a:rPr>
              <a:t>P</a:t>
            </a:r>
            <a:r>
              <a:rPr lang="en-GB" sz="3200" dirty="0" smtClean="0">
                <a:latin typeface="Arial" charset="0"/>
                <a:sym typeface="Symbol" charset="0"/>
              </a:rPr>
              <a:t></a:t>
            </a:r>
            <a:r>
              <a:rPr lang="en-GB" sz="3200" i="1" dirty="0" smtClean="0">
                <a:latin typeface="Times New Roman" charset="0"/>
              </a:rPr>
              <a:t>X\X’</a:t>
            </a:r>
            <a:r>
              <a:rPr lang="en-GB" sz="3200" i="1" dirty="0" smtClean="0">
                <a:latin typeface="Arial" charset="0"/>
              </a:rPr>
              <a:t>: </a:t>
            </a:r>
            <a:r>
              <a:rPr lang="en-GB" sz="3200" i="1" dirty="0" smtClean="0">
                <a:latin typeface="Times New Roman" charset="0"/>
              </a:rPr>
              <a:t>P </a:t>
            </a:r>
            <a:r>
              <a:rPr lang="en-GB" sz="3200" i="1" dirty="0">
                <a:latin typeface="Times New Roman" charset="0"/>
                <a:sym typeface="Symbol" charset="0"/>
              </a:rPr>
              <a:t></a:t>
            </a:r>
            <a:r>
              <a:rPr lang="en-GB" sz="3200" i="1" dirty="0">
                <a:latin typeface="Times New Roman" charset="0"/>
              </a:rPr>
              <a:t> V </a:t>
            </a:r>
            <a:r>
              <a:rPr lang="en-GB" sz="3200" i="1" dirty="0">
                <a:latin typeface="Times New Roman" charset="0"/>
                <a:sym typeface="Symbol" charset="0"/>
              </a:rPr>
              <a:t></a:t>
            </a:r>
            <a:r>
              <a:rPr lang="en-GB" sz="3200" i="1" dirty="0">
                <a:latin typeface="Times New Roman" charset="0"/>
              </a:rPr>
              <a:t> </a:t>
            </a:r>
            <a:r>
              <a:rPr lang="en-GB" sz="3200" i="1" dirty="0" smtClean="0">
                <a:latin typeface="Times New Roman" charset="0"/>
              </a:rPr>
              <a:t>P</a:t>
            </a:r>
            <a:endParaRPr lang="en-GB" sz="3200" i="1" dirty="0">
              <a:latin typeface="Times New Roman" charset="0"/>
            </a:endParaRPr>
          </a:p>
        </p:txBody>
      </p:sp>
      <p:sp>
        <p:nvSpPr>
          <p:cNvPr id="2" name="TextBox 1"/>
          <p:cNvSpPr txBox="1"/>
          <p:nvPr/>
        </p:nvSpPr>
        <p:spPr>
          <a:xfrm>
            <a:off x="467544" y="5373216"/>
            <a:ext cx="8496944" cy="1200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400" dirty="0">
                <a:solidFill>
                  <a:srgbClr val="0000FF"/>
                </a:solidFill>
              </a:rPr>
              <a:t>Zhu, H. and </a:t>
            </a:r>
            <a:r>
              <a:rPr lang="en-GB" sz="2400" dirty="0" err="1">
                <a:solidFill>
                  <a:srgbClr val="0000FF"/>
                </a:solidFill>
              </a:rPr>
              <a:t>Bayley</a:t>
            </a:r>
            <a:r>
              <a:rPr lang="en-GB" sz="2400" dirty="0">
                <a:solidFill>
                  <a:srgbClr val="0000FF"/>
                </a:solidFill>
              </a:rPr>
              <a:t>, I</a:t>
            </a:r>
            <a:r>
              <a:rPr lang="en-GB" sz="2400" dirty="0" smtClean="0">
                <a:solidFill>
                  <a:srgbClr val="0000FF"/>
                </a:solidFill>
              </a:rPr>
              <a:t>. </a:t>
            </a:r>
            <a:r>
              <a:rPr lang="en-GB" sz="2400" b="1" dirty="0" smtClean="0">
                <a:solidFill>
                  <a:srgbClr val="0000FF"/>
                </a:solidFill>
              </a:rPr>
              <a:t>An </a:t>
            </a:r>
            <a:r>
              <a:rPr lang="en-GB" sz="2400" b="1" dirty="0">
                <a:solidFill>
                  <a:srgbClr val="0000FF"/>
                </a:solidFill>
              </a:rPr>
              <a:t>Algebra of Design Patterns</a:t>
            </a:r>
            <a:r>
              <a:rPr lang="en-GB" sz="2400" dirty="0">
                <a:solidFill>
                  <a:srgbClr val="0000FF"/>
                </a:solidFill>
              </a:rPr>
              <a:t>, ACM Transactions on Software Engineering and </a:t>
            </a:r>
            <a:r>
              <a:rPr lang="en-GB" sz="2400" dirty="0" smtClean="0">
                <a:solidFill>
                  <a:srgbClr val="0000FF"/>
                </a:solidFill>
              </a:rPr>
              <a:t>Methodology (ACM TOSEM), </a:t>
            </a:r>
            <a:r>
              <a:rPr lang="en-GB" sz="2400" dirty="0">
                <a:solidFill>
                  <a:srgbClr val="0000FF"/>
                </a:solidFill>
              </a:rPr>
              <a:t>Vol. 22, No. 3, Article 23, </a:t>
            </a:r>
            <a:r>
              <a:rPr lang="en-GB" sz="2400" dirty="0" smtClean="0">
                <a:solidFill>
                  <a:srgbClr val="0000FF"/>
                </a:solidFill>
              </a:rPr>
              <a:t>Sept. 2013</a:t>
            </a:r>
            <a:r>
              <a:rPr lang="en-GB" sz="2400" dirty="0">
                <a:solidFill>
                  <a:srgbClr val="0000FF"/>
                </a:solidFill>
              </a:rPr>
              <a:t>. </a:t>
            </a:r>
          </a:p>
        </p:txBody>
      </p:sp>
    </p:spTree>
    <p:extLst>
      <p:ext uri="{BB962C8B-B14F-4D97-AF65-F5344CB8AC3E}">
        <p14:creationId xmlns:p14="http://schemas.microsoft.com/office/powerpoint/2010/main" val="37356339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Explanation of Pattern Operators</a:t>
            </a:r>
            <a:endParaRPr lang="en-GB" sz="3600" dirty="0"/>
          </a:p>
        </p:txBody>
      </p:sp>
      <p:pic>
        <p:nvPicPr>
          <p:cNvPr id="4" name="Content Placeholder 3"/>
          <p:cNvPicPr>
            <a:picLocks noGrp="1" noChangeAspect="1"/>
          </p:cNvPicPr>
          <p:nvPr>
            <p:ph idx="1"/>
          </p:nvPr>
        </p:nvPicPr>
        <p:blipFill>
          <a:blip r:embed="rId2"/>
          <a:srcRect t="-13743" b="-13743"/>
          <a:stretch>
            <a:fillRect/>
          </a:stretch>
        </p:blipFill>
        <p:spPr>
          <a:xfrm>
            <a:off x="323528" y="764704"/>
            <a:ext cx="2527350" cy="1656184"/>
          </a:xfrm>
        </p:spPr>
      </p:pic>
      <p:pic>
        <p:nvPicPr>
          <p:cNvPr id="5" name="Picture 4"/>
          <p:cNvPicPr>
            <a:picLocks noChangeAspect="1"/>
          </p:cNvPicPr>
          <p:nvPr/>
        </p:nvPicPr>
        <p:blipFill>
          <a:blip r:embed="rId3"/>
          <a:stretch>
            <a:fillRect/>
          </a:stretch>
        </p:blipFill>
        <p:spPr>
          <a:xfrm>
            <a:off x="467544" y="2636912"/>
            <a:ext cx="2328259" cy="1152128"/>
          </a:xfrm>
          <a:prstGeom prst="rect">
            <a:avLst/>
          </a:prstGeom>
        </p:spPr>
      </p:pic>
      <p:pic>
        <p:nvPicPr>
          <p:cNvPr id="6" name="Picture 5"/>
          <p:cNvPicPr>
            <a:picLocks noChangeAspect="1"/>
          </p:cNvPicPr>
          <p:nvPr/>
        </p:nvPicPr>
        <p:blipFill>
          <a:blip r:embed="rId4"/>
          <a:stretch>
            <a:fillRect/>
          </a:stretch>
        </p:blipFill>
        <p:spPr>
          <a:xfrm>
            <a:off x="323528" y="4437112"/>
            <a:ext cx="2736304" cy="1677090"/>
          </a:xfrm>
          <a:prstGeom prst="rect">
            <a:avLst/>
          </a:prstGeom>
        </p:spPr>
      </p:pic>
      <p:pic>
        <p:nvPicPr>
          <p:cNvPr id="7" name="Picture 6"/>
          <p:cNvPicPr>
            <a:picLocks noChangeAspect="1"/>
          </p:cNvPicPr>
          <p:nvPr/>
        </p:nvPicPr>
        <p:blipFill>
          <a:blip r:embed="rId5"/>
          <a:stretch>
            <a:fillRect/>
          </a:stretch>
        </p:blipFill>
        <p:spPr>
          <a:xfrm>
            <a:off x="3419872" y="2780928"/>
            <a:ext cx="2448272" cy="1555911"/>
          </a:xfrm>
          <a:prstGeom prst="rect">
            <a:avLst/>
          </a:prstGeom>
        </p:spPr>
      </p:pic>
      <p:pic>
        <p:nvPicPr>
          <p:cNvPr id="8" name="Picture 7"/>
          <p:cNvPicPr>
            <a:picLocks noChangeAspect="1"/>
          </p:cNvPicPr>
          <p:nvPr/>
        </p:nvPicPr>
        <p:blipFill>
          <a:blip r:embed="rId6"/>
          <a:stretch>
            <a:fillRect/>
          </a:stretch>
        </p:blipFill>
        <p:spPr>
          <a:xfrm>
            <a:off x="6622811" y="908720"/>
            <a:ext cx="2197661" cy="2736304"/>
          </a:xfrm>
          <a:prstGeom prst="rect">
            <a:avLst/>
          </a:prstGeom>
        </p:spPr>
      </p:pic>
      <p:pic>
        <p:nvPicPr>
          <p:cNvPr id="9" name="Picture 8"/>
          <p:cNvPicPr>
            <a:picLocks noChangeAspect="1"/>
          </p:cNvPicPr>
          <p:nvPr/>
        </p:nvPicPr>
        <p:blipFill>
          <a:blip r:embed="rId7"/>
          <a:stretch>
            <a:fillRect/>
          </a:stretch>
        </p:blipFill>
        <p:spPr>
          <a:xfrm>
            <a:off x="6588224" y="3789040"/>
            <a:ext cx="2193068" cy="2736304"/>
          </a:xfrm>
          <a:prstGeom prst="rect">
            <a:avLst/>
          </a:prstGeom>
        </p:spPr>
      </p:pic>
      <p:pic>
        <p:nvPicPr>
          <p:cNvPr id="10" name="Picture 9"/>
          <p:cNvPicPr>
            <a:picLocks noChangeAspect="1"/>
          </p:cNvPicPr>
          <p:nvPr/>
        </p:nvPicPr>
        <p:blipFill>
          <a:blip r:embed="rId8"/>
          <a:stretch>
            <a:fillRect/>
          </a:stretch>
        </p:blipFill>
        <p:spPr>
          <a:xfrm>
            <a:off x="3347864" y="4725144"/>
            <a:ext cx="2824196" cy="1512168"/>
          </a:xfrm>
          <a:prstGeom prst="rect">
            <a:avLst/>
          </a:prstGeom>
        </p:spPr>
      </p:pic>
      <p:pic>
        <p:nvPicPr>
          <p:cNvPr id="11" name="Picture 10"/>
          <p:cNvPicPr>
            <a:picLocks noChangeAspect="1"/>
          </p:cNvPicPr>
          <p:nvPr/>
        </p:nvPicPr>
        <p:blipFill>
          <a:blip r:embed="rId9"/>
          <a:stretch>
            <a:fillRect/>
          </a:stretch>
        </p:blipFill>
        <p:spPr>
          <a:xfrm>
            <a:off x="3203848" y="908720"/>
            <a:ext cx="3168352" cy="1584176"/>
          </a:xfrm>
          <a:prstGeom prst="rect">
            <a:avLst/>
          </a:prstGeom>
        </p:spPr>
      </p:pic>
      <p:sp>
        <p:nvSpPr>
          <p:cNvPr id="12" name="TextBox 11"/>
          <p:cNvSpPr txBox="1"/>
          <p:nvPr/>
        </p:nvSpPr>
        <p:spPr>
          <a:xfrm>
            <a:off x="6660232" y="3183359"/>
            <a:ext cx="648072" cy="461665"/>
          </a:xfrm>
          <a:prstGeom prst="rect">
            <a:avLst/>
          </a:prstGeom>
          <a:noFill/>
        </p:spPr>
        <p:txBody>
          <a:bodyPr wrap="square" rtlCol="0">
            <a:spAutoFit/>
          </a:bodyPr>
          <a:lstStyle/>
          <a:p>
            <a:r>
              <a:rPr lang="en-GB" sz="2400" dirty="0" smtClean="0">
                <a:solidFill>
                  <a:schemeClr val="bg2"/>
                </a:solidFill>
                <a:latin typeface="Times New Roman"/>
                <a:cs typeface="Times New Roman"/>
              </a:rPr>
              <a:t>R=</a:t>
            </a:r>
            <a:endParaRPr lang="en-GB" sz="2400" dirty="0">
              <a:solidFill>
                <a:schemeClr val="bg2"/>
              </a:solidFill>
              <a:latin typeface="Times New Roman"/>
              <a:cs typeface="Times New Roman"/>
            </a:endParaRPr>
          </a:p>
        </p:txBody>
      </p:sp>
      <p:sp>
        <p:nvSpPr>
          <p:cNvPr id="14" name="Text Box 37"/>
          <p:cNvSpPr txBox="1"/>
          <p:nvPr/>
        </p:nvSpPr>
        <p:spPr>
          <a:xfrm>
            <a:off x="1691680" y="3356992"/>
            <a:ext cx="1440160" cy="43204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2400" dirty="0" smtClean="0">
                <a:solidFill>
                  <a:srgbClr val="36424A"/>
                </a:solidFill>
                <a:effectLst/>
                <a:latin typeface="Times New Roman"/>
                <a:ea typeface="ＭＳ 明朝"/>
                <a:cs typeface="Times New Roman"/>
              </a:rPr>
              <a:t>=R</a:t>
            </a:r>
            <a:r>
              <a:rPr lang="en-US" sz="2400" dirty="0">
                <a:solidFill>
                  <a:srgbClr val="36424A"/>
                </a:solidFill>
                <a:effectLst/>
                <a:latin typeface="Times New Roman"/>
                <a:ea typeface="ＭＳ 明朝"/>
                <a:cs typeface="Times New Roman"/>
                <a:sym typeface="Symbol"/>
              </a:rPr>
              <a:t></a:t>
            </a:r>
            <a:r>
              <a:rPr lang="en-US" sz="2400" dirty="0" smtClean="0">
                <a:solidFill>
                  <a:srgbClr val="36424A"/>
                </a:solidFill>
                <a:effectLst/>
                <a:latin typeface="Times New Roman"/>
                <a:ea typeface="ＭＳ 明朝"/>
                <a:cs typeface="Times New Roman"/>
              </a:rPr>
              <a:t>Bs/B</a:t>
            </a:r>
            <a:endParaRPr lang="en-GB" sz="2400" dirty="0">
              <a:solidFill>
                <a:srgbClr val="36424A"/>
              </a:solidFill>
              <a:effectLst/>
              <a:latin typeface="Times New Roman"/>
              <a:ea typeface="ＭＳ 明朝"/>
              <a:cs typeface="Times New Roman"/>
            </a:endParaRPr>
          </a:p>
        </p:txBody>
      </p:sp>
    </p:spTree>
    <p:extLst>
      <p:ext uri="{BB962C8B-B14F-4D97-AF65-F5344CB8AC3E}">
        <p14:creationId xmlns:p14="http://schemas.microsoft.com/office/powerpoint/2010/main" val="909562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smtClean="0"/>
              <a:t>Pattern</a:t>
            </a:r>
            <a:endParaRPr lang="en-US" dirty="0"/>
          </a:p>
        </p:txBody>
      </p:sp>
      <p:sp>
        <p:nvSpPr>
          <p:cNvPr id="4" name="Content Placeholder 3"/>
          <p:cNvSpPr>
            <a:spLocks noGrp="1"/>
          </p:cNvSpPr>
          <p:nvPr>
            <p:ph idx="1"/>
          </p:nvPr>
        </p:nvSpPr>
        <p:spPr>
          <a:xfrm>
            <a:off x="395536" y="908720"/>
            <a:ext cx="8568951" cy="5544616"/>
          </a:xfrm>
        </p:spPr>
        <p:txBody>
          <a:bodyPr/>
          <a:lstStyle/>
          <a:p>
            <a:pPr marL="0" lvl="1" indent="623888">
              <a:lnSpc>
                <a:spcPct val="120000"/>
              </a:lnSpc>
              <a:buNone/>
            </a:pPr>
            <a:r>
              <a:rPr lang="en-GB" sz="3200" dirty="0" smtClean="0"/>
              <a:t>A </a:t>
            </a:r>
            <a:r>
              <a:rPr lang="en-GB" sz="3200" dirty="0"/>
              <a:t>pattern represents a discernible regularity in the </a:t>
            </a:r>
            <a:r>
              <a:rPr lang="en-GB" sz="3200" dirty="0" smtClean="0"/>
              <a:t>nature or </a:t>
            </a:r>
            <a:r>
              <a:rPr lang="en-GB" sz="3200" dirty="0"/>
              <a:t>in manmade </a:t>
            </a:r>
            <a:r>
              <a:rPr lang="en-GB" sz="3200" dirty="0" smtClean="0"/>
              <a:t>systems and objects. </a:t>
            </a:r>
          </a:p>
          <a:p>
            <a:pPr marL="3175" indent="0">
              <a:lnSpc>
                <a:spcPct val="150000"/>
              </a:lnSpc>
              <a:spcBef>
                <a:spcPts val="600"/>
              </a:spcBef>
              <a:buNone/>
            </a:pPr>
            <a:r>
              <a:rPr lang="en-GB" sz="3200" dirty="0"/>
              <a:t>E</a:t>
            </a:r>
            <a:r>
              <a:rPr lang="en-GB" sz="3200" dirty="0" smtClean="0"/>
              <a:t>xamples: </a:t>
            </a:r>
          </a:p>
          <a:p>
            <a:pPr lvl="1">
              <a:lnSpc>
                <a:spcPct val="150000"/>
              </a:lnSpc>
            </a:pPr>
            <a:r>
              <a:rPr lang="en-GB" sz="2800" dirty="0" smtClean="0"/>
              <a:t>Patterns in nature </a:t>
            </a:r>
          </a:p>
          <a:p>
            <a:pPr lvl="1">
              <a:lnSpc>
                <a:spcPct val="150000"/>
              </a:lnSpc>
            </a:pPr>
            <a:r>
              <a:rPr lang="en-GB" sz="2800" dirty="0" smtClean="0"/>
              <a:t>Patterns in art</a:t>
            </a:r>
          </a:p>
          <a:p>
            <a:pPr lvl="1">
              <a:lnSpc>
                <a:spcPct val="150000"/>
              </a:lnSpc>
            </a:pPr>
            <a:r>
              <a:rPr lang="en-GB" sz="2600" dirty="0" smtClean="0"/>
              <a:t>Patterns of human behaviour</a:t>
            </a:r>
          </a:p>
          <a:p>
            <a:pPr lvl="1">
              <a:lnSpc>
                <a:spcPct val="150000"/>
              </a:lnSpc>
            </a:pPr>
            <a:r>
              <a:rPr lang="en-GB" sz="2800" dirty="0" smtClean="0"/>
              <a:t>Patterns in nurture </a:t>
            </a:r>
          </a:p>
        </p:txBody>
      </p:sp>
    </p:spTree>
    <p:extLst>
      <p:ext uri="{BB962C8B-B14F-4D97-AF65-F5344CB8AC3E}">
        <p14:creationId xmlns:p14="http://schemas.microsoft.com/office/powerpoint/2010/main" val="13357192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7848872" cy="576064"/>
          </a:xfrm>
        </p:spPr>
        <p:txBody>
          <a:bodyPr>
            <a:noAutofit/>
          </a:bodyPr>
          <a:lstStyle/>
          <a:p>
            <a:r>
              <a:rPr lang="en-US" sz="2400" dirty="0"/>
              <a:t>Example: Design of a request-handling framework</a:t>
            </a:r>
            <a:endParaRPr lang="en-US" sz="2400" b="0" dirty="0"/>
          </a:p>
        </p:txBody>
      </p:sp>
      <p:sp>
        <p:nvSpPr>
          <p:cNvPr id="3" name="Content Placeholder 2"/>
          <p:cNvSpPr>
            <a:spLocks noGrp="1"/>
          </p:cNvSpPr>
          <p:nvPr>
            <p:ph idx="1"/>
          </p:nvPr>
        </p:nvSpPr>
        <p:spPr>
          <a:xfrm>
            <a:off x="395537" y="692696"/>
            <a:ext cx="8461126" cy="5976664"/>
          </a:xfrm>
        </p:spPr>
        <p:txBody>
          <a:bodyPr/>
          <a:lstStyle/>
          <a:p>
            <a:pPr marL="538163" lvl="1" indent="-266700"/>
            <a:r>
              <a:rPr lang="en-US" sz="2400" dirty="0" smtClean="0"/>
              <a:t>The requests issued by clients must be objectified =&gt; </a:t>
            </a:r>
            <a:r>
              <a:rPr lang="en-US" sz="2400" i="1" dirty="0" smtClean="0"/>
              <a:t>Command pattern</a:t>
            </a:r>
          </a:p>
          <a:p>
            <a:pPr marL="538163" lvl="1" indent="-266700">
              <a:buNone/>
            </a:pPr>
            <a:endParaRPr lang="en-US" sz="2400" i="1" dirty="0" smtClean="0"/>
          </a:p>
          <a:p>
            <a:pPr marL="538163" lvl="1" indent="-266700"/>
            <a:r>
              <a:rPr lang="en-US" sz="2400" dirty="0" smtClean="0"/>
              <a:t>The independent requests from multiple clients must be coordinated =&gt; </a:t>
            </a:r>
            <a:r>
              <a:rPr lang="en-US" sz="2400" i="1" dirty="0" err="1" smtClean="0"/>
              <a:t>CommandProcessor</a:t>
            </a:r>
            <a:r>
              <a:rPr lang="en-US" sz="2400" i="1" dirty="0" smtClean="0"/>
              <a:t> pattern</a:t>
            </a:r>
          </a:p>
          <a:p>
            <a:pPr marL="538163" lvl="1" indent="-266700">
              <a:buNone/>
            </a:pPr>
            <a:endParaRPr lang="en-US" sz="2400" i="1" dirty="0" smtClean="0"/>
          </a:p>
          <a:p>
            <a:pPr marL="538163" lvl="1" indent="-266700">
              <a:buNone/>
            </a:pPr>
            <a:endParaRPr lang="en-US" sz="2400" i="1" dirty="0" smtClean="0"/>
          </a:p>
          <a:p>
            <a:pPr marL="538163" lvl="1" indent="-266700"/>
            <a:r>
              <a:rPr lang="en-US" sz="2400" dirty="0" smtClean="0"/>
              <a:t> It must support the undoing of actions performed in response to requests =&gt; </a:t>
            </a:r>
            <a:r>
              <a:rPr lang="en-US" sz="2400" i="1" dirty="0" smtClean="0"/>
              <a:t>Memento pattern</a:t>
            </a:r>
          </a:p>
          <a:p>
            <a:pPr marL="538163" lvl="1" indent="-266700">
              <a:buNone/>
            </a:pPr>
            <a:endParaRPr lang="en-US" sz="2400" i="1" dirty="0" smtClean="0"/>
          </a:p>
          <a:p>
            <a:pPr marL="538163" lvl="1" indent="-266700">
              <a:buNone/>
            </a:pPr>
            <a:endParaRPr lang="en-US" sz="2400" i="1" dirty="0" smtClean="0"/>
          </a:p>
          <a:p>
            <a:pPr marL="538163" lvl="1" indent="-266700"/>
            <a:r>
              <a:rPr lang="en-US" sz="1600" dirty="0" smtClean="0"/>
              <a:t>The requests must be logged. Different users may want to log the requests different =&gt; </a:t>
            </a:r>
            <a:r>
              <a:rPr lang="en-US" sz="1600" i="1" dirty="0" smtClean="0"/>
              <a:t>Strategy pattern</a:t>
            </a:r>
          </a:p>
          <a:p>
            <a:pPr marL="538163" lvl="1" indent="-266700"/>
            <a:endParaRPr lang="en-US" sz="1600" i="1" dirty="0" smtClean="0"/>
          </a:p>
          <a:p>
            <a:pPr marL="538163" lvl="1" indent="-266700"/>
            <a:r>
              <a:rPr lang="en-US" sz="1600" dirty="0" smtClean="0"/>
              <a:t>A request can be atomic, or a aggregate of other request, which must executed in certain order =&gt; </a:t>
            </a:r>
            <a:r>
              <a:rPr lang="en-US" sz="1600" i="1" dirty="0" smtClean="0"/>
              <a:t>Composite pattern</a:t>
            </a:r>
          </a:p>
          <a:p>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611560" y="1484784"/>
            <a:ext cx="8078519" cy="504056"/>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683568" y="2708920"/>
            <a:ext cx="8076898" cy="72008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827584" y="4293096"/>
            <a:ext cx="7843729" cy="720080"/>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a:stretch>
            <a:fillRect/>
          </a:stretch>
        </p:blipFill>
        <p:spPr bwMode="auto">
          <a:xfrm>
            <a:off x="4355976" y="5301208"/>
            <a:ext cx="3168352" cy="551018"/>
          </a:xfrm>
          <a:prstGeom prst="rect">
            <a:avLst/>
          </a:prstGeom>
          <a:noFill/>
          <a:ln w="9525">
            <a:noFill/>
            <a:miter lim="800000"/>
            <a:headEnd/>
            <a:tailEnd/>
          </a:ln>
        </p:spPr>
      </p:pic>
      <p:pic>
        <p:nvPicPr>
          <p:cNvPr id="2056" name="Picture 8"/>
          <p:cNvPicPr>
            <a:picLocks noChangeAspect="1" noChangeArrowheads="1"/>
          </p:cNvPicPr>
          <p:nvPr/>
        </p:nvPicPr>
        <p:blipFill>
          <a:blip r:embed="rId6" cstate="print"/>
          <a:srcRect/>
          <a:stretch>
            <a:fillRect/>
          </a:stretch>
        </p:blipFill>
        <p:spPr bwMode="auto">
          <a:xfrm>
            <a:off x="4355976" y="6165304"/>
            <a:ext cx="4176464" cy="496277"/>
          </a:xfrm>
          <a:prstGeom prst="rect">
            <a:avLst/>
          </a:prstGeom>
          <a:noFill/>
          <a:ln w="9525">
            <a:noFill/>
            <a:miter lim="800000"/>
            <a:headEnd/>
            <a:tailEnd/>
          </a:ln>
        </p:spPr>
      </p:pic>
      <p:sp>
        <p:nvSpPr>
          <p:cNvPr id="4" name="TextBox 3"/>
          <p:cNvSpPr txBox="1"/>
          <p:nvPr/>
        </p:nvSpPr>
        <p:spPr>
          <a:xfrm>
            <a:off x="395536" y="5157192"/>
            <a:ext cx="8280920" cy="1200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dirty="0" smtClean="0">
                <a:solidFill>
                  <a:srgbClr val="36424A"/>
                </a:solidFill>
              </a:rPr>
              <a:t>Design decisions (i.e. the uses of specific patterns) can be represented formally as applying pattern operators on the existing patterns.  </a:t>
            </a:r>
            <a:endParaRPr lang="en-GB" sz="2400" dirty="0">
              <a:solidFill>
                <a:srgbClr val="36424A"/>
              </a:solidFill>
            </a:endParaRPr>
          </a:p>
        </p:txBody>
      </p:sp>
    </p:spTree>
    <p:extLst>
      <p:ext uri="{BB962C8B-B14F-4D97-AF65-F5344CB8AC3E}">
        <p14:creationId xmlns:p14="http://schemas.microsoft.com/office/powerpoint/2010/main" val="200292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Derivation of Design </a:t>
            </a:r>
            <a:endParaRPr lang="en-US" sz="3600" dirty="0"/>
          </a:p>
        </p:txBody>
      </p:sp>
      <p:pic>
        <p:nvPicPr>
          <p:cNvPr id="7" name="Content Placeholder 6"/>
          <p:cNvPicPr>
            <a:picLocks noGrp="1" noChangeAspect="1"/>
          </p:cNvPicPr>
          <p:nvPr>
            <p:ph idx="1"/>
          </p:nvPr>
        </p:nvPicPr>
        <p:blipFill rotWithShape="1">
          <a:blip r:embed="rId2"/>
          <a:srcRect l="212" r="-411"/>
          <a:stretch/>
        </p:blipFill>
        <p:spPr>
          <a:xfrm>
            <a:off x="467544" y="1844824"/>
            <a:ext cx="8478966" cy="3456384"/>
          </a:xfrm>
        </p:spPr>
      </p:pic>
      <p:sp>
        <p:nvSpPr>
          <p:cNvPr id="8" name="TextBox 7"/>
          <p:cNvSpPr txBox="1"/>
          <p:nvPr/>
        </p:nvSpPr>
        <p:spPr>
          <a:xfrm>
            <a:off x="323528" y="5301208"/>
            <a:ext cx="8568952" cy="954107"/>
          </a:xfrm>
          <a:prstGeom prst="rect">
            <a:avLst/>
          </a:prstGeom>
          <a:noFill/>
        </p:spPr>
        <p:txBody>
          <a:bodyPr wrap="square" rtlCol="0">
            <a:spAutoFit/>
          </a:bodyPr>
          <a:lstStyle/>
          <a:p>
            <a:pPr marL="180975" indent="-180975">
              <a:spcBef>
                <a:spcPts val="0"/>
              </a:spcBef>
              <a:buFont typeface="Arial"/>
              <a:buChar char="•"/>
            </a:pPr>
            <a:r>
              <a:rPr lang="en-US" sz="2800" dirty="0" smtClean="0"/>
              <a:t>It is derived by applying the pattern operators. </a:t>
            </a:r>
          </a:p>
          <a:p>
            <a:pPr marL="180975" indent="-180975">
              <a:spcBef>
                <a:spcPts val="0"/>
              </a:spcBef>
              <a:buFont typeface="Arial"/>
              <a:buChar char="•"/>
            </a:pPr>
            <a:r>
              <a:rPr lang="en-US" sz="2800" dirty="0" smtClean="0"/>
              <a:t>It is different from the original one</a:t>
            </a:r>
            <a:endParaRPr lang="en-US" sz="2800" dirty="0"/>
          </a:p>
        </p:txBody>
      </p:sp>
      <p:sp>
        <p:nvSpPr>
          <p:cNvPr id="3" name="TextBox 2"/>
          <p:cNvSpPr txBox="1"/>
          <p:nvPr/>
        </p:nvSpPr>
        <p:spPr>
          <a:xfrm>
            <a:off x="395536" y="908720"/>
            <a:ext cx="8352928" cy="830997"/>
          </a:xfrm>
          <a:prstGeom prst="rect">
            <a:avLst/>
          </a:prstGeom>
          <a:noFill/>
        </p:spPr>
        <p:txBody>
          <a:bodyPr wrap="square" rtlCol="0">
            <a:spAutoFit/>
          </a:bodyPr>
          <a:lstStyle/>
          <a:p>
            <a:r>
              <a:rPr lang="en-US" sz="2400" dirty="0">
                <a:solidFill>
                  <a:srgbClr val="36424A"/>
                </a:solidFill>
              </a:rPr>
              <a:t>Software designs can be obtained by </a:t>
            </a:r>
            <a:r>
              <a:rPr lang="en-US" sz="2400" dirty="0" smtClean="0">
                <a:solidFill>
                  <a:srgbClr val="36424A"/>
                </a:solidFill>
              </a:rPr>
              <a:t>applying </a:t>
            </a:r>
            <a:r>
              <a:rPr lang="en-US" sz="2400" dirty="0">
                <a:solidFill>
                  <a:srgbClr val="36424A"/>
                </a:solidFill>
              </a:rPr>
              <a:t>the pattern operators on known </a:t>
            </a:r>
            <a:r>
              <a:rPr lang="en-US" sz="2400" dirty="0" smtClean="0">
                <a:solidFill>
                  <a:srgbClr val="36424A"/>
                </a:solidFill>
              </a:rPr>
              <a:t>patterns.  </a:t>
            </a:r>
            <a:endParaRPr lang="en-GB" sz="2400" dirty="0">
              <a:solidFill>
                <a:srgbClr val="36424A"/>
              </a:solidFill>
            </a:endParaRPr>
          </a:p>
        </p:txBody>
      </p:sp>
    </p:spTree>
    <p:extLst>
      <p:ext uri="{BB962C8B-B14F-4D97-AF65-F5344CB8AC3E}">
        <p14:creationId xmlns:p14="http://schemas.microsoft.com/office/powerpoint/2010/main" val="6890213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p:txBody>
          <a:bodyPr/>
          <a:lstStyle/>
          <a:p>
            <a:pPr eaLnBrk="1" hangingPunct="1"/>
            <a:r>
              <a:rPr lang="en-GB" sz="3600">
                <a:latin typeface="Arial" charset="0"/>
              </a:rPr>
              <a:t>Algebraic Laws of the Operators</a:t>
            </a:r>
          </a:p>
        </p:txBody>
      </p:sp>
      <p:sp>
        <p:nvSpPr>
          <p:cNvPr id="47109" name="Rectangle 3"/>
          <p:cNvSpPr>
            <a:spLocks noGrp="1" noChangeArrowheads="1"/>
          </p:cNvSpPr>
          <p:nvPr>
            <p:ph type="body" idx="1"/>
          </p:nvPr>
        </p:nvSpPr>
        <p:spPr>
          <a:xfrm>
            <a:off x="467544" y="1628800"/>
            <a:ext cx="8064896" cy="4320480"/>
          </a:xfrm>
        </p:spPr>
        <p:txBody>
          <a:bodyPr/>
          <a:lstStyle/>
          <a:p>
            <a:pPr eaLnBrk="1" hangingPunct="1">
              <a:lnSpc>
                <a:spcPct val="90000"/>
              </a:lnSpc>
              <a:buFont typeface="Wingdings" charset="0"/>
              <a:buNone/>
            </a:pPr>
            <a:r>
              <a:rPr lang="en-GB" sz="2800" dirty="0">
                <a:latin typeface="Arial" charset="0"/>
              </a:rPr>
              <a:t>Let </a:t>
            </a:r>
            <a:r>
              <a:rPr lang="en-GB" sz="2800" i="1" dirty="0">
                <a:latin typeface="Times New Roman" charset="0"/>
              </a:rPr>
              <a:t>P</a:t>
            </a:r>
            <a:r>
              <a:rPr lang="en-GB" sz="2800" dirty="0">
                <a:latin typeface="Arial" charset="0"/>
              </a:rPr>
              <a:t> and </a:t>
            </a:r>
            <a:r>
              <a:rPr lang="en-GB" sz="2800" i="1" dirty="0">
                <a:latin typeface="Times New Roman" charset="0"/>
              </a:rPr>
              <a:t>Q</a:t>
            </a:r>
            <a:r>
              <a:rPr lang="en-GB" sz="2800" dirty="0">
                <a:latin typeface="Arial" charset="0"/>
              </a:rPr>
              <a:t> be design patterns. </a:t>
            </a:r>
          </a:p>
          <a:p>
            <a:pPr eaLnBrk="1" hangingPunct="1">
              <a:lnSpc>
                <a:spcPct val="90000"/>
              </a:lnSpc>
            </a:pPr>
            <a:r>
              <a:rPr lang="en-US" sz="2800" b="1" dirty="0">
                <a:latin typeface="Arial" charset="0"/>
              </a:rPr>
              <a:t>Definition</a:t>
            </a:r>
            <a:r>
              <a:rPr lang="en-US" sz="2800" dirty="0">
                <a:latin typeface="Arial" charset="0"/>
              </a:rPr>
              <a:t>: (</a:t>
            </a:r>
            <a:r>
              <a:rPr lang="en-GB" sz="2800" dirty="0">
                <a:latin typeface="Arial" charset="0"/>
              </a:rPr>
              <a:t>Specialisation relation)</a:t>
            </a:r>
          </a:p>
          <a:p>
            <a:pPr marL="522288" lvl="1" indent="0" eaLnBrk="1" hangingPunct="1">
              <a:lnSpc>
                <a:spcPct val="90000"/>
              </a:lnSpc>
              <a:buFont typeface="Wingdings" charset="0"/>
              <a:buNone/>
            </a:pPr>
            <a:r>
              <a:rPr lang="en-GB" sz="2400" dirty="0">
                <a:latin typeface="Arial" charset="0"/>
              </a:rPr>
              <a:t>Let </a:t>
            </a:r>
            <a:r>
              <a:rPr lang="en-GB" i="1" dirty="0">
                <a:latin typeface="Times New Roman" charset="0"/>
              </a:rPr>
              <a:t>P</a:t>
            </a:r>
            <a:r>
              <a:rPr lang="en-GB" sz="2400" dirty="0">
                <a:latin typeface="Arial" charset="0"/>
              </a:rPr>
              <a:t> and </a:t>
            </a:r>
            <a:r>
              <a:rPr lang="en-GB" i="1" dirty="0">
                <a:latin typeface="Times New Roman" charset="0"/>
              </a:rPr>
              <a:t>Q</a:t>
            </a:r>
            <a:r>
              <a:rPr lang="en-GB" sz="2400" dirty="0">
                <a:latin typeface="Arial" charset="0"/>
              </a:rPr>
              <a:t> be design patterns. Pattern </a:t>
            </a:r>
            <a:r>
              <a:rPr lang="en-GB" i="1" dirty="0">
                <a:latin typeface="Times New Roman" charset="0"/>
              </a:rPr>
              <a:t>P</a:t>
            </a:r>
            <a:r>
              <a:rPr lang="en-GB" sz="2400" dirty="0">
                <a:latin typeface="Arial" charset="0"/>
              </a:rPr>
              <a:t> is a </a:t>
            </a:r>
            <a:r>
              <a:rPr lang="en-GB" sz="2400" b="1" i="1" dirty="0">
                <a:latin typeface="Arial" charset="0"/>
              </a:rPr>
              <a:t>specialisation</a:t>
            </a:r>
            <a:r>
              <a:rPr lang="en-GB" sz="2400" dirty="0">
                <a:latin typeface="Arial" charset="0"/>
              </a:rPr>
              <a:t> of </a:t>
            </a:r>
            <a:r>
              <a:rPr lang="en-GB" i="1" dirty="0">
                <a:latin typeface="Times New Roman" charset="0"/>
              </a:rPr>
              <a:t>Q</a:t>
            </a:r>
            <a:r>
              <a:rPr lang="en-GB" sz="2400" dirty="0">
                <a:latin typeface="Arial" charset="0"/>
              </a:rPr>
              <a:t>, written </a:t>
            </a:r>
            <a:r>
              <a:rPr lang="en-GB" i="1" dirty="0">
                <a:latin typeface="Times New Roman" charset="0"/>
              </a:rPr>
              <a:t>P</a:t>
            </a:r>
            <a:r>
              <a:rPr lang="en-GB" sz="2400" dirty="0">
                <a:latin typeface="Arial" charset="0"/>
              </a:rPr>
              <a:t> ≤ </a:t>
            </a:r>
            <a:r>
              <a:rPr lang="en-GB" i="1" dirty="0">
                <a:latin typeface="Times New Roman" charset="0"/>
              </a:rPr>
              <a:t>Q</a:t>
            </a:r>
            <a:r>
              <a:rPr lang="en-GB" sz="2400" dirty="0">
                <a:latin typeface="Arial" charset="0"/>
              </a:rPr>
              <a:t>, if for all models </a:t>
            </a:r>
            <a:r>
              <a:rPr lang="en-GB" i="1" dirty="0">
                <a:latin typeface="Times New Roman" charset="0"/>
              </a:rPr>
              <a:t>m</a:t>
            </a:r>
            <a:r>
              <a:rPr lang="en-GB" sz="2400" dirty="0">
                <a:latin typeface="Arial" charset="0"/>
              </a:rPr>
              <a:t>, whenever </a:t>
            </a:r>
            <a:r>
              <a:rPr lang="en-GB" i="1" dirty="0">
                <a:latin typeface="Times New Roman" charset="0"/>
              </a:rPr>
              <a:t>m</a:t>
            </a:r>
            <a:r>
              <a:rPr lang="en-GB" sz="2400" dirty="0">
                <a:latin typeface="Arial" charset="0"/>
              </a:rPr>
              <a:t> conforms to </a:t>
            </a:r>
            <a:r>
              <a:rPr lang="en-GB" i="1" dirty="0">
                <a:latin typeface="Times New Roman" charset="0"/>
              </a:rPr>
              <a:t>P</a:t>
            </a:r>
            <a:r>
              <a:rPr lang="en-GB" sz="2400" dirty="0">
                <a:latin typeface="Arial" charset="0"/>
              </a:rPr>
              <a:t>, then, </a:t>
            </a:r>
            <a:r>
              <a:rPr lang="en-GB" i="1" dirty="0">
                <a:latin typeface="Times New Roman" charset="0"/>
              </a:rPr>
              <a:t>m</a:t>
            </a:r>
            <a:r>
              <a:rPr lang="en-GB" sz="2400" dirty="0">
                <a:latin typeface="Arial" charset="0"/>
              </a:rPr>
              <a:t> also conforms to </a:t>
            </a:r>
            <a:r>
              <a:rPr lang="en-GB" i="1" dirty="0">
                <a:latin typeface="Times New Roman" charset="0"/>
              </a:rPr>
              <a:t>Q</a:t>
            </a:r>
            <a:r>
              <a:rPr lang="en-GB" sz="2400" dirty="0">
                <a:latin typeface="Arial" charset="0"/>
              </a:rPr>
              <a:t>.</a:t>
            </a:r>
          </a:p>
          <a:p>
            <a:pPr eaLnBrk="1" hangingPunct="1">
              <a:lnSpc>
                <a:spcPct val="90000"/>
              </a:lnSpc>
            </a:pPr>
            <a:r>
              <a:rPr lang="en-US" sz="2800" b="1" dirty="0">
                <a:latin typeface="Arial" charset="0"/>
              </a:rPr>
              <a:t>Definition</a:t>
            </a:r>
            <a:r>
              <a:rPr lang="en-US" sz="2800" dirty="0">
                <a:latin typeface="Arial" charset="0"/>
              </a:rPr>
              <a:t>: (</a:t>
            </a:r>
            <a:r>
              <a:rPr lang="en-GB" sz="2800" dirty="0">
                <a:latin typeface="Arial" charset="0"/>
              </a:rPr>
              <a:t>Equivalence relation)</a:t>
            </a:r>
          </a:p>
          <a:p>
            <a:pPr marL="522288" lvl="1" indent="0" eaLnBrk="1" hangingPunct="1">
              <a:lnSpc>
                <a:spcPct val="90000"/>
              </a:lnSpc>
              <a:buFont typeface="Wingdings" charset="0"/>
              <a:buNone/>
            </a:pPr>
            <a:r>
              <a:rPr lang="en-GB" sz="2400" dirty="0">
                <a:latin typeface="Arial" charset="0"/>
              </a:rPr>
              <a:t>Pattern </a:t>
            </a:r>
            <a:r>
              <a:rPr lang="en-GB" i="1" dirty="0">
                <a:latin typeface="Times New Roman" charset="0"/>
              </a:rPr>
              <a:t>P</a:t>
            </a:r>
            <a:r>
              <a:rPr lang="en-GB" sz="2400" dirty="0">
                <a:latin typeface="Arial" charset="0"/>
              </a:rPr>
              <a:t> is </a:t>
            </a:r>
            <a:r>
              <a:rPr lang="en-GB" sz="2400" b="1" i="1" dirty="0">
                <a:latin typeface="Arial" charset="0"/>
              </a:rPr>
              <a:t>equivalent</a:t>
            </a:r>
            <a:r>
              <a:rPr lang="en-GB" sz="2400" dirty="0">
                <a:latin typeface="Arial" charset="0"/>
              </a:rPr>
              <a:t> to </a:t>
            </a:r>
            <a:r>
              <a:rPr lang="en-GB" i="1" dirty="0">
                <a:latin typeface="Times New Roman" charset="0"/>
              </a:rPr>
              <a:t>Q</a:t>
            </a:r>
            <a:r>
              <a:rPr lang="en-GB" sz="2400" dirty="0">
                <a:latin typeface="Arial" charset="0"/>
              </a:rPr>
              <a:t>, written </a:t>
            </a:r>
            <a:r>
              <a:rPr lang="en-GB" i="1" dirty="0">
                <a:latin typeface="Times New Roman" charset="0"/>
              </a:rPr>
              <a:t>P = Q</a:t>
            </a:r>
            <a:r>
              <a:rPr lang="en-GB" sz="2400" dirty="0">
                <a:latin typeface="Arial" charset="0"/>
              </a:rPr>
              <a:t>, if </a:t>
            </a:r>
            <a:r>
              <a:rPr lang="en-GB" i="1" dirty="0">
                <a:latin typeface="Times New Roman" charset="0"/>
              </a:rPr>
              <a:t>P</a:t>
            </a:r>
            <a:r>
              <a:rPr lang="en-GB" sz="2400" dirty="0">
                <a:latin typeface="Arial" charset="0"/>
              </a:rPr>
              <a:t> ≤ </a:t>
            </a:r>
            <a:r>
              <a:rPr lang="en-GB" i="1" dirty="0">
                <a:latin typeface="Times New Roman" charset="0"/>
              </a:rPr>
              <a:t>Q</a:t>
            </a:r>
            <a:r>
              <a:rPr lang="en-GB" sz="2400" dirty="0">
                <a:latin typeface="Arial" charset="0"/>
              </a:rPr>
              <a:t> and </a:t>
            </a:r>
            <a:r>
              <a:rPr lang="en-GB" i="1" dirty="0">
                <a:latin typeface="Times New Roman" charset="0"/>
              </a:rPr>
              <a:t>Q</a:t>
            </a:r>
            <a:r>
              <a:rPr lang="en-GB" sz="2400" dirty="0">
                <a:latin typeface="Arial" charset="0"/>
              </a:rPr>
              <a:t> ≤ </a:t>
            </a:r>
            <a:r>
              <a:rPr lang="en-GB" i="1" dirty="0">
                <a:latin typeface="Times New Roman" charset="0"/>
              </a:rPr>
              <a:t>P</a:t>
            </a:r>
            <a:r>
              <a:rPr lang="en-GB" sz="2400" dirty="0">
                <a:latin typeface="Arial" charset="0"/>
              </a:rPr>
              <a:t>.</a:t>
            </a:r>
          </a:p>
          <a:p>
            <a:pPr eaLnBrk="1" hangingPunct="1">
              <a:lnSpc>
                <a:spcPct val="90000"/>
              </a:lnSpc>
            </a:pPr>
            <a:r>
              <a:rPr lang="en-GB" sz="2800" b="1" dirty="0">
                <a:latin typeface="Arial" charset="0"/>
              </a:rPr>
              <a:t>Lemma:</a:t>
            </a:r>
          </a:p>
        </p:txBody>
      </p:sp>
      <p:pic>
        <p:nvPicPr>
          <p:cNvPr id="471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589240"/>
            <a:ext cx="583406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7111" name="Text Box 5"/>
          <p:cNvSpPr txBox="1">
            <a:spLocks noChangeArrowheads="1"/>
          </p:cNvSpPr>
          <p:nvPr/>
        </p:nvSpPr>
        <p:spPr bwMode="auto">
          <a:xfrm>
            <a:off x="6300192" y="3645024"/>
            <a:ext cx="1223962" cy="53816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GB" i="1">
                <a:latin typeface="Times New Roman" charset="0"/>
              </a:rPr>
              <a:t>m</a:t>
            </a:r>
            <a:r>
              <a:rPr lang="en-GB">
                <a:latin typeface="Times New Roman" charset="0"/>
              </a:rPr>
              <a:t> |= </a:t>
            </a:r>
            <a:r>
              <a:rPr lang="en-GB" i="1">
                <a:latin typeface="Times New Roman" charset="0"/>
              </a:rPr>
              <a:t>P</a:t>
            </a:r>
          </a:p>
        </p:txBody>
      </p:sp>
      <p:sp>
        <p:nvSpPr>
          <p:cNvPr id="47112" name="Line 6"/>
          <p:cNvSpPr>
            <a:spLocks noChangeShapeType="1"/>
          </p:cNvSpPr>
          <p:nvPr/>
        </p:nvSpPr>
        <p:spPr bwMode="auto">
          <a:xfrm flipH="1" flipV="1">
            <a:off x="4499992" y="3645024"/>
            <a:ext cx="1728912" cy="286767"/>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47113" name="Line 7"/>
          <p:cNvSpPr>
            <a:spLocks noChangeShapeType="1"/>
          </p:cNvSpPr>
          <p:nvPr/>
        </p:nvSpPr>
        <p:spPr bwMode="auto">
          <a:xfrm>
            <a:off x="2339752" y="3717032"/>
            <a:ext cx="230505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 name="TextBox 1"/>
          <p:cNvSpPr txBox="1"/>
          <p:nvPr/>
        </p:nvSpPr>
        <p:spPr>
          <a:xfrm>
            <a:off x="323528" y="836712"/>
            <a:ext cx="8496944" cy="830997"/>
          </a:xfrm>
          <a:prstGeom prst="rect">
            <a:avLst/>
          </a:prstGeom>
          <a:noFill/>
        </p:spPr>
        <p:txBody>
          <a:bodyPr wrap="square" rtlCol="0">
            <a:spAutoFit/>
          </a:bodyPr>
          <a:lstStyle/>
          <a:p>
            <a:r>
              <a:rPr lang="en-GB" sz="2400" dirty="0" smtClean="0">
                <a:solidFill>
                  <a:srgbClr val="36424A"/>
                </a:solidFill>
              </a:rPr>
              <a:t>Definitions of the notions of equivalence between two pattern expressions.</a:t>
            </a:r>
            <a:endParaRPr lang="en-GB" sz="2400" dirty="0">
              <a:solidFill>
                <a:srgbClr val="36424A"/>
              </a:solidFill>
            </a:endParaRPr>
          </a:p>
        </p:txBody>
      </p:sp>
      <p:sp>
        <p:nvSpPr>
          <p:cNvPr id="3" name="Rounded Rectangle 2"/>
          <p:cNvSpPr/>
          <p:nvPr/>
        </p:nvSpPr>
        <p:spPr>
          <a:xfrm>
            <a:off x="323528" y="1628800"/>
            <a:ext cx="8280920" cy="3384376"/>
          </a:xfrm>
          <a:prstGeom prst="roundRect">
            <a:avLst>
              <a:gd name="adj" fmla="val 4479"/>
            </a:avLst>
          </a:prstGeom>
          <a:noFill/>
          <a:ln>
            <a:tailEnd type="stealt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0" name="Rounded Rectangle 9"/>
          <p:cNvSpPr/>
          <p:nvPr/>
        </p:nvSpPr>
        <p:spPr>
          <a:xfrm>
            <a:off x="323528" y="5085184"/>
            <a:ext cx="8280920" cy="1520552"/>
          </a:xfrm>
          <a:prstGeom prst="roundRect">
            <a:avLst>
              <a:gd name="adj" fmla="val 10904"/>
            </a:avLst>
          </a:prstGeom>
          <a:noFill/>
          <a:ln>
            <a:tailEnd type="stealt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1340589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68312" y="188913"/>
            <a:ext cx="8424167" cy="575791"/>
          </a:xfrm>
          <a:solidFill>
            <a:srgbClr val="FFFFFF"/>
          </a:solidFill>
        </p:spPr>
        <p:txBody>
          <a:bodyPr>
            <a:normAutofit fontScale="90000"/>
          </a:bodyPr>
          <a:lstStyle/>
          <a:p>
            <a:r>
              <a:rPr lang="en-US" sz="3200" dirty="0">
                <a:latin typeface="Arial" charset="0"/>
              </a:rPr>
              <a:t>Laws of Pattern Operators</a:t>
            </a:r>
          </a:p>
        </p:txBody>
      </p:sp>
      <p:pic>
        <p:nvPicPr>
          <p:cNvPr id="2" name="Picture 1"/>
          <p:cNvPicPr>
            <a:picLocks noChangeAspect="1"/>
          </p:cNvPicPr>
          <p:nvPr/>
        </p:nvPicPr>
        <p:blipFill>
          <a:blip r:embed="rId2"/>
          <a:stretch>
            <a:fillRect/>
          </a:stretch>
        </p:blipFill>
        <p:spPr>
          <a:xfrm>
            <a:off x="579967" y="1412776"/>
            <a:ext cx="8139345" cy="4104456"/>
          </a:xfrm>
          <a:prstGeom prst="rect">
            <a:avLst/>
          </a:prstGeom>
        </p:spPr>
      </p:pic>
      <p:pic>
        <p:nvPicPr>
          <p:cNvPr id="48133"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1335" b="3049"/>
          <a:stretch>
            <a:fillRect/>
          </a:stretch>
        </p:blipFill>
        <p:spPr>
          <a:xfrm>
            <a:off x="481013" y="765175"/>
            <a:ext cx="8267700" cy="5688013"/>
          </a:xfrm>
          <a:solidFill>
            <a:schemeClr val="bg1"/>
          </a:solidFill>
        </p:spPr>
      </p:pic>
    </p:spTree>
    <p:extLst>
      <p:ext uri="{BB962C8B-B14F-4D97-AF65-F5344CB8AC3E}">
        <p14:creationId xmlns:p14="http://schemas.microsoft.com/office/powerpoint/2010/main" val="3257919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8133"/>
                                        </p:tgtEl>
                                      </p:cBhvr>
                                    </p:animEffect>
                                    <p:set>
                                      <p:cBhvr>
                                        <p:cTn id="7" dur="1" fill="hold">
                                          <p:stCondLst>
                                            <p:cond delay="499"/>
                                          </p:stCondLst>
                                        </p:cTn>
                                        <p:tgtEl>
                                          <p:spTgt spid="48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normAutofit/>
          </a:bodyPr>
          <a:lstStyle/>
          <a:p>
            <a:pPr eaLnBrk="1" hangingPunct="1"/>
            <a:r>
              <a:rPr lang="en-US" sz="3600" dirty="0">
                <a:latin typeface="Arial" charset="0"/>
              </a:rPr>
              <a:t>Example</a:t>
            </a:r>
          </a:p>
        </p:txBody>
      </p:sp>
      <p:pic>
        <p:nvPicPr>
          <p:cNvPr id="532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84275"/>
            <a:ext cx="85693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9105722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128792" cy="668338"/>
          </a:xfrm>
          <a:solidFill>
            <a:srgbClr val="FFFFFF"/>
          </a:solidFill>
        </p:spPr>
        <p:txBody>
          <a:bodyPr>
            <a:normAutofit/>
          </a:bodyPr>
          <a:lstStyle/>
          <a:p>
            <a:r>
              <a:rPr lang="en-US" sz="3600" dirty="0" smtClean="0"/>
              <a:t>Completeness of </a:t>
            </a:r>
            <a:r>
              <a:rPr lang="en-US" sz="3600" dirty="0" smtClean="0"/>
              <a:t>The </a:t>
            </a:r>
            <a:r>
              <a:rPr lang="en-US" sz="3600" dirty="0" smtClean="0"/>
              <a:t>Laws</a:t>
            </a:r>
            <a:endParaRPr lang="en-US" sz="3600" dirty="0"/>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6645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22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745548"/>
            <a:ext cx="6902276" cy="347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2230" name="TextBox 8"/>
          <p:cNvSpPr txBox="1">
            <a:spLocks noChangeArrowheads="1"/>
          </p:cNvSpPr>
          <p:nvPr/>
        </p:nvSpPr>
        <p:spPr bwMode="auto">
          <a:xfrm>
            <a:off x="395536" y="2564904"/>
            <a:ext cx="216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2"/>
                </a:solidFill>
                <a:latin typeface="Arial" charset="0"/>
                <a:ea typeface="ＭＳ Ｐゴシック" charset="0"/>
                <a:cs typeface="ＭＳ Ｐゴシック" charset="0"/>
              </a:defRPr>
            </a:lvl1pPr>
            <a:lvl2pPr marL="742950" indent="-285750" eaLnBrk="0" hangingPunct="0">
              <a:defRPr sz="2800">
                <a:solidFill>
                  <a:schemeClr val="bg2"/>
                </a:solidFill>
                <a:latin typeface="Arial" charset="0"/>
                <a:ea typeface="ＭＳ Ｐゴシック" charset="0"/>
              </a:defRPr>
            </a:lvl2pPr>
            <a:lvl3pPr marL="1143000" indent="-228600" eaLnBrk="0" hangingPunct="0">
              <a:defRPr sz="2800">
                <a:solidFill>
                  <a:schemeClr val="bg2"/>
                </a:solidFill>
                <a:latin typeface="Arial" charset="0"/>
                <a:ea typeface="ＭＳ Ｐゴシック" charset="0"/>
              </a:defRPr>
            </a:lvl3pPr>
            <a:lvl4pPr marL="1600200" indent="-228600" eaLnBrk="0" hangingPunct="0">
              <a:defRPr sz="2800">
                <a:solidFill>
                  <a:schemeClr val="bg2"/>
                </a:solidFill>
                <a:latin typeface="Arial" charset="0"/>
                <a:ea typeface="ＭＳ Ｐゴシック" charset="0"/>
              </a:defRPr>
            </a:lvl4pPr>
            <a:lvl5pPr marL="2057400" indent="-228600" eaLnBrk="0" hangingPunct="0">
              <a:defRPr sz="2800">
                <a:solidFill>
                  <a:schemeClr val="bg2"/>
                </a:solidFill>
                <a:latin typeface="Arial" charset="0"/>
                <a:ea typeface="ＭＳ Ｐゴシック" charset="0"/>
              </a:defRPr>
            </a:lvl5pPr>
            <a:lvl6pPr marL="2514600" indent="-228600" eaLnBrk="0" fontAlgn="base" hangingPunct="0">
              <a:spcBef>
                <a:spcPct val="50000"/>
              </a:spcBef>
              <a:spcAft>
                <a:spcPct val="0"/>
              </a:spcAft>
              <a:defRPr sz="2800">
                <a:solidFill>
                  <a:schemeClr val="bg2"/>
                </a:solidFill>
                <a:latin typeface="Arial" charset="0"/>
                <a:ea typeface="ＭＳ Ｐゴシック" charset="0"/>
              </a:defRPr>
            </a:lvl6pPr>
            <a:lvl7pPr marL="2971800" indent="-228600" eaLnBrk="0" fontAlgn="base" hangingPunct="0">
              <a:spcBef>
                <a:spcPct val="50000"/>
              </a:spcBef>
              <a:spcAft>
                <a:spcPct val="0"/>
              </a:spcAft>
              <a:defRPr sz="2800">
                <a:solidFill>
                  <a:schemeClr val="bg2"/>
                </a:solidFill>
                <a:latin typeface="Arial" charset="0"/>
                <a:ea typeface="ＭＳ Ｐゴシック" charset="0"/>
              </a:defRPr>
            </a:lvl7pPr>
            <a:lvl8pPr marL="3429000" indent="-228600" eaLnBrk="0" fontAlgn="base" hangingPunct="0">
              <a:spcBef>
                <a:spcPct val="50000"/>
              </a:spcBef>
              <a:spcAft>
                <a:spcPct val="0"/>
              </a:spcAft>
              <a:defRPr sz="2800">
                <a:solidFill>
                  <a:schemeClr val="bg2"/>
                </a:solidFill>
                <a:latin typeface="Arial" charset="0"/>
                <a:ea typeface="ＭＳ Ｐゴシック" charset="0"/>
              </a:defRPr>
            </a:lvl8pPr>
            <a:lvl9pPr marL="3886200" indent="-228600" eaLnBrk="0" fontAlgn="base" hangingPunct="0">
              <a:spcBef>
                <a:spcPct val="50000"/>
              </a:spcBef>
              <a:spcAft>
                <a:spcPct val="0"/>
              </a:spcAft>
              <a:defRPr sz="2800">
                <a:solidFill>
                  <a:schemeClr val="bg2"/>
                </a:solidFill>
                <a:latin typeface="Arial" charset="0"/>
                <a:ea typeface="ＭＳ Ｐゴシック" charset="0"/>
              </a:defRPr>
            </a:lvl9pPr>
          </a:lstStyle>
          <a:p>
            <a:pPr eaLnBrk="1" hangingPunct="1"/>
            <a:r>
              <a:rPr lang="en-US" sz="2000" dirty="0"/>
              <a:t>Proof:</a:t>
            </a:r>
          </a:p>
        </p:txBody>
      </p:sp>
    </p:spTree>
    <p:extLst>
      <p:ext uri="{BB962C8B-B14F-4D97-AF65-F5344CB8AC3E}">
        <p14:creationId xmlns:p14="http://schemas.microsoft.com/office/powerpoint/2010/main" val="26632146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a:xfrm>
            <a:off x="395536" y="260648"/>
            <a:ext cx="8461127" cy="648072"/>
          </a:xfrm>
        </p:spPr>
        <p:txBody>
          <a:bodyPr>
            <a:noAutofit/>
          </a:bodyPr>
          <a:lstStyle/>
          <a:p>
            <a:pPr eaLnBrk="1" hangingPunct="1"/>
            <a:r>
              <a:rPr lang="en-US" sz="4000" dirty="0" smtClean="0">
                <a:latin typeface="Arial" charset="0"/>
              </a:rPr>
              <a:t>Lessons Learned</a:t>
            </a:r>
            <a:endParaRPr lang="en-GB" sz="4000" dirty="0">
              <a:latin typeface="Arial" charset="0"/>
            </a:endParaRPr>
          </a:p>
        </p:txBody>
      </p:sp>
      <p:sp>
        <p:nvSpPr>
          <p:cNvPr id="54277" name="Rectangle 3"/>
          <p:cNvSpPr>
            <a:spLocks noGrp="1" noChangeArrowheads="1"/>
          </p:cNvSpPr>
          <p:nvPr>
            <p:ph type="body" idx="1"/>
          </p:nvPr>
        </p:nvSpPr>
        <p:spPr>
          <a:xfrm>
            <a:off x="468313" y="1125538"/>
            <a:ext cx="8229600" cy="5184775"/>
          </a:xfrm>
        </p:spPr>
        <p:txBody>
          <a:bodyPr/>
          <a:lstStyle/>
          <a:p>
            <a:pPr marL="361950" indent="-361950" eaLnBrk="1" hangingPunct="1">
              <a:buFont typeface="Wingdings" charset="2"/>
              <a:buChar char="Ø"/>
            </a:pPr>
            <a:r>
              <a:rPr lang="en-US" sz="3200" dirty="0" smtClean="0">
                <a:latin typeface="Arial" charset="0"/>
              </a:rPr>
              <a:t>Patterns </a:t>
            </a:r>
            <a:r>
              <a:rPr lang="en-US" sz="3200" dirty="0">
                <a:latin typeface="Arial" charset="0"/>
              </a:rPr>
              <a:t>can be formally </a:t>
            </a:r>
            <a:r>
              <a:rPr lang="en-US" sz="3200" dirty="0" smtClean="0">
                <a:latin typeface="Arial" charset="0"/>
              </a:rPr>
              <a:t>specified</a:t>
            </a:r>
          </a:p>
          <a:p>
            <a:pPr marL="536575" lvl="1" indent="-265113" eaLnBrk="1" hangingPunct="1">
              <a:buFont typeface="Arial"/>
              <a:buChar char="•"/>
            </a:pPr>
            <a:r>
              <a:rPr lang="en-US" sz="2800" dirty="0" smtClean="0">
                <a:latin typeface="Arial" charset="0"/>
              </a:rPr>
              <a:t>Reduce ambiguity in pattern definition</a:t>
            </a:r>
          </a:p>
          <a:p>
            <a:pPr marL="536575" lvl="1" indent="-265113" eaLnBrk="1" hangingPunct="1">
              <a:buFont typeface="Arial"/>
              <a:buChar char="•"/>
            </a:pPr>
            <a:r>
              <a:rPr lang="en-US" sz="2800" dirty="0" smtClean="0">
                <a:latin typeface="Arial" charset="0"/>
              </a:rPr>
              <a:t>Directly usable in tools, more flexible</a:t>
            </a:r>
            <a:endParaRPr lang="en-US" sz="2800" dirty="0">
              <a:latin typeface="Arial" charset="0"/>
            </a:endParaRPr>
          </a:p>
          <a:p>
            <a:pPr marL="357188" indent="-357188" eaLnBrk="1" hangingPunct="1">
              <a:buFont typeface="Wingdings" charset="2"/>
              <a:buChar char="Ø"/>
            </a:pPr>
            <a:r>
              <a:rPr lang="en-US" sz="3200" dirty="0" smtClean="0">
                <a:latin typeface="Arial" charset="0"/>
              </a:rPr>
              <a:t>Composition </a:t>
            </a:r>
            <a:r>
              <a:rPr lang="en-US" sz="3200" dirty="0">
                <a:latin typeface="Arial" charset="0"/>
              </a:rPr>
              <a:t>and instantiation of patterns can be formally expressed as pattern expression using our </a:t>
            </a:r>
            <a:r>
              <a:rPr lang="en-US" sz="3200" dirty="0" smtClean="0">
                <a:latin typeface="Arial" charset="0"/>
              </a:rPr>
              <a:t>operators</a:t>
            </a:r>
          </a:p>
          <a:p>
            <a:pPr marL="623888" lvl="1" indent="-352425">
              <a:buFont typeface="Arial"/>
              <a:buChar char="•"/>
            </a:pPr>
            <a:r>
              <a:rPr lang="en-US" sz="2800" dirty="0" smtClean="0">
                <a:latin typeface="Arial" charset="0"/>
              </a:rPr>
              <a:t>Formally express design decisions</a:t>
            </a:r>
          </a:p>
          <a:p>
            <a:pPr marL="623888" lvl="1" indent="-352425">
              <a:buFont typeface="Arial"/>
              <a:buChar char="•"/>
            </a:pPr>
            <a:r>
              <a:rPr lang="en-US" sz="2800" dirty="0" smtClean="0">
                <a:latin typeface="Arial" charset="0"/>
              </a:rPr>
              <a:t>Derive design results automatically</a:t>
            </a:r>
          </a:p>
          <a:p>
            <a:pPr marL="623888" lvl="1" indent="-352425">
              <a:buFont typeface="Arial"/>
              <a:buChar char="•"/>
            </a:pPr>
            <a:r>
              <a:rPr lang="en-US" sz="2800" dirty="0" smtClean="0">
                <a:latin typeface="Arial" charset="0"/>
              </a:rPr>
              <a:t>Support validation and and verification of designs</a:t>
            </a:r>
            <a:endParaRPr lang="en-US" sz="2800" dirty="0">
              <a:latin typeface="Arial" charset="0"/>
            </a:endParaRPr>
          </a:p>
        </p:txBody>
      </p:sp>
    </p:spTree>
    <p:extLst>
      <p:ext uri="{BB962C8B-B14F-4D97-AF65-F5344CB8AC3E}">
        <p14:creationId xmlns:p14="http://schemas.microsoft.com/office/powerpoint/2010/main" val="3928315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Advantages and Benefits of POR</a:t>
            </a:r>
            <a:endParaRPr lang="en-US" sz="3600" dirty="0"/>
          </a:p>
        </p:txBody>
      </p:sp>
      <p:sp>
        <p:nvSpPr>
          <p:cNvPr id="3" name="Content Placeholder 2"/>
          <p:cNvSpPr>
            <a:spLocks noGrp="1"/>
          </p:cNvSpPr>
          <p:nvPr>
            <p:ph idx="1"/>
          </p:nvPr>
        </p:nvSpPr>
        <p:spPr>
          <a:xfrm>
            <a:off x="395537" y="836712"/>
            <a:ext cx="8461126" cy="5760640"/>
          </a:xfrm>
        </p:spPr>
        <p:txBody>
          <a:bodyPr/>
          <a:lstStyle/>
          <a:p>
            <a:pPr lvl="0" hangingPunct="0"/>
            <a:r>
              <a:rPr lang="en-GB" dirty="0" smtClean="0"/>
              <a:t>Learnability: </a:t>
            </a:r>
          </a:p>
          <a:p>
            <a:pPr lvl="1" hangingPunct="0"/>
            <a:r>
              <a:rPr lang="en-GB" dirty="0" smtClean="0"/>
              <a:t>Patterns</a:t>
            </a:r>
            <a:r>
              <a:rPr lang="en-GB" dirty="0"/>
              <a:t>, being self-contained, can be described and documented with high </a:t>
            </a:r>
            <a:r>
              <a:rPr lang="en-GB" dirty="0" smtClean="0"/>
              <a:t>readability </a:t>
            </a:r>
            <a:r>
              <a:rPr lang="en-GB" dirty="0"/>
              <a:t>and learnability.</a:t>
            </a:r>
          </a:p>
          <a:p>
            <a:pPr lvl="0" hangingPunct="0"/>
            <a:r>
              <a:rPr lang="en-GB" dirty="0" smtClean="0"/>
              <a:t>Verifiability:</a:t>
            </a:r>
          </a:p>
          <a:p>
            <a:pPr lvl="1" hangingPunct="0"/>
            <a:r>
              <a:rPr lang="en-GB" dirty="0" smtClean="0"/>
              <a:t>Each </a:t>
            </a:r>
            <a:r>
              <a:rPr lang="en-GB" dirty="0"/>
              <a:t>pattern as a piece of domain knowledge can </a:t>
            </a:r>
            <a:r>
              <a:rPr lang="en-GB" dirty="0" smtClean="0"/>
              <a:t>be relatively easily </a:t>
            </a:r>
            <a:r>
              <a:rPr lang="en-GB" dirty="0"/>
              <a:t>validated and formally specified relatively independent of the other patterns</a:t>
            </a:r>
            <a:r>
              <a:rPr lang="en-GB" dirty="0" smtClean="0"/>
              <a:t>.</a:t>
            </a:r>
          </a:p>
          <a:p>
            <a:pPr lvl="0" hangingPunct="0"/>
            <a:r>
              <a:rPr lang="en-GB" dirty="0" err="1"/>
              <a:t>Composibility</a:t>
            </a:r>
            <a:r>
              <a:rPr lang="en-GB" dirty="0"/>
              <a:t>:</a:t>
            </a:r>
          </a:p>
          <a:p>
            <a:pPr lvl="1" hangingPunct="0"/>
            <a:r>
              <a:rPr lang="en-GB" dirty="0"/>
              <a:t>Patterns represent domain knowledge in </a:t>
            </a:r>
            <a:r>
              <a:rPr lang="en-GB" dirty="0" smtClean="0"/>
              <a:t>an appropriate </a:t>
            </a:r>
            <a:r>
              <a:rPr lang="en-GB" dirty="0"/>
              <a:t>granularity that the complicated knowledge of the subject domain is divided into self-contained </a:t>
            </a:r>
            <a:r>
              <a:rPr lang="en-GB" dirty="0" err="1"/>
              <a:t>composable</a:t>
            </a:r>
            <a:r>
              <a:rPr lang="en-GB" dirty="0"/>
              <a:t> pieces</a:t>
            </a:r>
            <a:r>
              <a:rPr lang="en-GB" dirty="0" smtClean="0"/>
              <a:t>.</a:t>
            </a:r>
          </a:p>
          <a:p>
            <a:pPr lvl="0" hangingPunct="0">
              <a:spcBef>
                <a:spcPts val="0"/>
              </a:spcBef>
            </a:pPr>
            <a:r>
              <a:rPr lang="en-GB" dirty="0" err="1" smtClean="0"/>
              <a:t>Expresiveness</a:t>
            </a:r>
            <a:r>
              <a:rPr lang="en-GB" dirty="0" smtClean="0"/>
              <a:t>: </a:t>
            </a:r>
            <a:endParaRPr lang="en-GB" dirty="0"/>
          </a:p>
          <a:p>
            <a:pPr lvl="1" hangingPunct="0">
              <a:spcBef>
                <a:spcPts val="0"/>
              </a:spcBef>
            </a:pPr>
            <a:r>
              <a:rPr lang="en-GB" dirty="0"/>
              <a:t>The relationships between the patterns and the way patterns are composed and combined are also important parts of the domain knowledge, which can also be formally define, specified, and </a:t>
            </a:r>
            <a:r>
              <a:rPr lang="en-GB" dirty="0" smtClean="0"/>
              <a:t>applied as patterns.</a:t>
            </a:r>
            <a:endParaRPr lang="en-GB" dirty="0"/>
          </a:p>
        </p:txBody>
      </p:sp>
    </p:spTree>
    <p:extLst>
      <p:ext uri="{BB962C8B-B14F-4D97-AF65-F5344CB8AC3E}">
        <p14:creationId xmlns:p14="http://schemas.microsoft.com/office/powerpoint/2010/main" val="3251140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7" y="476672"/>
            <a:ext cx="8461126" cy="5976664"/>
          </a:xfrm>
        </p:spPr>
        <p:txBody>
          <a:bodyPr/>
          <a:lstStyle/>
          <a:p>
            <a:pPr>
              <a:lnSpc>
                <a:spcPct val="110000"/>
              </a:lnSpc>
              <a:spcBef>
                <a:spcPts val="600"/>
              </a:spcBef>
            </a:pPr>
            <a:r>
              <a:rPr lang="en-GB" dirty="0" err="1" smtClean="0"/>
              <a:t>Incrementality</a:t>
            </a:r>
            <a:r>
              <a:rPr lang="en-GB" dirty="0" smtClean="0"/>
              <a:t>:</a:t>
            </a:r>
          </a:p>
          <a:p>
            <a:pPr lvl="1">
              <a:lnSpc>
                <a:spcPct val="110000"/>
              </a:lnSpc>
              <a:spcBef>
                <a:spcPts val="600"/>
              </a:spcBef>
            </a:pPr>
            <a:r>
              <a:rPr lang="en-GB" dirty="0" smtClean="0"/>
              <a:t>A </a:t>
            </a:r>
            <a:r>
              <a:rPr lang="en-GB" dirty="0"/>
              <a:t>complete knowledge of the subject domain can be developed incrementally </a:t>
            </a:r>
            <a:endParaRPr lang="en-GB" dirty="0" smtClean="0"/>
          </a:p>
          <a:p>
            <a:pPr lvl="2">
              <a:lnSpc>
                <a:spcPct val="110000"/>
              </a:lnSpc>
              <a:spcBef>
                <a:spcPts val="600"/>
              </a:spcBef>
            </a:pPr>
            <a:r>
              <a:rPr lang="en-GB" dirty="0" smtClean="0"/>
              <a:t>gradually </a:t>
            </a:r>
            <a:r>
              <a:rPr lang="en-GB" dirty="0"/>
              <a:t>identifying more and more patterns </a:t>
            </a:r>
            <a:endParaRPr lang="en-GB" dirty="0" smtClean="0"/>
          </a:p>
          <a:p>
            <a:pPr lvl="2">
              <a:lnSpc>
                <a:spcPct val="110000"/>
              </a:lnSpc>
              <a:spcBef>
                <a:spcPts val="600"/>
              </a:spcBef>
            </a:pPr>
            <a:r>
              <a:rPr lang="en-GB" dirty="0" smtClean="0"/>
              <a:t>the </a:t>
            </a:r>
            <a:r>
              <a:rPr lang="en-GB" dirty="0"/>
              <a:t>whole picture of the domain knowledge emerges in the form of catalogues of the patterns when a sufficient number of patterns are </a:t>
            </a:r>
            <a:r>
              <a:rPr lang="en-GB" dirty="0" smtClean="0"/>
              <a:t>identified</a:t>
            </a:r>
          </a:p>
          <a:p>
            <a:pPr lvl="1">
              <a:lnSpc>
                <a:spcPct val="110000"/>
              </a:lnSpc>
              <a:spcBef>
                <a:spcPts val="600"/>
              </a:spcBef>
            </a:pPr>
            <a:r>
              <a:rPr lang="en-GB" dirty="0"/>
              <a:t>T</a:t>
            </a:r>
            <a:r>
              <a:rPr lang="en-GB" dirty="0" smtClean="0"/>
              <a:t>he </a:t>
            </a:r>
            <a:r>
              <a:rPr lang="en-GB" dirty="0"/>
              <a:t>incompleteness of a set of patterns </a:t>
            </a:r>
            <a:r>
              <a:rPr lang="en-GB" dirty="0" smtClean="0"/>
              <a:t>often does </a:t>
            </a:r>
            <a:r>
              <a:rPr lang="en-GB" dirty="0"/>
              <a:t>not affect the usefulness of the known </a:t>
            </a:r>
            <a:r>
              <a:rPr lang="en-GB" dirty="0" smtClean="0"/>
              <a:t>knowledge</a:t>
            </a:r>
            <a:endParaRPr lang="en-GB" dirty="0"/>
          </a:p>
          <a:p>
            <a:pPr lvl="0" hangingPunct="0">
              <a:lnSpc>
                <a:spcPct val="110000"/>
              </a:lnSpc>
              <a:spcBef>
                <a:spcPts val="600"/>
              </a:spcBef>
            </a:pPr>
            <a:r>
              <a:rPr lang="en-GB" dirty="0"/>
              <a:t>Applicability:</a:t>
            </a:r>
          </a:p>
          <a:p>
            <a:pPr lvl="1" hangingPunct="0">
              <a:lnSpc>
                <a:spcPct val="110000"/>
              </a:lnSpc>
              <a:spcBef>
                <a:spcPts val="600"/>
              </a:spcBef>
            </a:pPr>
            <a:r>
              <a:rPr lang="en-GB" dirty="0"/>
              <a:t>E</a:t>
            </a:r>
            <a:r>
              <a:rPr lang="en-GB" dirty="0" smtClean="0"/>
              <a:t>ach </a:t>
            </a:r>
            <a:r>
              <a:rPr lang="en-GB" dirty="0"/>
              <a:t>pattern’s applicability can be </a:t>
            </a:r>
            <a:r>
              <a:rPr lang="en-GB" dirty="0" smtClean="0"/>
              <a:t>recognised </a:t>
            </a:r>
          </a:p>
          <a:p>
            <a:pPr lvl="1" hangingPunct="0">
              <a:lnSpc>
                <a:spcPct val="110000"/>
              </a:lnSpc>
              <a:spcBef>
                <a:spcPts val="600"/>
              </a:spcBef>
            </a:pPr>
            <a:r>
              <a:rPr lang="en-GB" dirty="0"/>
              <a:t>T</a:t>
            </a:r>
            <a:r>
              <a:rPr lang="en-GB" dirty="0" smtClean="0"/>
              <a:t>hey </a:t>
            </a:r>
            <a:r>
              <a:rPr lang="en-GB" dirty="0"/>
              <a:t>can be flexibly combined through pattern </a:t>
            </a:r>
            <a:r>
              <a:rPr lang="en-GB" dirty="0" smtClean="0"/>
              <a:t>composition</a:t>
            </a:r>
            <a:endParaRPr lang="en-GB" dirty="0"/>
          </a:p>
          <a:p>
            <a:pPr lvl="1" hangingPunct="0">
              <a:lnSpc>
                <a:spcPct val="110000"/>
              </a:lnSpc>
              <a:spcBef>
                <a:spcPts val="600"/>
              </a:spcBef>
            </a:pPr>
            <a:r>
              <a:rPr lang="en-GB" dirty="0"/>
              <a:t>Automated tools can be developed and employed for various uses of the </a:t>
            </a:r>
            <a:r>
              <a:rPr lang="en-GB" dirty="0" smtClean="0"/>
              <a:t>knowledge</a:t>
            </a:r>
            <a:endParaRPr lang="en-US" dirty="0"/>
          </a:p>
        </p:txBody>
      </p:sp>
    </p:spTree>
    <p:extLst>
      <p:ext uri="{BB962C8B-B14F-4D97-AF65-F5344CB8AC3E}">
        <p14:creationId xmlns:p14="http://schemas.microsoft.com/office/powerpoint/2010/main" val="385784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Cyber-Patterns: </a:t>
            </a:r>
            <a:r>
              <a:rPr lang="en-US" dirty="0"/>
              <a:t>Patterns in </a:t>
            </a:r>
            <a:r>
              <a:rPr lang="en-US" dirty="0" smtClean="0"/>
              <a:t>Cyber </a:t>
            </a:r>
            <a:r>
              <a:rPr lang="en-US" dirty="0"/>
              <a:t>S</a:t>
            </a:r>
            <a:r>
              <a:rPr lang="en-US" dirty="0" smtClean="0"/>
              <a:t>pace</a:t>
            </a:r>
            <a:endParaRPr lang="en-US" dirty="0"/>
          </a:p>
        </p:txBody>
      </p:sp>
      <p:sp>
        <p:nvSpPr>
          <p:cNvPr id="3" name="Content Placeholder 2"/>
          <p:cNvSpPr>
            <a:spLocks noGrp="1"/>
          </p:cNvSpPr>
          <p:nvPr>
            <p:ph idx="1"/>
          </p:nvPr>
        </p:nvSpPr>
        <p:spPr/>
        <p:txBody>
          <a:bodyPr/>
          <a:lstStyle/>
          <a:p>
            <a:pPr>
              <a:spcBef>
                <a:spcPts val="0"/>
              </a:spcBef>
            </a:pPr>
            <a:r>
              <a:rPr lang="en-US" dirty="0" smtClean="0"/>
              <a:t>Scope: Cyberspace </a:t>
            </a:r>
            <a:endParaRPr lang="en-US" dirty="0"/>
          </a:p>
          <a:p>
            <a:pPr lvl="1">
              <a:spcBef>
                <a:spcPts val="0"/>
              </a:spcBef>
            </a:pPr>
            <a:r>
              <a:rPr lang="en-US" dirty="0" smtClean="0"/>
              <a:t>Internet culture </a:t>
            </a:r>
            <a:r>
              <a:rPr lang="en-US" dirty="0"/>
              <a:t>and </a:t>
            </a:r>
            <a:r>
              <a:rPr lang="en-US" dirty="0" smtClean="0"/>
              <a:t>human </a:t>
            </a:r>
            <a:r>
              <a:rPr lang="en-US" dirty="0" err="1" smtClean="0"/>
              <a:t>behaviours</a:t>
            </a:r>
            <a:endParaRPr lang="en-US" dirty="0"/>
          </a:p>
          <a:p>
            <a:pPr lvl="1">
              <a:spcBef>
                <a:spcPts val="0"/>
              </a:spcBef>
            </a:pPr>
            <a:r>
              <a:rPr lang="en-US" dirty="0" smtClean="0"/>
              <a:t>Web-based applications, Cloud computing,</a:t>
            </a:r>
            <a:r>
              <a:rPr lang="en-US" dirty="0"/>
              <a:t> and Big data,</a:t>
            </a:r>
            <a:r>
              <a:rPr lang="en-US" dirty="0" smtClean="0"/>
              <a:t> </a:t>
            </a:r>
          </a:p>
          <a:p>
            <a:pPr lvl="1">
              <a:spcBef>
                <a:spcPts val="0"/>
              </a:spcBef>
            </a:pPr>
            <a:r>
              <a:rPr lang="en-US" dirty="0" smtClean="0"/>
              <a:t>Sensor </a:t>
            </a:r>
            <a:r>
              <a:rPr lang="en-US" dirty="0"/>
              <a:t>networks, Cyber-physical systems, Internet of things</a:t>
            </a:r>
          </a:p>
          <a:p>
            <a:pPr lvl="1">
              <a:spcBef>
                <a:spcPts val="0"/>
              </a:spcBef>
            </a:pPr>
            <a:r>
              <a:rPr lang="en-US" dirty="0" smtClean="0"/>
              <a:t>Computer networks, Wireless communication, Mobile computing, etc. </a:t>
            </a:r>
          </a:p>
          <a:p>
            <a:pPr>
              <a:spcBef>
                <a:spcPts val="0"/>
              </a:spcBef>
            </a:pPr>
            <a:r>
              <a:rPr lang="en-US" dirty="0" smtClean="0"/>
              <a:t>Characteristics:</a:t>
            </a:r>
          </a:p>
          <a:p>
            <a:pPr lvl="1">
              <a:spcBef>
                <a:spcPts val="0"/>
              </a:spcBef>
            </a:pPr>
            <a:r>
              <a:rPr lang="en-US" dirty="0" smtClean="0"/>
              <a:t>E</a:t>
            </a:r>
            <a:r>
              <a:rPr lang="en-GB" dirty="0" err="1" smtClean="0"/>
              <a:t>normous</a:t>
            </a:r>
            <a:r>
              <a:rPr lang="en-GB" dirty="0" smtClean="0"/>
              <a:t> scale</a:t>
            </a:r>
            <a:endParaRPr lang="en-GB" dirty="0" smtClean="0"/>
          </a:p>
          <a:p>
            <a:pPr lvl="1">
              <a:spcBef>
                <a:spcPts val="0"/>
              </a:spcBef>
            </a:pPr>
            <a:r>
              <a:rPr lang="en-GB" dirty="0" smtClean="0"/>
              <a:t>Notorious complexity</a:t>
            </a:r>
          </a:p>
          <a:p>
            <a:pPr lvl="1">
              <a:spcBef>
                <a:spcPts val="0"/>
              </a:spcBef>
            </a:pPr>
            <a:r>
              <a:rPr lang="en-GB" dirty="0" smtClean="0"/>
              <a:t>Intangible </a:t>
            </a:r>
            <a:r>
              <a:rPr lang="en-GB" dirty="0"/>
              <a:t>virtual world </a:t>
            </a:r>
            <a:endParaRPr lang="en-GB" dirty="0" smtClean="0"/>
          </a:p>
          <a:p>
            <a:pPr lvl="1">
              <a:spcBef>
                <a:spcPts val="0"/>
              </a:spcBef>
            </a:pPr>
            <a:r>
              <a:rPr lang="en-GB" dirty="0"/>
              <a:t>C</a:t>
            </a:r>
            <a:r>
              <a:rPr lang="en-GB" dirty="0" smtClean="0"/>
              <a:t>omplicated </a:t>
            </a:r>
            <a:r>
              <a:rPr lang="en-GB" dirty="0"/>
              <a:t>relations to the real world </a:t>
            </a:r>
          </a:p>
          <a:p>
            <a:pPr>
              <a:spcBef>
                <a:spcPts val="0"/>
              </a:spcBef>
            </a:pPr>
            <a:r>
              <a:rPr lang="en-GB" dirty="0" smtClean="0"/>
              <a:t>Challenges: </a:t>
            </a:r>
          </a:p>
          <a:p>
            <a:pPr lvl="1">
              <a:spcBef>
                <a:spcPts val="0"/>
              </a:spcBef>
            </a:pPr>
            <a:r>
              <a:rPr lang="en-GB" dirty="0" smtClean="0"/>
              <a:t>How to understand, operate</a:t>
            </a:r>
            <a:r>
              <a:rPr lang="en-GB" dirty="0"/>
              <a:t>, manage, protect and further develop </a:t>
            </a:r>
            <a:r>
              <a:rPr lang="en-GB" dirty="0" smtClean="0"/>
              <a:t>this space</a:t>
            </a:r>
            <a:endParaRPr lang="en-GB" dirty="0"/>
          </a:p>
          <a:p>
            <a:pPr>
              <a:spcBef>
                <a:spcPts val="0"/>
              </a:spcBef>
            </a:pPr>
            <a:r>
              <a:rPr lang="en-US" dirty="0" smtClean="0"/>
              <a:t>Opportunities:</a:t>
            </a:r>
          </a:p>
          <a:p>
            <a:pPr lvl="1">
              <a:spcBef>
                <a:spcPts val="0"/>
              </a:spcBef>
            </a:pPr>
            <a:r>
              <a:rPr lang="en-US" dirty="0" smtClean="0"/>
              <a:t>Availability of data of the nature and human </a:t>
            </a:r>
            <a:r>
              <a:rPr lang="en-US" dirty="0" err="1" smtClean="0"/>
              <a:t>behaviours</a:t>
            </a:r>
            <a:endParaRPr lang="en-US" dirty="0" smtClean="0"/>
          </a:p>
          <a:p>
            <a:pPr lvl="1">
              <a:spcBef>
                <a:spcPts val="0"/>
              </a:spcBef>
            </a:pPr>
            <a:r>
              <a:rPr lang="en-US" dirty="0" smtClean="0"/>
              <a:t>Emergence of facilities for processing big data</a:t>
            </a:r>
          </a:p>
          <a:p>
            <a:pPr lvl="1">
              <a:spcBef>
                <a:spcPts val="0"/>
              </a:spcBef>
            </a:pPr>
            <a:r>
              <a:rPr lang="en-US" dirty="0" smtClean="0"/>
              <a:t>Recognition of the </a:t>
            </a:r>
            <a:r>
              <a:rPr lang="en-US" dirty="0"/>
              <a:t>great </a:t>
            </a:r>
            <a:r>
              <a:rPr lang="en-US" dirty="0" smtClean="0"/>
              <a:t>scientific and economic values</a:t>
            </a:r>
            <a:endParaRPr lang="en-US" dirty="0"/>
          </a:p>
        </p:txBody>
      </p:sp>
    </p:spTree>
    <p:extLst>
      <p:ext uri="{BB962C8B-B14F-4D97-AF65-F5344CB8AC3E}">
        <p14:creationId xmlns:p14="http://schemas.microsoft.com/office/powerpoint/2010/main" val="1369995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Patterns in Nature</a:t>
            </a:r>
            <a:endParaRPr lang="en-GB" sz="3600" dirty="0"/>
          </a:p>
        </p:txBody>
      </p:sp>
      <p:pic>
        <p:nvPicPr>
          <p:cNvPr id="4" name="Content Placeholder 3" descr="193D7CFF-A3C7-48A8-A015-2E9744A57CF5.JPG"/>
          <p:cNvPicPr>
            <a:picLocks noGrp="1" noChangeAspect="1"/>
          </p:cNvPicPr>
          <p:nvPr>
            <p:ph idx="1"/>
          </p:nvPr>
        </p:nvPicPr>
        <p:blipFill>
          <a:blip r:embed="rId2" cstate="print">
            <a:extLst>
              <a:ext uri="{28A0092B-C50C-407E-A947-70E740481C1C}">
                <a14:useLocalDpi xmlns:a14="http://schemas.microsoft.com/office/drawing/2010/main" val="0"/>
              </a:ext>
            </a:extLst>
          </a:blip>
          <a:srcRect t="6310" b="6310"/>
          <a:stretch>
            <a:fillRect/>
          </a:stretch>
        </p:blipFill>
        <p:spPr>
          <a:xfrm>
            <a:off x="395537" y="908720"/>
            <a:ext cx="5164584" cy="3384376"/>
          </a:xfrm>
        </p:spPr>
      </p:pic>
      <p:pic>
        <p:nvPicPr>
          <p:cNvPr id="5" name="Picture 4" descr="5562FF39-A013-4A5C-8F1C-E91FA2199118.JPG"/>
          <p:cNvPicPr>
            <a:picLocks noChangeAspect="1"/>
          </p:cNvPicPr>
          <p:nvPr/>
        </p:nvPicPr>
        <p:blipFill rotWithShape="1">
          <a:blip r:embed="rId3" cstate="print">
            <a:extLst>
              <a:ext uri="{28A0092B-C50C-407E-A947-70E740481C1C}">
                <a14:useLocalDpi xmlns:a14="http://schemas.microsoft.com/office/drawing/2010/main" val="0"/>
              </a:ext>
            </a:extLst>
          </a:blip>
          <a:srcRect r="10940"/>
          <a:stretch/>
        </p:blipFill>
        <p:spPr>
          <a:xfrm>
            <a:off x="3995936" y="2564904"/>
            <a:ext cx="4467753" cy="3762418"/>
          </a:xfrm>
          <a:prstGeom prst="rect">
            <a:avLst/>
          </a:prstGeom>
        </p:spPr>
      </p:pic>
    </p:spTree>
    <p:extLst>
      <p:ext uri="{BB962C8B-B14F-4D97-AF65-F5344CB8AC3E}">
        <p14:creationId xmlns:p14="http://schemas.microsoft.com/office/powerpoint/2010/main" val="33102194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Types of </a:t>
            </a:r>
            <a:r>
              <a:rPr lang="en-US" dirty="0" err="1" smtClean="0"/>
              <a:t>Cyberpatterns</a:t>
            </a:r>
            <a:endParaRPr lang="en-US" dirty="0"/>
          </a:p>
        </p:txBody>
      </p:sp>
      <p:sp>
        <p:nvSpPr>
          <p:cNvPr id="3" name="Content Placeholder 2"/>
          <p:cNvSpPr>
            <a:spLocks noGrp="1"/>
          </p:cNvSpPr>
          <p:nvPr>
            <p:ph idx="1"/>
          </p:nvPr>
        </p:nvSpPr>
        <p:spPr/>
        <p:txBody>
          <a:bodyPr/>
          <a:lstStyle/>
          <a:p>
            <a:pPr lvl="0" hangingPunct="0"/>
            <a:r>
              <a:rPr lang="en-GB" i="1" dirty="0"/>
              <a:t>User behaviour </a:t>
            </a:r>
            <a:r>
              <a:rPr lang="en-GB" i="1" dirty="0" smtClean="0"/>
              <a:t>patterns</a:t>
            </a:r>
            <a:endParaRPr lang="en-GB" dirty="0" smtClean="0"/>
          </a:p>
          <a:p>
            <a:pPr lvl="0" hangingPunct="0"/>
            <a:r>
              <a:rPr lang="en-GB" i="1" dirty="0" smtClean="0"/>
              <a:t>Systems’ workload </a:t>
            </a:r>
            <a:r>
              <a:rPr lang="en-GB" i="1" dirty="0" smtClean="0"/>
              <a:t>patterns</a:t>
            </a:r>
            <a:endParaRPr lang="en-GB" dirty="0" smtClean="0"/>
          </a:p>
          <a:p>
            <a:pPr lvl="0" hangingPunct="0"/>
            <a:r>
              <a:rPr lang="en-GB" i="1" dirty="0" smtClean="0"/>
              <a:t>Network </a:t>
            </a:r>
            <a:r>
              <a:rPr lang="en-GB" i="1" dirty="0"/>
              <a:t>traffic </a:t>
            </a:r>
            <a:r>
              <a:rPr lang="en-GB" i="1" dirty="0" smtClean="0"/>
              <a:t>patterns</a:t>
            </a:r>
            <a:endParaRPr lang="en-GB" dirty="0" smtClean="0"/>
          </a:p>
          <a:p>
            <a:pPr lvl="0" hangingPunct="0"/>
            <a:r>
              <a:rPr lang="en-GB" i="1" dirty="0" smtClean="0"/>
              <a:t>Social </a:t>
            </a:r>
            <a:r>
              <a:rPr lang="en-GB" i="1" dirty="0"/>
              <a:t>network </a:t>
            </a:r>
            <a:r>
              <a:rPr lang="en-GB" i="1" dirty="0" smtClean="0"/>
              <a:t>patterns</a:t>
            </a:r>
            <a:r>
              <a:rPr lang="en-GB" dirty="0" smtClean="0"/>
              <a:t> (for example, Small </a:t>
            </a:r>
            <a:r>
              <a:rPr lang="en-GB" dirty="0"/>
              <a:t>World and Power Law of scale-free </a:t>
            </a:r>
            <a:r>
              <a:rPr lang="en-GB" dirty="0" smtClean="0"/>
              <a:t>networks)</a:t>
            </a:r>
            <a:endParaRPr lang="en-GB" dirty="0"/>
          </a:p>
          <a:p>
            <a:pPr lvl="0" hangingPunct="0"/>
            <a:r>
              <a:rPr lang="en-GB" i="1" dirty="0"/>
              <a:t>Attack</a:t>
            </a:r>
            <a:r>
              <a:rPr lang="en-GB" dirty="0"/>
              <a:t> </a:t>
            </a:r>
            <a:r>
              <a:rPr lang="en-GB" i="1" dirty="0" smtClean="0"/>
              <a:t>patterns</a:t>
            </a:r>
            <a:endParaRPr lang="en-GB" dirty="0" smtClean="0"/>
          </a:p>
          <a:p>
            <a:pPr lvl="0" hangingPunct="0"/>
            <a:r>
              <a:rPr lang="en-GB" i="1" dirty="0" smtClean="0"/>
              <a:t>Security </a:t>
            </a:r>
            <a:r>
              <a:rPr lang="en-GB" i="1" dirty="0"/>
              <a:t>design </a:t>
            </a:r>
            <a:r>
              <a:rPr lang="en-GB" i="1" dirty="0" smtClean="0"/>
              <a:t>patterns</a:t>
            </a:r>
            <a:endParaRPr lang="en-GB" dirty="0" smtClean="0"/>
          </a:p>
          <a:p>
            <a:pPr lvl="0" hangingPunct="0"/>
            <a:r>
              <a:rPr lang="en-GB" i="1" dirty="0" smtClean="0"/>
              <a:t>Patterns </a:t>
            </a:r>
            <a:r>
              <a:rPr lang="en-GB" i="1" dirty="0"/>
              <a:t>of </a:t>
            </a:r>
            <a:r>
              <a:rPr lang="en-GB" i="1" dirty="0" smtClean="0"/>
              <a:t>vulnerabilities</a:t>
            </a:r>
            <a:endParaRPr lang="en-GB" dirty="0" smtClean="0"/>
          </a:p>
          <a:p>
            <a:pPr lvl="0" hangingPunct="0"/>
            <a:r>
              <a:rPr lang="en-GB" i="1" dirty="0" smtClean="0"/>
              <a:t>Digital </a:t>
            </a:r>
            <a:r>
              <a:rPr lang="en-GB" i="1" dirty="0"/>
              <a:t>forensic </a:t>
            </a:r>
            <a:r>
              <a:rPr lang="en-GB" i="1" dirty="0" smtClean="0"/>
              <a:t>patterns</a:t>
            </a:r>
          </a:p>
          <a:p>
            <a:pPr lvl="0" hangingPunct="0"/>
            <a:r>
              <a:rPr lang="en-GB" i="1" dirty="0" err="1" smtClean="0"/>
              <a:t>etc</a:t>
            </a:r>
            <a:endParaRPr lang="en-GB" dirty="0"/>
          </a:p>
        </p:txBody>
      </p:sp>
    </p:spTree>
    <p:extLst>
      <p:ext uri="{BB962C8B-B14F-4D97-AF65-F5344CB8AC3E}">
        <p14:creationId xmlns:p14="http://schemas.microsoft.com/office/powerpoint/2010/main" val="1272408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1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198" b="-389"/>
          <a:stretch/>
        </p:blipFill>
        <p:spPr>
          <a:xfrm>
            <a:off x="1403648" y="188640"/>
            <a:ext cx="5868838" cy="6580176"/>
          </a:xfrm>
        </p:spPr>
      </p:pic>
    </p:spTree>
    <p:extLst>
      <p:ext uri="{BB962C8B-B14F-4D97-AF65-F5344CB8AC3E}">
        <p14:creationId xmlns:p14="http://schemas.microsoft.com/office/powerpoint/2010/main" val="41972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 the Algebra of Patterns </a:t>
            </a:r>
            <a:r>
              <a:rPr lang="en-GB" dirty="0" smtClean="0"/>
              <a:t>Be Generalised?</a:t>
            </a:r>
            <a:endParaRPr lang="en-GB" dirty="0"/>
          </a:p>
        </p:txBody>
      </p:sp>
      <p:sp>
        <p:nvSpPr>
          <p:cNvPr id="3" name="Content Placeholder 2"/>
          <p:cNvSpPr>
            <a:spLocks noGrp="1"/>
          </p:cNvSpPr>
          <p:nvPr>
            <p:ph idx="1"/>
          </p:nvPr>
        </p:nvSpPr>
        <p:spPr/>
        <p:txBody>
          <a:bodyPr>
            <a:normAutofit lnSpcReduction="10000"/>
          </a:bodyPr>
          <a:lstStyle/>
          <a:p>
            <a:r>
              <a:rPr lang="en-GB" sz="2800" dirty="0" smtClean="0"/>
              <a:t>Example: Wall Tiles</a:t>
            </a:r>
          </a:p>
          <a:p>
            <a:pPr lvl="1"/>
            <a:r>
              <a:rPr lang="en-GB" sz="2400" dirty="0" smtClean="0"/>
              <a:t>Element Type: Tile</a:t>
            </a:r>
          </a:p>
          <a:p>
            <a:pPr lvl="1"/>
            <a:r>
              <a:rPr lang="en-GB" sz="2400" dirty="0" smtClean="0"/>
              <a:t>Features of Titles:</a:t>
            </a:r>
          </a:p>
          <a:p>
            <a:pPr lvl="2"/>
            <a:r>
              <a:rPr lang="en-GB" sz="2400" dirty="0" smtClean="0"/>
              <a:t>Shape: Square, Rectangle, </a:t>
            </a:r>
            <a:r>
              <a:rPr lang="mr-IN" sz="2400" dirty="0" smtClean="0"/>
              <a:t>…</a:t>
            </a:r>
            <a:endParaRPr lang="en-GB" sz="2400" dirty="0" smtClean="0"/>
          </a:p>
          <a:p>
            <a:pPr lvl="2"/>
            <a:r>
              <a:rPr lang="en-GB" sz="2400" dirty="0" smtClean="0"/>
              <a:t>Image: The graphic image of the tile;</a:t>
            </a:r>
          </a:p>
          <a:p>
            <a:pPr lvl="3"/>
            <a:r>
              <a:rPr lang="en-GB" sz="2000" dirty="0" smtClean="0"/>
              <a:t>Symmetric</a:t>
            </a:r>
            <a:r>
              <a:rPr lang="en-GB" sz="2000" dirty="0"/>
              <a:t>: </a:t>
            </a:r>
            <a:r>
              <a:rPr lang="en-GB" sz="2000" dirty="0" smtClean="0"/>
              <a:t>{ Central</a:t>
            </a:r>
            <a:r>
              <a:rPr lang="en-GB" sz="2000" dirty="0"/>
              <a:t>, </a:t>
            </a:r>
            <a:r>
              <a:rPr lang="en-GB" sz="2000" dirty="0" smtClean="0"/>
              <a:t>Vertical, Horizontal, </a:t>
            </a:r>
          </a:p>
          <a:p>
            <a:pPr marL="804863" lvl="3" indent="0">
              <a:buNone/>
            </a:pPr>
            <a:r>
              <a:rPr lang="en-GB" sz="2000" dirty="0"/>
              <a:t>	</a:t>
            </a:r>
            <a:r>
              <a:rPr lang="en-GB" sz="2000" dirty="0" smtClean="0"/>
              <a:t>	         Diagonal</a:t>
            </a:r>
            <a:r>
              <a:rPr lang="en-GB" sz="2000" dirty="0"/>
              <a:t>, </a:t>
            </a:r>
            <a:r>
              <a:rPr lang="en-GB" sz="2000" dirty="0" smtClean="0"/>
              <a:t>None}</a:t>
            </a:r>
            <a:endParaRPr lang="en-GB" sz="2000" dirty="0"/>
          </a:p>
          <a:p>
            <a:pPr lvl="3"/>
            <a:r>
              <a:rPr lang="en-GB" sz="2000" dirty="0" smtClean="0"/>
              <a:t>Connect: {Vertically, Horizontally, None} </a:t>
            </a:r>
          </a:p>
          <a:p>
            <a:pPr lvl="2"/>
            <a:r>
              <a:rPr lang="en-GB" sz="2400" dirty="0" smtClean="0"/>
              <a:t>Size: </a:t>
            </a:r>
          </a:p>
          <a:p>
            <a:pPr lvl="3"/>
            <a:r>
              <a:rPr lang="en-GB" sz="2000" dirty="0" smtClean="0"/>
              <a:t>Width: Real /* cm */</a:t>
            </a:r>
          </a:p>
          <a:p>
            <a:pPr lvl="3"/>
            <a:r>
              <a:rPr lang="en-GB" sz="2000" dirty="0" smtClean="0"/>
              <a:t>Height: Real /* cm */</a:t>
            </a:r>
          </a:p>
          <a:p>
            <a:pPr lvl="1"/>
            <a:r>
              <a:rPr lang="en-GB" sz="2400" dirty="0" smtClean="0"/>
              <a:t>Layout: /* Relation of a </a:t>
            </a:r>
            <a:r>
              <a:rPr lang="en-GB" sz="2400" smtClean="0"/>
              <a:t>tile with </a:t>
            </a:r>
            <a:r>
              <a:rPr lang="en-GB" sz="2400" dirty="0" smtClean="0"/>
              <a:t>other titles when laid */</a:t>
            </a:r>
          </a:p>
          <a:p>
            <a:pPr lvl="2"/>
            <a:r>
              <a:rPr lang="en-GB" sz="2400" dirty="0" smtClean="0"/>
              <a:t>Direction </a:t>
            </a:r>
            <a:r>
              <a:rPr lang="en-GB" sz="2400" dirty="0"/>
              <a:t>: </a:t>
            </a:r>
            <a:r>
              <a:rPr lang="en-GB" sz="2400" dirty="0" smtClean="0"/>
              <a:t>real</a:t>
            </a:r>
            <a:endParaRPr lang="en-GB" sz="2400" dirty="0"/>
          </a:p>
          <a:p>
            <a:pPr lvl="2"/>
            <a:r>
              <a:rPr lang="en-GB" sz="2400" dirty="0" smtClean="0"/>
              <a:t>Position:   </a:t>
            </a:r>
          </a:p>
          <a:p>
            <a:pPr lvl="3"/>
            <a:r>
              <a:rPr lang="en-GB" sz="2000" dirty="0" smtClean="0"/>
              <a:t>X, Y: real</a:t>
            </a:r>
          </a:p>
        </p:txBody>
      </p:sp>
      <p:pic>
        <p:nvPicPr>
          <p:cNvPr id="6" name="Picture 5" descr="KING-BLA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908720"/>
            <a:ext cx="1224136" cy="1224136"/>
          </a:xfrm>
          <a:prstGeom prst="rect">
            <a:avLst/>
          </a:prstGeom>
        </p:spPr>
      </p:pic>
      <p:pic>
        <p:nvPicPr>
          <p:cNvPr id="7" name="Picture 6" descr="L47540_63402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908720"/>
            <a:ext cx="1224136" cy="1224136"/>
          </a:xfrm>
          <a:prstGeom prst="rect">
            <a:avLst/>
          </a:prstGeom>
        </p:spPr>
      </p:pic>
      <p:pic>
        <p:nvPicPr>
          <p:cNvPr id="8" name="Picture 7" descr="chinese_blue_and_white_seamless_pattern_vector_5779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2204864"/>
            <a:ext cx="1224136" cy="1224136"/>
          </a:xfrm>
          <a:prstGeom prst="rect">
            <a:avLst/>
          </a:prstGeom>
        </p:spPr>
      </p:pic>
      <p:pic>
        <p:nvPicPr>
          <p:cNvPr id="9" name="Picture 8" descr="IMG_831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344" y="2204864"/>
            <a:ext cx="1224136" cy="1169050"/>
          </a:xfrm>
          <a:prstGeom prst="rect">
            <a:avLst/>
          </a:prstGeom>
        </p:spPr>
      </p:pic>
      <p:pic>
        <p:nvPicPr>
          <p:cNvPr id="10" name="Picture 9" descr="L47542_63402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908720"/>
            <a:ext cx="1208155" cy="1224136"/>
          </a:xfrm>
          <a:prstGeom prst="rect">
            <a:avLst/>
          </a:prstGeom>
        </p:spPr>
      </p:pic>
      <p:pic>
        <p:nvPicPr>
          <p:cNvPr id="11" name="Picture 10" descr="L47538_63270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6056" y="908720"/>
            <a:ext cx="1224136" cy="1224136"/>
          </a:xfrm>
          <a:prstGeom prst="rect">
            <a:avLst/>
          </a:prstGeom>
        </p:spPr>
      </p:pic>
      <p:sp>
        <p:nvSpPr>
          <p:cNvPr id="12" name="TextBox 11"/>
          <p:cNvSpPr txBox="1"/>
          <p:nvPr/>
        </p:nvSpPr>
        <p:spPr>
          <a:xfrm>
            <a:off x="3275856" y="5301208"/>
            <a:ext cx="5544616"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200" dirty="0" smtClean="0">
                <a:solidFill>
                  <a:srgbClr val="0000FF"/>
                </a:solidFill>
              </a:rPr>
              <a:t>Central symmetric </a:t>
            </a:r>
            <a:r>
              <a:rPr lang="en-GB" sz="2200" dirty="0" smtClean="0">
                <a:solidFill>
                  <a:srgbClr val="0000FF"/>
                </a:solidFill>
                <a:sym typeface="Wingdings"/>
              </a:rPr>
              <a:t> Vertical symmetric</a:t>
            </a:r>
          </a:p>
          <a:p>
            <a:r>
              <a:rPr lang="en-GB" sz="2200" dirty="0">
                <a:solidFill>
                  <a:srgbClr val="0000FF"/>
                </a:solidFill>
              </a:rPr>
              <a:t>Central </a:t>
            </a:r>
            <a:r>
              <a:rPr lang="en-GB" sz="2200" dirty="0" smtClean="0">
                <a:solidFill>
                  <a:srgbClr val="0000FF"/>
                </a:solidFill>
              </a:rPr>
              <a:t>symmetric </a:t>
            </a:r>
            <a:r>
              <a:rPr lang="en-GB" sz="2200" dirty="0">
                <a:solidFill>
                  <a:srgbClr val="0000FF"/>
                </a:solidFill>
                <a:sym typeface="Wingdings"/>
              </a:rPr>
              <a:t> </a:t>
            </a:r>
            <a:r>
              <a:rPr lang="en-GB" sz="2200" dirty="0" smtClean="0">
                <a:solidFill>
                  <a:srgbClr val="0000FF"/>
                </a:solidFill>
                <a:sym typeface="Wingdings"/>
              </a:rPr>
              <a:t>Horizontal symmetric</a:t>
            </a:r>
            <a:endParaRPr lang="en-GB" sz="2200" dirty="0">
              <a:solidFill>
                <a:srgbClr val="0000FF"/>
              </a:solidFill>
              <a:sym typeface="Wingdings"/>
            </a:endParaRPr>
          </a:p>
          <a:p>
            <a:r>
              <a:rPr lang="en-GB" sz="2200" dirty="0">
                <a:solidFill>
                  <a:srgbClr val="0000FF"/>
                </a:solidFill>
              </a:rPr>
              <a:t>Central </a:t>
            </a:r>
            <a:r>
              <a:rPr lang="en-GB" sz="2200" dirty="0" smtClean="0">
                <a:solidFill>
                  <a:srgbClr val="0000FF"/>
                </a:solidFill>
              </a:rPr>
              <a:t>symmetric </a:t>
            </a:r>
            <a:r>
              <a:rPr lang="en-GB" sz="2200" dirty="0">
                <a:solidFill>
                  <a:srgbClr val="0000FF"/>
                </a:solidFill>
                <a:sym typeface="Wingdings"/>
              </a:rPr>
              <a:t> </a:t>
            </a:r>
            <a:r>
              <a:rPr lang="en-GB" sz="2200" dirty="0" smtClean="0">
                <a:solidFill>
                  <a:srgbClr val="0000FF"/>
                </a:solidFill>
                <a:sym typeface="Wingdings"/>
              </a:rPr>
              <a:t>Diagonal symmetric</a:t>
            </a:r>
            <a:endParaRPr lang="en-GB" sz="2200" dirty="0">
              <a:solidFill>
                <a:srgbClr val="0000FF"/>
              </a:solidFill>
              <a:sym typeface="Wingdings"/>
            </a:endParaRPr>
          </a:p>
        </p:txBody>
      </p:sp>
      <p:pic>
        <p:nvPicPr>
          <p:cNvPr id="13" name="Picture 12" descr="SEV-PATT-FL_D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8344" y="3501008"/>
            <a:ext cx="1196752" cy="1196752"/>
          </a:xfrm>
          <a:prstGeom prst="rect">
            <a:avLst/>
          </a:prstGeom>
        </p:spPr>
      </p:pic>
      <p:pic>
        <p:nvPicPr>
          <p:cNvPr id="14" name="Picture 13" descr="SEV-PATT-FL_D3.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2200" y="3501008"/>
            <a:ext cx="1196752" cy="1196752"/>
          </a:xfrm>
          <a:prstGeom prst="rect">
            <a:avLst/>
          </a:prstGeom>
        </p:spPr>
      </p:pic>
    </p:spTree>
    <p:extLst>
      <p:ext uri="{BB962C8B-B14F-4D97-AF65-F5344CB8AC3E}">
        <p14:creationId xmlns:p14="http://schemas.microsoft.com/office/powerpoint/2010/main" val="3449395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a:t>
            </a:r>
            <a:endParaRPr lang="en-GB" dirty="0"/>
          </a:p>
        </p:txBody>
      </p:sp>
      <p:pic>
        <p:nvPicPr>
          <p:cNvPr id="3" name="Picture 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395536" y="836712"/>
            <a:ext cx="1439998" cy="1440000"/>
          </a:xfrm>
          <a:prstGeom prst="rect">
            <a:avLst/>
          </a:prstGeom>
        </p:spPr>
      </p:pic>
      <p:grpSp>
        <p:nvGrpSpPr>
          <p:cNvPr id="19" name="Group 18"/>
          <p:cNvGrpSpPr/>
          <p:nvPr/>
        </p:nvGrpSpPr>
        <p:grpSpPr>
          <a:xfrm>
            <a:off x="395536" y="2420888"/>
            <a:ext cx="2880161" cy="2880160"/>
            <a:chOff x="5436095" y="1700968"/>
            <a:chExt cx="2880161" cy="2880160"/>
          </a:xfrm>
        </p:grpSpPr>
        <p:pic>
          <p:nvPicPr>
            <p:cNvPr id="12" name="Picture 11"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13" name="Picture 1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14" name="Picture 13"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15" name="Picture 14"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sp>
        <p:nvSpPr>
          <p:cNvPr id="16" name="TextBox 15"/>
          <p:cNvSpPr txBox="1"/>
          <p:nvPr/>
        </p:nvSpPr>
        <p:spPr>
          <a:xfrm>
            <a:off x="2051720" y="836712"/>
            <a:ext cx="2160240" cy="1477328"/>
          </a:xfrm>
          <a:prstGeom prst="rect">
            <a:avLst/>
          </a:prstGeom>
          <a:noFill/>
        </p:spPr>
        <p:txBody>
          <a:bodyPr wrap="square" rtlCol="0">
            <a:spAutoFit/>
          </a:bodyPr>
          <a:lstStyle/>
          <a:p>
            <a:r>
              <a:rPr lang="en-GB" dirty="0" smtClean="0">
                <a:solidFill>
                  <a:srgbClr val="0000FF"/>
                </a:solidFill>
              </a:rPr>
              <a:t>DSS= </a:t>
            </a:r>
          </a:p>
          <a:p>
            <a:pPr marL="285750" indent="-285750">
              <a:buFont typeface="Arial"/>
              <a:buChar char="•"/>
            </a:pPr>
            <a:r>
              <a:rPr lang="en-GB" dirty="0" smtClean="0">
                <a:solidFill>
                  <a:srgbClr val="0000FF"/>
                </a:solidFill>
              </a:rPr>
              <a:t>Image: </a:t>
            </a:r>
          </a:p>
          <a:p>
            <a:pPr lvl="1"/>
            <a:r>
              <a:rPr lang="en-GB" dirty="0" smtClean="0">
                <a:solidFill>
                  <a:srgbClr val="0000FF"/>
                </a:solidFill>
              </a:rPr>
              <a:t>Diagonally symmetric</a:t>
            </a:r>
          </a:p>
          <a:p>
            <a:pPr marL="285750" indent="-285750">
              <a:buFont typeface="Arial"/>
              <a:buChar char="•"/>
            </a:pPr>
            <a:r>
              <a:rPr lang="en-GB" dirty="0" smtClean="0">
                <a:solidFill>
                  <a:srgbClr val="0000FF"/>
                </a:solidFill>
              </a:rPr>
              <a:t>Shape: Square</a:t>
            </a:r>
            <a:endParaRPr lang="en-GB" dirty="0">
              <a:solidFill>
                <a:srgbClr val="0000FF"/>
              </a:solidFill>
            </a:endParaRPr>
          </a:p>
        </p:txBody>
      </p:sp>
      <p:sp>
        <p:nvSpPr>
          <p:cNvPr id="17" name="TextBox 16"/>
          <p:cNvSpPr txBox="1"/>
          <p:nvPr/>
        </p:nvSpPr>
        <p:spPr>
          <a:xfrm>
            <a:off x="323528" y="5373216"/>
            <a:ext cx="1656184" cy="1200329"/>
          </a:xfrm>
          <a:prstGeom prst="rect">
            <a:avLst/>
          </a:prstGeom>
          <a:noFill/>
        </p:spPr>
        <p:txBody>
          <a:bodyPr wrap="square" rtlCol="0">
            <a:spAutoFit/>
          </a:bodyPr>
          <a:lstStyle/>
          <a:p>
            <a:r>
              <a:rPr lang="en-GB" dirty="0" smtClean="0">
                <a:solidFill>
                  <a:srgbClr val="0000FF"/>
                </a:solidFill>
              </a:rPr>
              <a:t>T1= DDS</a:t>
            </a:r>
          </a:p>
          <a:p>
            <a:pPr marL="285750" indent="-285750">
              <a:buFont typeface="Arial"/>
              <a:buChar char="•"/>
            </a:pPr>
            <a:r>
              <a:rPr lang="en-GB" dirty="0" smtClean="0">
                <a:solidFill>
                  <a:srgbClr val="0000FF"/>
                </a:solidFill>
              </a:rPr>
              <a:t>Diagonally Symmetric</a:t>
            </a:r>
          </a:p>
          <a:p>
            <a:pPr marL="285750" indent="-285750">
              <a:buFont typeface="Arial"/>
              <a:buChar char="•"/>
            </a:pPr>
            <a:r>
              <a:rPr lang="en-GB" dirty="0" smtClean="0">
                <a:solidFill>
                  <a:srgbClr val="0000FF"/>
                </a:solidFill>
              </a:rPr>
              <a:t>Square</a:t>
            </a:r>
            <a:endParaRPr lang="en-GB" dirty="0">
              <a:solidFill>
                <a:srgbClr val="0000FF"/>
              </a:solidFill>
            </a:endParaRPr>
          </a:p>
        </p:txBody>
      </p:sp>
      <p:sp>
        <p:nvSpPr>
          <p:cNvPr id="18" name="TextBox 17"/>
          <p:cNvSpPr txBox="1"/>
          <p:nvPr/>
        </p:nvSpPr>
        <p:spPr>
          <a:xfrm>
            <a:off x="1979712" y="5661248"/>
            <a:ext cx="1944216" cy="923330"/>
          </a:xfrm>
          <a:prstGeom prst="rect">
            <a:avLst/>
          </a:prstGeom>
          <a:noFill/>
        </p:spPr>
        <p:txBody>
          <a:bodyPr wrap="square" rtlCol="0">
            <a:spAutoFit/>
          </a:bodyPr>
          <a:lstStyle/>
          <a:p>
            <a:r>
              <a:rPr lang="en-GB" dirty="0" smtClean="0">
                <a:solidFill>
                  <a:srgbClr val="0000FF"/>
                </a:solidFill>
              </a:rPr>
              <a:t>T2= </a:t>
            </a:r>
          </a:p>
          <a:p>
            <a:pPr marL="285750" indent="-285750">
              <a:buFont typeface="Arial"/>
              <a:buChar char="•"/>
            </a:pPr>
            <a:r>
              <a:rPr lang="en-GB" dirty="0" smtClean="0">
                <a:solidFill>
                  <a:srgbClr val="0000FF"/>
                </a:solidFill>
              </a:rPr>
              <a:t>Rotate(T1)</a:t>
            </a:r>
          </a:p>
          <a:p>
            <a:pPr marL="285750" indent="-285750">
              <a:buFont typeface="Arial"/>
              <a:buChar char="•"/>
            </a:pPr>
            <a:r>
              <a:rPr lang="en-GB" dirty="0" smtClean="0">
                <a:solidFill>
                  <a:srgbClr val="0000FF"/>
                </a:solidFill>
              </a:rPr>
              <a:t>Right(T1)</a:t>
            </a:r>
          </a:p>
        </p:txBody>
      </p:sp>
      <p:sp>
        <p:nvSpPr>
          <p:cNvPr id="20" name="TextBox 19"/>
          <p:cNvSpPr txBox="1"/>
          <p:nvPr/>
        </p:nvSpPr>
        <p:spPr>
          <a:xfrm>
            <a:off x="5148064" y="5733256"/>
            <a:ext cx="1944216" cy="923330"/>
          </a:xfrm>
          <a:prstGeom prst="rect">
            <a:avLst/>
          </a:prstGeom>
          <a:noFill/>
        </p:spPr>
        <p:txBody>
          <a:bodyPr wrap="square" rtlCol="0">
            <a:spAutoFit/>
          </a:bodyPr>
          <a:lstStyle/>
          <a:p>
            <a:r>
              <a:rPr lang="en-GB" dirty="0" smtClean="0">
                <a:solidFill>
                  <a:srgbClr val="0000FF"/>
                </a:solidFill>
              </a:rPr>
              <a:t>T4= </a:t>
            </a:r>
          </a:p>
          <a:p>
            <a:pPr marL="285750" indent="-285750">
              <a:buFont typeface="Arial"/>
              <a:buChar char="•"/>
            </a:pPr>
            <a:r>
              <a:rPr lang="en-GB" dirty="0" smtClean="0">
                <a:solidFill>
                  <a:srgbClr val="0000FF"/>
                </a:solidFill>
              </a:rPr>
              <a:t>Rotate(T3)</a:t>
            </a:r>
          </a:p>
          <a:p>
            <a:pPr marL="285750" indent="-285750">
              <a:buFont typeface="Arial"/>
              <a:buChar char="•"/>
            </a:pPr>
            <a:r>
              <a:rPr lang="en-GB" dirty="0" smtClean="0">
                <a:solidFill>
                  <a:srgbClr val="0000FF"/>
                </a:solidFill>
              </a:rPr>
              <a:t>Below(T1)</a:t>
            </a:r>
          </a:p>
        </p:txBody>
      </p:sp>
      <p:sp>
        <p:nvSpPr>
          <p:cNvPr id="21" name="TextBox 20"/>
          <p:cNvSpPr txBox="1"/>
          <p:nvPr/>
        </p:nvSpPr>
        <p:spPr>
          <a:xfrm>
            <a:off x="3563888" y="5733256"/>
            <a:ext cx="1944216" cy="923330"/>
          </a:xfrm>
          <a:prstGeom prst="rect">
            <a:avLst/>
          </a:prstGeom>
          <a:noFill/>
        </p:spPr>
        <p:txBody>
          <a:bodyPr wrap="square" rtlCol="0">
            <a:spAutoFit/>
          </a:bodyPr>
          <a:lstStyle/>
          <a:p>
            <a:r>
              <a:rPr lang="en-GB" dirty="0" smtClean="0">
                <a:solidFill>
                  <a:srgbClr val="0000FF"/>
                </a:solidFill>
              </a:rPr>
              <a:t>T3= </a:t>
            </a:r>
          </a:p>
          <a:p>
            <a:pPr marL="285750" indent="-285750">
              <a:buFont typeface="Arial"/>
              <a:buChar char="•"/>
            </a:pPr>
            <a:r>
              <a:rPr lang="en-GB" dirty="0" smtClean="0">
                <a:solidFill>
                  <a:srgbClr val="0000FF"/>
                </a:solidFill>
              </a:rPr>
              <a:t>Rotate(T2)</a:t>
            </a:r>
          </a:p>
          <a:p>
            <a:pPr marL="285750" indent="-285750">
              <a:buFont typeface="Arial"/>
              <a:buChar char="•"/>
            </a:pPr>
            <a:r>
              <a:rPr lang="en-GB" dirty="0" smtClean="0">
                <a:solidFill>
                  <a:srgbClr val="0000FF"/>
                </a:solidFill>
              </a:rPr>
              <a:t>Below(T2)</a:t>
            </a:r>
          </a:p>
        </p:txBody>
      </p:sp>
      <p:sp>
        <p:nvSpPr>
          <p:cNvPr id="22" name="Content Placeholder 3"/>
          <p:cNvSpPr txBox="1">
            <a:spLocks/>
          </p:cNvSpPr>
          <p:nvPr/>
        </p:nvSpPr>
        <p:spPr>
          <a:xfrm>
            <a:off x="4572000" y="332656"/>
            <a:ext cx="4464496" cy="5616624"/>
          </a:xfrm>
          <a:prstGeom prst="rect">
            <a:avLst/>
          </a:prstGeom>
        </p:spPr>
        <p:txBody>
          <a:bodyPr>
            <a:normAutofit fontScale="47500" lnSpcReduction="20000"/>
          </a:bodyPr>
          <a:lstStyle>
            <a:lvl1pPr marL="180975" indent="-180975" algn="l" rtl="0" eaLnBrk="1" fontAlgn="base" hangingPunct="1">
              <a:spcBef>
                <a:spcPct val="20000"/>
              </a:spcBef>
              <a:spcAft>
                <a:spcPct val="0"/>
              </a:spcAft>
              <a:buFont typeface="Wingdings" pitchFamily="124" charset="2"/>
              <a:buChar char="§"/>
              <a:defRPr sz="2400" kern="1200">
                <a:solidFill>
                  <a:schemeClr val="bg2"/>
                </a:solidFill>
                <a:latin typeface="+mn-lt"/>
                <a:ea typeface="+mn-ea"/>
                <a:cs typeface="+mn-cs"/>
              </a:defRPr>
            </a:lvl1pPr>
            <a:lvl2pPr marL="630238" indent="-173038" algn="l" rtl="0" eaLnBrk="1" fontAlgn="base" hangingPunct="1">
              <a:spcBef>
                <a:spcPct val="20000"/>
              </a:spcBef>
              <a:spcAft>
                <a:spcPct val="0"/>
              </a:spcAft>
              <a:buFont typeface="Wingdings" pitchFamily="124" charset="2"/>
              <a:buChar char="§"/>
              <a:defRPr sz="2400" kern="1200">
                <a:solidFill>
                  <a:schemeClr val="bg2"/>
                </a:solidFill>
                <a:latin typeface="+mn-lt"/>
                <a:ea typeface="+mn-ea"/>
                <a:cs typeface="+mn-cs"/>
              </a:defRPr>
            </a:lvl2pPr>
            <a:lvl3pPr marL="1077913" indent="-163513"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3pPr>
            <a:lvl4pPr marL="1527175" indent="-155575"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4pPr>
            <a:lvl5pPr marL="1974850" indent="-146050" algn="l" rtl="0" eaLnBrk="1" fontAlgn="base" hangingPunct="1">
              <a:spcBef>
                <a:spcPct val="20000"/>
              </a:spcBef>
              <a:spcAft>
                <a:spcPct val="0"/>
              </a:spcAft>
              <a:buFont typeface="Wingdings" pitchFamily="124" charset="2"/>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4500" dirty="0" smtClean="0"/>
              <a:t>Group4: </a:t>
            </a:r>
          </a:p>
          <a:p>
            <a:r>
              <a:rPr lang="en-GB" sz="3400" dirty="0" smtClean="0"/>
              <a:t>Components: </a:t>
            </a:r>
          </a:p>
          <a:p>
            <a:pPr lvl="1"/>
            <a:r>
              <a:rPr lang="en-GB" sz="3400" dirty="0" smtClean="0"/>
              <a:t>T1, T2, T3, T4: Titles</a:t>
            </a:r>
          </a:p>
          <a:p>
            <a:r>
              <a:rPr lang="en-GB" sz="3400" dirty="0" smtClean="0"/>
              <a:t>Constraints:</a:t>
            </a:r>
          </a:p>
          <a:p>
            <a:pPr lvl="1"/>
            <a:r>
              <a:rPr lang="en-GB" sz="3400" dirty="0"/>
              <a:t>T1.Image = T2.Image = T3.Image = T4.Image</a:t>
            </a:r>
          </a:p>
          <a:p>
            <a:pPr lvl="1"/>
            <a:r>
              <a:rPr lang="en-GB" sz="3400" dirty="0" smtClean="0"/>
              <a:t>T1.Image Is Diagonally Symmetric</a:t>
            </a:r>
          </a:p>
          <a:p>
            <a:pPr lvl="1"/>
            <a:r>
              <a:rPr lang="en-GB" sz="3400" dirty="0" smtClean="0"/>
              <a:t>T1.Shape = T2.Shape = T3.Shape = T4.Shape = Square</a:t>
            </a:r>
          </a:p>
          <a:p>
            <a:pPr lvl="1"/>
            <a:r>
              <a:rPr lang="en-GB" sz="3400" dirty="0" smtClean="0"/>
              <a:t>T2.Direction = T1.Direction+90;</a:t>
            </a:r>
          </a:p>
          <a:p>
            <a:pPr lvl="1"/>
            <a:r>
              <a:rPr lang="en-GB" sz="3400" dirty="0" smtClean="0"/>
              <a:t>T3.Direction = T1.Direction+180;</a:t>
            </a:r>
          </a:p>
          <a:p>
            <a:pPr lvl="1"/>
            <a:r>
              <a:rPr lang="en-GB" sz="3400" dirty="0" smtClean="0"/>
              <a:t>T4.Direction = T1.Direction+270;</a:t>
            </a:r>
          </a:p>
          <a:p>
            <a:pPr lvl="1"/>
            <a:r>
              <a:rPr lang="en-GB" sz="3400" dirty="0" smtClean="0"/>
              <a:t>T2.Position.X=T1.Position.X+T1.Width</a:t>
            </a:r>
          </a:p>
          <a:p>
            <a:pPr lvl="1"/>
            <a:r>
              <a:rPr lang="en-GB" sz="3400" dirty="0" smtClean="0"/>
              <a:t>T2.Position.Y=T1.Position.Y</a:t>
            </a:r>
          </a:p>
          <a:p>
            <a:pPr lvl="1"/>
            <a:r>
              <a:rPr lang="en-GB" sz="3400" dirty="0" smtClean="0"/>
              <a:t>T3.Poistion.X=T1.Position.X+T1.Width</a:t>
            </a:r>
          </a:p>
          <a:p>
            <a:pPr lvl="1"/>
            <a:r>
              <a:rPr lang="en-GB" sz="3400" dirty="0" smtClean="0"/>
              <a:t>T3.Poistion.Y=T1.Position.Y+T1.Height</a:t>
            </a:r>
          </a:p>
          <a:p>
            <a:pPr lvl="1"/>
            <a:r>
              <a:rPr lang="en-GB" sz="3400" dirty="0" smtClean="0"/>
              <a:t>T4.Poistion.X=T1.Position.X</a:t>
            </a:r>
          </a:p>
          <a:p>
            <a:pPr lvl="1"/>
            <a:r>
              <a:rPr lang="en-GB" sz="3400" dirty="0" smtClean="0"/>
              <a:t>T4.Poistion.Y=T1.Position.X+T1.Height</a:t>
            </a:r>
            <a:endParaRPr lang="en-GB" sz="3400" dirty="0"/>
          </a:p>
        </p:txBody>
      </p:sp>
      <p:sp>
        <p:nvSpPr>
          <p:cNvPr id="23" name="Rectangle 22"/>
          <p:cNvSpPr/>
          <p:nvPr/>
        </p:nvSpPr>
        <p:spPr>
          <a:xfrm>
            <a:off x="3491880" y="4797152"/>
            <a:ext cx="3067704" cy="369332"/>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dirty="0" smtClean="0">
                <a:solidFill>
                  <a:srgbClr val="0000FF"/>
                </a:solidFill>
              </a:rPr>
              <a:t>Group4 = T1 + T2 + T3 + T4 </a:t>
            </a:r>
            <a:endParaRPr lang="en-GB" dirty="0">
              <a:solidFill>
                <a:srgbClr val="0000FF"/>
              </a:solidFill>
            </a:endParaRPr>
          </a:p>
        </p:txBody>
      </p:sp>
      <p:grpSp>
        <p:nvGrpSpPr>
          <p:cNvPr id="27" name="Group 26"/>
          <p:cNvGrpSpPr/>
          <p:nvPr/>
        </p:nvGrpSpPr>
        <p:grpSpPr>
          <a:xfrm>
            <a:off x="4860032" y="1484784"/>
            <a:ext cx="144016" cy="3096344"/>
            <a:chOff x="4932040" y="1988840"/>
            <a:chExt cx="144016" cy="3096344"/>
          </a:xfrm>
        </p:grpSpPr>
        <p:sp>
          <p:nvSpPr>
            <p:cNvPr id="24" name="Left Brace 23"/>
            <p:cNvSpPr/>
            <p:nvPr/>
          </p:nvSpPr>
          <p:spPr>
            <a:xfrm>
              <a:off x="4932040" y="1988840"/>
              <a:ext cx="144016" cy="936104"/>
            </a:xfrm>
            <a:prstGeom prst="leftBrace">
              <a:avLst>
                <a:gd name="adj1" fmla="val 31849"/>
                <a:gd name="adj2" fmla="val 50000"/>
              </a:avLst>
            </a:prstGeom>
            <a:ln w="254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Left Brace 24"/>
            <p:cNvSpPr/>
            <p:nvPr/>
          </p:nvSpPr>
          <p:spPr>
            <a:xfrm>
              <a:off x="4932040" y="3068960"/>
              <a:ext cx="144016" cy="720080"/>
            </a:xfrm>
            <a:prstGeom prst="leftBrace">
              <a:avLst>
                <a:gd name="adj1" fmla="val 31849"/>
                <a:gd name="adj2" fmla="val 50000"/>
              </a:avLst>
            </a:prstGeom>
            <a:ln w="254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Left Brace 25"/>
            <p:cNvSpPr/>
            <p:nvPr/>
          </p:nvSpPr>
          <p:spPr>
            <a:xfrm>
              <a:off x="4932040" y="3861048"/>
              <a:ext cx="144016" cy="1224136"/>
            </a:xfrm>
            <a:prstGeom prst="leftBrace">
              <a:avLst>
                <a:gd name="adj1" fmla="val 31849"/>
                <a:gd name="adj2" fmla="val 50000"/>
              </a:avLst>
            </a:prstGeom>
            <a:ln w="254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8" name="Rectangle 27"/>
          <p:cNvSpPr/>
          <p:nvPr/>
        </p:nvSpPr>
        <p:spPr>
          <a:xfrm>
            <a:off x="3491880" y="5229200"/>
            <a:ext cx="4556689" cy="369332"/>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dirty="0" smtClean="0">
                <a:solidFill>
                  <a:srgbClr val="0000FF"/>
                </a:solidFill>
              </a:rPr>
              <a:t>T2 = T1 [T2.Direction=T1.Direction+90, </a:t>
            </a:r>
            <a:r>
              <a:rPr lang="mr-IN" dirty="0" smtClean="0">
                <a:solidFill>
                  <a:srgbClr val="0000FF"/>
                </a:solidFill>
              </a:rPr>
              <a:t>…</a:t>
            </a:r>
            <a:r>
              <a:rPr lang="en-US" dirty="0" smtClean="0">
                <a:solidFill>
                  <a:srgbClr val="0000FF"/>
                </a:solidFill>
              </a:rPr>
              <a:t> </a:t>
            </a:r>
            <a:r>
              <a:rPr lang="en-GB" dirty="0" smtClean="0">
                <a:solidFill>
                  <a:srgbClr val="0000FF"/>
                </a:solidFill>
              </a:rPr>
              <a:t>] </a:t>
            </a:r>
            <a:endParaRPr lang="en-GB" dirty="0">
              <a:solidFill>
                <a:srgbClr val="0000FF"/>
              </a:solidFill>
            </a:endParaRPr>
          </a:p>
        </p:txBody>
      </p:sp>
    </p:spTree>
    <p:extLst>
      <p:ext uri="{BB962C8B-B14F-4D97-AF65-F5344CB8AC3E}">
        <p14:creationId xmlns:p14="http://schemas.microsoft.com/office/powerpoint/2010/main" val="1556578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3600" dirty="0" smtClean="0"/>
              <a:t>Reasoning about Designs</a:t>
            </a:r>
            <a:endParaRPr lang="en-GB" sz="3600" dirty="0"/>
          </a:p>
        </p:txBody>
      </p:sp>
      <p:grpSp>
        <p:nvGrpSpPr>
          <p:cNvPr id="6" name="Group 5"/>
          <p:cNvGrpSpPr/>
          <p:nvPr/>
        </p:nvGrpSpPr>
        <p:grpSpPr>
          <a:xfrm>
            <a:off x="395536" y="908720"/>
            <a:ext cx="2160240" cy="2088232"/>
            <a:chOff x="5436095" y="1700968"/>
            <a:chExt cx="2880161" cy="2880160"/>
          </a:xfrm>
        </p:grpSpPr>
        <p:pic>
          <p:nvPicPr>
            <p:cNvPr id="7" name="Picture 6"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8" name="Picture 7"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9" name="Picture 8"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10" name="Picture 9"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sp>
        <p:nvSpPr>
          <p:cNvPr id="11" name="Rectangle 10"/>
          <p:cNvSpPr/>
          <p:nvPr/>
        </p:nvSpPr>
        <p:spPr>
          <a:xfrm>
            <a:off x="323528" y="3140968"/>
            <a:ext cx="2593980" cy="2031325"/>
          </a:xfrm>
          <a:prstGeom prst="rect">
            <a:avLst/>
          </a:prstGeom>
        </p:spPr>
        <p:txBody>
          <a:bodyPr wrap="none">
            <a:spAutoFit/>
          </a:bodyPr>
          <a:lstStyle/>
          <a:p>
            <a:r>
              <a:rPr lang="en-GB" dirty="0" smtClean="0">
                <a:solidFill>
                  <a:srgbClr val="0000FF"/>
                </a:solidFill>
              </a:rPr>
              <a:t>Group4: </a:t>
            </a:r>
          </a:p>
          <a:p>
            <a:pPr marL="285750" indent="-285750">
              <a:buFont typeface="Arial"/>
              <a:buChar char="•"/>
            </a:pPr>
            <a:r>
              <a:rPr lang="en-GB" dirty="0" smtClean="0">
                <a:solidFill>
                  <a:srgbClr val="0000FF"/>
                </a:solidFill>
              </a:rPr>
              <a:t>Image: </a:t>
            </a:r>
          </a:p>
          <a:p>
            <a:pPr marL="538163" lvl="1" indent="-285750">
              <a:buFont typeface="Arial"/>
              <a:buChar char="•"/>
            </a:pPr>
            <a:r>
              <a:rPr lang="en-GB" dirty="0" smtClean="0">
                <a:solidFill>
                  <a:srgbClr val="0000FF"/>
                </a:solidFill>
              </a:rPr>
              <a:t>Central symmetric</a:t>
            </a:r>
          </a:p>
          <a:p>
            <a:pPr marL="80963" indent="-285750">
              <a:buFont typeface="Arial"/>
              <a:buChar char="•"/>
            </a:pPr>
            <a:r>
              <a:rPr lang="en-GB" dirty="0" smtClean="0">
                <a:solidFill>
                  <a:srgbClr val="0000FF"/>
                </a:solidFill>
              </a:rPr>
              <a:t>Connect:</a:t>
            </a:r>
          </a:p>
          <a:p>
            <a:pPr marL="538163" lvl="1" indent="-285750">
              <a:buFont typeface="Arial"/>
              <a:buChar char="•"/>
            </a:pPr>
            <a:r>
              <a:rPr lang="en-GB" dirty="0" err="1" smtClean="0">
                <a:solidFill>
                  <a:srgbClr val="0000FF"/>
                </a:solidFill>
              </a:rPr>
              <a:t>Horizonally</a:t>
            </a:r>
            <a:endParaRPr lang="en-GB" dirty="0" smtClean="0">
              <a:solidFill>
                <a:srgbClr val="0000FF"/>
              </a:solidFill>
            </a:endParaRPr>
          </a:p>
          <a:p>
            <a:pPr marL="538163" lvl="1" indent="-285750">
              <a:buFont typeface="Arial"/>
              <a:buChar char="•"/>
            </a:pPr>
            <a:r>
              <a:rPr lang="en-GB" dirty="0" smtClean="0">
                <a:solidFill>
                  <a:srgbClr val="0000FF"/>
                </a:solidFill>
              </a:rPr>
              <a:t>Vertically</a:t>
            </a:r>
          </a:p>
          <a:p>
            <a:pPr marL="285750" indent="-285750">
              <a:buFont typeface="Arial"/>
              <a:buChar char="•"/>
            </a:pPr>
            <a:r>
              <a:rPr lang="en-GB" dirty="0" smtClean="0">
                <a:solidFill>
                  <a:srgbClr val="0000FF"/>
                </a:solidFill>
              </a:rPr>
              <a:t>Shape: Square </a:t>
            </a:r>
            <a:endParaRPr lang="en-GB" dirty="0">
              <a:solidFill>
                <a:srgbClr val="0000FF"/>
              </a:solidFill>
            </a:endParaRPr>
          </a:p>
        </p:txBody>
      </p:sp>
      <p:grpSp>
        <p:nvGrpSpPr>
          <p:cNvPr id="12" name="Group 11"/>
          <p:cNvGrpSpPr/>
          <p:nvPr/>
        </p:nvGrpSpPr>
        <p:grpSpPr>
          <a:xfrm>
            <a:off x="3347864" y="908720"/>
            <a:ext cx="1368152" cy="1368152"/>
            <a:chOff x="5436095" y="1700968"/>
            <a:chExt cx="2880161" cy="2880160"/>
          </a:xfrm>
        </p:grpSpPr>
        <p:pic>
          <p:nvPicPr>
            <p:cNvPr id="13" name="Picture 1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14" name="Picture 13"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15" name="Picture 14"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16" name="Picture 15"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17" name="Group 16"/>
          <p:cNvGrpSpPr/>
          <p:nvPr/>
        </p:nvGrpSpPr>
        <p:grpSpPr>
          <a:xfrm>
            <a:off x="4716016" y="908720"/>
            <a:ext cx="1368152" cy="1368152"/>
            <a:chOff x="5436095" y="1700968"/>
            <a:chExt cx="2880161" cy="2880160"/>
          </a:xfrm>
        </p:grpSpPr>
        <p:pic>
          <p:nvPicPr>
            <p:cNvPr id="18" name="Picture 17"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19" name="Picture 18"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20" name="Picture 19"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21" name="Picture 20"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22" name="Group 21"/>
          <p:cNvGrpSpPr/>
          <p:nvPr/>
        </p:nvGrpSpPr>
        <p:grpSpPr>
          <a:xfrm>
            <a:off x="6084168" y="908720"/>
            <a:ext cx="1368152" cy="1368152"/>
            <a:chOff x="5436095" y="1700968"/>
            <a:chExt cx="2880161" cy="2880160"/>
          </a:xfrm>
        </p:grpSpPr>
        <p:pic>
          <p:nvPicPr>
            <p:cNvPr id="23" name="Picture 2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24" name="Picture 23"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25" name="Picture 24"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26" name="Picture 25"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27" name="Group 26"/>
          <p:cNvGrpSpPr/>
          <p:nvPr/>
        </p:nvGrpSpPr>
        <p:grpSpPr>
          <a:xfrm>
            <a:off x="7452320" y="908720"/>
            <a:ext cx="1368152" cy="1368152"/>
            <a:chOff x="5436095" y="1700968"/>
            <a:chExt cx="2880161" cy="2880160"/>
          </a:xfrm>
        </p:grpSpPr>
        <p:pic>
          <p:nvPicPr>
            <p:cNvPr id="28" name="Picture 27"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29" name="Picture 28"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30" name="Picture 29"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31" name="Picture 30"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32" name="Group 31"/>
          <p:cNvGrpSpPr/>
          <p:nvPr/>
        </p:nvGrpSpPr>
        <p:grpSpPr>
          <a:xfrm>
            <a:off x="3347864" y="2276872"/>
            <a:ext cx="1368152" cy="1368152"/>
            <a:chOff x="5436095" y="1700968"/>
            <a:chExt cx="2880161" cy="2880160"/>
          </a:xfrm>
        </p:grpSpPr>
        <p:pic>
          <p:nvPicPr>
            <p:cNvPr id="33" name="Picture 3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34" name="Picture 33"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35" name="Picture 34"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36" name="Picture 35"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37" name="Group 36"/>
          <p:cNvGrpSpPr/>
          <p:nvPr/>
        </p:nvGrpSpPr>
        <p:grpSpPr>
          <a:xfrm>
            <a:off x="4716016" y="2276872"/>
            <a:ext cx="1368152" cy="1368152"/>
            <a:chOff x="5436095" y="1700968"/>
            <a:chExt cx="2880161" cy="2880160"/>
          </a:xfrm>
        </p:grpSpPr>
        <p:pic>
          <p:nvPicPr>
            <p:cNvPr id="38" name="Picture 37"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39" name="Picture 38"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40" name="Picture 39"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41" name="Picture 40"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42" name="Group 41"/>
          <p:cNvGrpSpPr/>
          <p:nvPr/>
        </p:nvGrpSpPr>
        <p:grpSpPr>
          <a:xfrm>
            <a:off x="6084168" y="2276872"/>
            <a:ext cx="1368152" cy="1368152"/>
            <a:chOff x="5436095" y="1700968"/>
            <a:chExt cx="2880161" cy="2880160"/>
          </a:xfrm>
        </p:grpSpPr>
        <p:pic>
          <p:nvPicPr>
            <p:cNvPr id="43" name="Picture 4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44" name="Picture 43"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45" name="Picture 44"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46" name="Picture 45"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47" name="Group 46"/>
          <p:cNvGrpSpPr/>
          <p:nvPr/>
        </p:nvGrpSpPr>
        <p:grpSpPr>
          <a:xfrm>
            <a:off x="7452320" y="2276872"/>
            <a:ext cx="1368152" cy="1368152"/>
            <a:chOff x="5436095" y="1700968"/>
            <a:chExt cx="2880161" cy="2880160"/>
          </a:xfrm>
        </p:grpSpPr>
        <p:pic>
          <p:nvPicPr>
            <p:cNvPr id="48" name="Picture 47"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49" name="Picture 48"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50" name="Picture 49"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51" name="Picture 50"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52" name="Group 51"/>
          <p:cNvGrpSpPr/>
          <p:nvPr/>
        </p:nvGrpSpPr>
        <p:grpSpPr>
          <a:xfrm>
            <a:off x="3347864" y="3645024"/>
            <a:ext cx="1368152" cy="1368152"/>
            <a:chOff x="5436095" y="1700968"/>
            <a:chExt cx="2880161" cy="2880160"/>
          </a:xfrm>
        </p:grpSpPr>
        <p:pic>
          <p:nvPicPr>
            <p:cNvPr id="53" name="Picture 5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54" name="Picture 53"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55" name="Picture 54"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56" name="Picture 55"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57" name="Group 56"/>
          <p:cNvGrpSpPr/>
          <p:nvPr/>
        </p:nvGrpSpPr>
        <p:grpSpPr>
          <a:xfrm>
            <a:off x="4716016" y="3645024"/>
            <a:ext cx="1368152" cy="1368152"/>
            <a:chOff x="5436095" y="1700968"/>
            <a:chExt cx="2880161" cy="2880160"/>
          </a:xfrm>
        </p:grpSpPr>
        <p:pic>
          <p:nvPicPr>
            <p:cNvPr id="58" name="Picture 57"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59" name="Picture 58"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60" name="Picture 59"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61" name="Picture 60"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62" name="Group 61"/>
          <p:cNvGrpSpPr/>
          <p:nvPr/>
        </p:nvGrpSpPr>
        <p:grpSpPr>
          <a:xfrm>
            <a:off x="6084168" y="3645024"/>
            <a:ext cx="1368152" cy="1368152"/>
            <a:chOff x="5436095" y="1700968"/>
            <a:chExt cx="2880161" cy="2880160"/>
          </a:xfrm>
        </p:grpSpPr>
        <p:pic>
          <p:nvPicPr>
            <p:cNvPr id="63" name="Picture 6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64" name="Picture 63"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65" name="Picture 64"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66" name="Picture 65"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67" name="Group 66"/>
          <p:cNvGrpSpPr/>
          <p:nvPr/>
        </p:nvGrpSpPr>
        <p:grpSpPr>
          <a:xfrm>
            <a:off x="7452320" y="3645024"/>
            <a:ext cx="1368152" cy="1368152"/>
            <a:chOff x="5436095" y="1700968"/>
            <a:chExt cx="2880161" cy="2880160"/>
          </a:xfrm>
        </p:grpSpPr>
        <p:pic>
          <p:nvPicPr>
            <p:cNvPr id="68" name="Picture 67"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69" name="Picture 68"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70" name="Picture 69"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71" name="Picture 70"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72" name="Group 71"/>
          <p:cNvGrpSpPr/>
          <p:nvPr/>
        </p:nvGrpSpPr>
        <p:grpSpPr>
          <a:xfrm>
            <a:off x="3347864" y="5013176"/>
            <a:ext cx="1368152" cy="1368152"/>
            <a:chOff x="5436095" y="1700968"/>
            <a:chExt cx="2880161" cy="2880160"/>
          </a:xfrm>
        </p:grpSpPr>
        <p:pic>
          <p:nvPicPr>
            <p:cNvPr id="73" name="Picture 7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74" name="Picture 73"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75" name="Picture 74"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76" name="Picture 75"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77" name="Group 76"/>
          <p:cNvGrpSpPr/>
          <p:nvPr/>
        </p:nvGrpSpPr>
        <p:grpSpPr>
          <a:xfrm>
            <a:off x="4716016" y="5013176"/>
            <a:ext cx="1368152" cy="1368152"/>
            <a:chOff x="5436095" y="1700968"/>
            <a:chExt cx="2880161" cy="2880160"/>
          </a:xfrm>
        </p:grpSpPr>
        <p:pic>
          <p:nvPicPr>
            <p:cNvPr id="78" name="Picture 77"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79" name="Picture 78"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80" name="Picture 79"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81" name="Picture 80"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82" name="Group 81"/>
          <p:cNvGrpSpPr/>
          <p:nvPr/>
        </p:nvGrpSpPr>
        <p:grpSpPr>
          <a:xfrm>
            <a:off x="6084168" y="5013176"/>
            <a:ext cx="1368152" cy="1368152"/>
            <a:chOff x="5436095" y="1700968"/>
            <a:chExt cx="2880161" cy="2880160"/>
          </a:xfrm>
        </p:grpSpPr>
        <p:pic>
          <p:nvPicPr>
            <p:cNvPr id="83" name="Picture 82"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84" name="Picture 83"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85" name="Picture 84"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86" name="Picture 85"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grpSp>
        <p:nvGrpSpPr>
          <p:cNvPr id="87" name="Group 86"/>
          <p:cNvGrpSpPr/>
          <p:nvPr/>
        </p:nvGrpSpPr>
        <p:grpSpPr>
          <a:xfrm>
            <a:off x="7452320" y="5013176"/>
            <a:ext cx="1368152" cy="1368152"/>
            <a:chOff x="5436095" y="1700968"/>
            <a:chExt cx="2880161" cy="2880160"/>
          </a:xfrm>
        </p:grpSpPr>
        <p:pic>
          <p:nvPicPr>
            <p:cNvPr id="88" name="Picture 87"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a:off x="5436096" y="1700968"/>
              <a:ext cx="1439998" cy="1440000"/>
            </a:xfrm>
            <a:prstGeom prst="rect">
              <a:avLst/>
            </a:prstGeom>
          </p:spPr>
        </p:pic>
        <p:pic>
          <p:nvPicPr>
            <p:cNvPr id="89" name="Picture 88"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5400000">
              <a:off x="6876257" y="1700967"/>
              <a:ext cx="1439998" cy="1440000"/>
            </a:xfrm>
            <a:prstGeom prst="rect">
              <a:avLst/>
            </a:prstGeom>
          </p:spPr>
        </p:pic>
        <p:pic>
          <p:nvPicPr>
            <p:cNvPr id="90" name="Picture 89"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0800000">
              <a:off x="6876256" y="3141128"/>
              <a:ext cx="1439998" cy="1440000"/>
            </a:xfrm>
            <a:prstGeom prst="rect">
              <a:avLst/>
            </a:prstGeom>
          </p:spPr>
        </p:pic>
        <p:pic>
          <p:nvPicPr>
            <p:cNvPr id="91" name="Picture 90" descr="IMG_8319.JPG"/>
            <p:cNvPicPr>
              <a:picLocks/>
            </p:cNvPicPr>
            <p:nvPr/>
          </p:nvPicPr>
          <p:blipFill>
            <a:blip r:embed="rId2">
              <a:extLst>
                <a:ext uri="{28A0092B-C50C-407E-A947-70E740481C1C}">
                  <a14:useLocalDpi xmlns:a14="http://schemas.microsoft.com/office/drawing/2010/main" val="0"/>
                </a:ext>
              </a:extLst>
            </a:blip>
            <a:stretch>
              <a:fillRect/>
            </a:stretch>
          </p:blipFill>
          <p:spPr>
            <a:xfrm rot="16200000">
              <a:off x="5436096" y="3141128"/>
              <a:ext cx="1439998" cy="1440000"/>
            </a:xfrm>
            <a:prstGeom prst="rect">
              <a:avLst/>
            </a:prstGeom>
          </p:spPr>
        </p:pic>
      </p:grpSp>
      <p:sp>
        <p:nvSpPr>
          <p:cNvPr id="92" name="TextBox 91"/>
          <p:cNvSpPr txBox="1"/>
          <p:nvPr/>
        </p:nvSpPr>
        <p:spPr>
          <a:xfrm>
            <a:off x="323528" y="5517232"/>
            <a:ext cx="280831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smtClean="0">
                <a:solidFill>
                  <a:srgbClr val="0000FF"/>
                </a:solidFill>
              </a:rPr>
              <a:t>(Group4 </a:t>
            </a:r>
            <a:r>
              <a:rPr lang="en-GB" dirty="0" smtClean="0">
                <a:solidFill>
                  <a:srgbClr val="0000FF"/>
                </a:solidFill>
                <a:latin typeface="Wingdings"/>
                <a:ea typeface="Wingdings"/>
                <a:cs typeface="Wingdings"/>
                <a:sym typeface="Wingdings"/>
              </a:rPr>
              <a:t></a:t>
            </a:r>
            <a:r>
              <a:rPr lang="en-GB" dirty="0" smtClean="0">
                <a:solidFill>
                  <a:srgbClr val="0000FF"/>
                </a:solidFill>
                <a:ea typeface="Wingdings"/>
                <a:cs typeface="Wingdings"/>
                <a:sym typeface="Wingdings"/>
              </a:rPr>
              <a:t>)</a:t>
            </a:r>
            <a:r>
              <a:rPr lang="en-GB" dirty="0" smtClean="0">
                <a:solidFill>
                  <a:srgbClr val="0000FF"/>
                </a:solidFill>
                <a:latin typeface="Wingdings"/>
                <a:ea typeface="Wingdings"/>
                <a:cs typeface="Wingdings"/>
                <a:sym typeface="Wingdings"/>
              </a:rPr>
              <a:t></a:t>
            </a:r>
            <a:endParaRPr lang="en-GB" dirty="0">
              <a:solidFill>
                <a:srgbClr val="0000FF"/>
              </a:solidFill>
            </a:endParaRPr>
          </a:p>
        </p:txBody>
      </p:sp>
    </p:spTree>
    <p:extLst>
      <p:ext uri="{BB962C8B-B14F-4D97-AF65-F5344CB8AC3E}">
        <p14:creationId xmlns:p14="http://schemas.microsoft.com/office/powerpoint/2010/main" val="3915233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GB" sz="3200" dirty="0" smtClean="0"/>
              <a:t>How to </a:t>
            </a:r>
            <a:r>
              <a:rPr lang="en-GB" sz="3200" dirty="0"/>
              <a:t>G</a:t>
            </a:r>
            <a:r>
              <a:rPr lang="en-GB" sz="3200" dirty="0" smtClean="0"/>
              <a:t>eneralise The Pattern Algebra?</a:t>
            </a:r>
            <a:endParaRPr lang="en-GB" sz="3200" dirty="0"/>
          </a:p>
        </p:txBody>
      </p:sp>
      <p:sp>
        <p:nvSpPr>
          <p:cNvPr id="3" name="Content Placeholder 2"/>
          <p:cNvSpPr>
            <a:spLocks noGrp="1"/>
          </p:cNvSpPr>
          <p:nvPr>
            <p:ph idx="1"/>
          </p:nvPr>
        </p:nvSpPr>
        <p:spPr>
          <a:xfrm>
            <a:off x="395537" y="836712"/>
            <a:ext cx="8461126" cy="5616624"/>
          </a:xfrm>
        </p:spPr>
        <p:txBody>
          <a:bodyPr/>
          <a:lstStyle/>
          <a:p>
            <a:pPr marL="0" indent="0">
              <a:spcBef>
                <a:spcPts val="0"/>
              </a:spcBef>
              <a:buNone/>
            </a:pPr>
            <a:r>
              <a:rPr lang="en-GB" dirty="0"/>
              <a:t>D</a:t>
            </a:r>
            <a:r>
              <a:rPr lang="en-GB" dirty="0" smtClean="0"/>
              <a:t>eveloping a general purpose pattern specification and application language called </a:t>
            </a:r>
            <a:r>
              <a:rPr lang="en-GB" b="1" i="1" dirty="0" smtClean="0"/>
              <a:t>PORD</a:t>
            </a:r>
            <a:r>
              <a:rPr lang="en-GB" dirty="0" smtClean="0"/>
              <a:t>, which has the following facilities:</a:t>
            </a:r>
          </a:p>
          <a:p>
            <a:pPr marL="361950" indent="-361950">
              <a:spcBef>
                <a:spcPts val="0"/>
              </a:spcBef>
            </a:pPr>
            <a:r>
              <a:rPr lang="en-GB" dirty="0" smtClean="0"/>
              <a:t>Facility for </a:t>
            </a:r>
            <a:r>
              <a:rPr lang="en-GB" dirty="0"/>
              <a:t>d</a:t>
            </a:r>
            <a:r>
              <a:rPr lang="en-GB" dirty="0" smtClean="0"/>
              <a:t>efining the phenomena spaces</a:t>
            </a:r>
          </a:p>
          <a:p>
            <a:pPr marL="361950" indent="-361950">
              <a:spcBef>
                <a:spcPts val="0"/>
              </a:spcBef>
            </a:pPr>
            <a:r>
              <a:rPr lang="en-GB" dirty="0" smtClean="0"/>
              <a:t>Facility for defining patterns in a specific phenomena space</a:t>
            </a:r>
          </a:p>
          <a:p>
            <a:pPr marL="361950" indent="-361950">
              <a:spcBef>
                <a:spcPts val="0"/>
              </a:spcBef>
            </a:pPr>
            <a:r>
              <a:rPr lang="en-GB" dirty="0" smtClean="0"/>
              <a:t>Facility for specification of composition and instantiation of patterns through pattern operators</a:t>
            </a:r>
          </a:p>
          <a:p>
            <a:pPr marL="0" indent="0">
              <a:spcBef>
                <a:spcPts val="0"/>
              </a:spcBef>
              <a:buNone/>
            </a:pPr>
            <a:r>
              <a:rPr lang="en-GB" dirty="0" smtClean="0"/>
              <a:t>Implementing a tool that has the following functionalities</a:t>
            </a:r>
          </a:p>
          <a:p>
            <a:pPr marL="361950" indent="-361950">
              <a:spcBef>
                <a:spcPts val="0"/>
              </a:spcBef>
            </a:pPr>
            <a:r>
              <a:rPr lang="en-GB" dirty="0" smtClean="0"/>
              <a:t>Parsing the modules of PORD into pattern repositories</a:t>
            </a:r>
          </a:p>
          <a:p>
            <a:pPr marL="361950" indent="-361950">
              <a:spcBef>
                <a:spcPts val="0"/>
              </a:spcBef>
            </a:pPr>
            <a:r>
              <a:rPr lang="en-GB" dirty="0" smtClean="0"/>
              <a:t>Logic reasoning about patterns based on the pattern algebra</a:t>
            </a:r>
          </a:p>
          <a:p>
            <a:pPr marL="361950" indent="-361950">
              <a:spcBef>
                <a:spcPts val="0"/>
              </a:spcBef>
            </a:pPr>
            <a:r>
              <a:rPr lang="en-GB" dirty="0" smtClean="0"/>
              <a:t>Interface with cloud computer system’s dynamic monitoring tools to detect the occurrences of patterns </a:t>
            </a:r>
          </a:p>
          <a:p>
            <a:pPr marL="361950" indent="-361950">
              <a:spcBef>
                <a:spcPts val="0"/>
              </a:spcBef>
            </a:pPr>
            <a:r>
              <a:rPr lang="en-GB" dirty="0" smtClean="0"/>
              <a:t>Interface with machine learning tools to automatically discover patterns and add patterns into pattern repository </a:t>
            </a:r>
          </a:p>
          <a:p>
            <a:pPr marL="0" indent="0">
              <a:spcBef>
                <a:spcPts val="0"/>
              </a:spcBef>
              <a:buNone/>
            </a:pPr>
            <a:endParaRPr lang="en-GB" dirty="0"/>
          </a:p>
        </p:txBody>
      </p:sp>
    </p:spTree>
    <p:extLst>
      <p:ext uri="{BB962C8B-B14F-4D97-AF65-F5344CB8AC3E}">
        <p14:creationId xmlns:p14="http://schemas.microsoft.com/office/powerpoint/2010/main" val="1189287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Example: </a:t>
            </a:r>
            <a:r>
              <a:rPr lang="en-US" sz="3200" dirty="0" smtClean="0"/>
              <a:t>S</a:t>
            </a:r>
            <a:r>
              <a:rPr lang="en-US" sz="3200" dirty="0" smtClean="0"/>
              <a:t>pace </a:t>
            </a:r>
            <a:r>
              <a:rPr lang="en-US" sz="3200" dirty="0" smtClean="0"/>
              <a:t>of Security </a:t>
            </a:r>
            <a:r>
              <a:rPr lang="en-US" sz="3200" dirty="0" smtClean="0"/>
              <a:t>Designs</a:t>
            </a:r>
            <a:endParaRPr lang="en-US" sz="3200" dirty="0"/>
          </a:p>
        </p:txBody>
      </p:sp>
      <p:sp>
        <p:nvSpPr>
          <p:cNvPr id="3" name="Content Placeholder 2"/>
          <p:cNvSpPr>
            <a:spLocks noGrp="1"/>
          </p:cNvSpPr>
          <p:nvPr>
            <p:ph idx="1"/>
          </p:nvPr>
        </p:nvSpPr>
        <p:spPr>
          <a:xfrm>
            <a:off x="395537" y="764704"/>
            <a:ext cx="8461126" cy="5328592"/>
          </a:xfrm>
        </p:spPr>
        <p:txBody>
          <a:bodyPr/>
          <a:lstStyle/>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SPACE </a:t>
            </a:r>
            <a:r>
              <a:rPr lang="en-GB" sz="2000" dirty="0" err="1" smtClean="0"/>
              <a:t>SecuritySystems</a:t>
            </a:r>
            <a:r>
              <a:rPr lang="en-GB" sz="2000" dirty="0" smtClean="0"/>
              <a:t>;</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TYPE</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Subsystem: </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name: STRING, content: [Value], description: [STRING];</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a:t>
            </a:r>
            <a:r>
              <a:rPr lang="en-GB" sz="2000" dirty="0" err="1" smtClean="0"/>
              <a:t>InfoFlow</a:t>
            </a:r>
            <a:r>
              <a:rPr lang="en-GB" sz="2000" dirty="0" smtClean="0"/>
              <a:t>:  </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name: STRING, from, to: </a:t>
            </a:r>
            <a:r>
              <a:rPr lang="en-GB" sz="2000" u="sng" dirty="0" smtClean="0"/>
              <a:t>Subsystem</a:t>
            </a:r>
            <a:r>
              <a:rPr lang="en-GB" sz="2000" dirty="0" smtClean="0"/>
              <a:t>, type: [STRING]; </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VIEW Structure; </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PROPERTY </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type: 	Subsystem -&gt; </a:t>
            </a:r>
            <a:r>
              <a:rPr lang="en-GB" sz="2000" dirty="0" smtClean="0"/>
              <a:t>{</a:t>
            </a:r>
            <a:r>
              <a:rPr lang="en-GB" sz="2000" dirty="0" err="1"/>
              <a:t>d</a:t>
            </a:r>
            <a:r>
              <a:rPr lang="en-GB" sz="2000" dirty="0" err="1" smtClean="0"/>
              <a:t>ataStore</a:t>
            </a:r>
            <a:r>
              <a:rPr lang="en-GB" sz="2000" dirty="0" smtClean="0"/>
              <a:t>, computation};</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a:t>
            </a:r>
            <a:r>
              <a:rPr lang="en-GB" sz="2000" dirty="0" smtClean="0"/>
              <a:t>mode</a:t>
            </a:r>
            <a:r>
              <a:rPr lang="en-GB" sz="2000" dirty="0" smtClean="0"/>
              <a:t>: Subsystem -&gt; {active, passive};</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RELATION</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Is-a-part-of: Subsystem x Subsystem; </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END structure;</a:t>
            </a:r>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VIEW Behaviour; </a:t>
            </a:r>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a:t>
            </a:r>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	END Behaviour; </a:t>
            </a:r>
            <a:endParaRPr lang="en-US" sz="2000" dirty="0" smtClean="0"/>
          </a:p>
          <a:p>
            <a:pPr marL="0" indent="0">
              <a:spcBef>
                <a:spcPts val="0"/>
              </a:spcBef>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r>
              <a:rPr lang="en-GB" sz="2000" dirty="0" smtClean="0"/>
              <a:t>END </a:t>
            </a:r>
            <a:r>
              <a:rPr lang="en-GB" sz="2000" dirty="0" err="1" smtClean="0"/>
              <a:t>SecuritySystems</a:t>
            </a:r>
            <a:endParaRPr lang="en-US" sz="2000" dirty="0" smtClean="0"/>
          </a:p>
          <a:p>
            <a:pPr marL="0" indent="0">
              <a:buNone/>
              <a:tabLst>
                <a:tab pos="355600" algn="l"/>
                <a:tab pos="720725" algn="l"/>
                <a:tab pos="1076325" algn="l"/>
                <a:tab pos="1431925" algn="l"/>
                <a:tab pos="1798638" algn="l"/>
                <a:tab pos="2154238" algn="l"/>
                <a:tab pos="2509838" algn="l"/>
                <a:tab pos="2874963" algn="l"/>
                <a:tab pos="3230563" algn="l"/>
                <a:tab pos="3586163" algn="l"/>
                <a:tab pos="3941763" algn="l"/>
                <a:tab pos="4308475" algn="l"/>
                <a:tab pos="4664075" algn="l"/>
              </a:tabLst>
            </a:pPr>
            <a:endParaRPr lang="en-US" sz="2000" dirty="0"/>
          </a:p>
        </p:txBody>
      </p:sp>
      <p:sp>
        <p:nvSpPr>
          <p:cNvPr id="4" name="TextBox 3"/>
          <p:cNvSpPr txBox="1"/>
          <p:nvPr/>
        </p:nvSpPr>
        <p:spPr>
          <a:xfrm>
            <a:off x="2843808" y="1124744"/>
            <a:ext cx="1728192" cy="369332"/>
          </a:xfrm>
          <a:prstGeom prst="rect">
            <a:avLst/>
          </a:prstGeom>
          <a:noFill/>
        </p:spPr>
        <p:txBody>
          <a:bodyPr wrap="square" rtlCol="0">
            <a:spAutoFit/>
          </a:bodyPr>
          <a:lstStyle/>
          <a:p>
            <a:r>
              <a:rPr lang="en-US" dirty="0" smtClean="0"/>
              <a:t>Entity types</a:t>
            </a:r>
            <a:endParaRPr lang="en-US" dirty="0"/>
          </a:p>
        </p:txBody>
      </p:sp>
      <p:cxnSp>
        <p:nvCxnSpPr>
          <p:cNvPr id="6" name="Straight Arrow Connector 5"/>
          <p:cNvCxnSpPr/>
          <p:nvPr/>
        </p:nvCxnSpPr>
        <p:spPr>
          <a:xfrm flipH="1">
            <a:off x="2483768" y="1412776"/>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123728" y="1484784"/>
            <a:ext cx="936104"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63888" y="2636912"/>
            <a:ext cx="3672408" cy="646331"/>
          </a:xfrm>
          <a:prstGeom prst="rect">
            <a:avLst/>
          </a:prstGeom>
          <a:noFill/>
        </p:spPr>
        <p:txBody>
          <a:bodyPr wrap="square" rtlCol="0">
            <a:spAutoFit/>
          </a:bodyPr>
          <a:lstStyle/>
          <a:p>
            <a:r>
              <a:rPr lang="en-US" dirty="0" smtClean="0"/>
              <a:t>Properties of the entities in a certain view of the system </a:t>
            </a:r>
            <a:endParaRPr lang="en-US" dirty="0"/>
          </a:p>
        </p:txBody>
      </p:sp>
      <p:cxnSp>
        <p:nvCxnSpPr>
          <p:cNvPr id="11" name="Straight Arrow Connector 10"/>
          <p:cNvCxnSpPr>
            <a:stCxn id="9" idx="1"/>
          </p:cNvCxnSpPr>
          <p:nvPr/>
        </p:nvCxnSpPr>
        <p:spPr>
          <a:xfrm flipH="1">
            <a:off x="2987824" y="2960078"/>
            <a:ext cx="576064" cy="1088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44008" y="4653136"/>
            <a:ext cx="3024336" cy="646331"/>
          </a:xfrm>
          <a:prstGeom prst="rect">
            <a:avLst/>
          </a:prstGeom>
          <a:noFill/>
        </p:spPr>
        <p:txBody>
          <a:bodyPr wrap="square" rtlCol="0">
            <a:spAutoFit/>
          </a:bodyPr>
          <a:lstStyle/>
          <a:p>
            <a:r>
              <a:rPr lang="en-US" dirty="0" smtClean="0"/>
              <a:t>Relationships between the entities in a view </a:t>
            </a:r>
            <a:endParaRPr lang="en-US" dirty="0"/>
          </a:p>
        </p:txBody>
      </p:sp>
      <p:cxnSp>
        <p:nvCxnSpPr>
          <p:cNvPr id="15" name="Straight Arrow Connector 14"/>
          <p:cNvCxnSpPr/>
          <p:nvPr/>
        </p:nvCxnSpPr>
        <p:spPr>
          <a:xfrm flipH="1" flipV="1">
            <a:off x="2843808" y="4077072"/>
            <a:ext cx="180020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635896" y="5445224"/>
            <a:ext cx="3456384" cy="646331"/>
          </a:xfrm>
          <a:prstGeom prst="rect">
            <a:avLst/>
          </a:prstGeom>
          <a:noFill/>
        </p:spPr>
        <p:txBody>
          <a:bodyPr wrap="square" rtlCol="0">
            <a:spAutoFit/>
          </a:bodyPr>
          <a:lstStyle/>
          <a:p>
            <a:r>
              <a:rPr lang="en-US" dirty="0" smtClean="0"/>
              <a:t>There may be multiple different views of the system</a:t>
            </a:r>
            <a:endParaRPr lang="en-US" dirty="0"/>
          </a:p>
        </p:txBody>
      </p:sp>
      <p:sp>
        <p:nvSpPr>
          <p:cNvPr id="17" name="Right Brace 16"/>
          <p:cNvSpPr/>
          <p:nvPr/>
        </p:nvSpPr>
        <p:spPr>
          <a:xfrm>
            <a:off x="2771800" y="4869160"/>
            <a:ext cx="144016" cy="792088"/>
          </a:xfrm>
          <a:prstGeom prst="rightBrace">
            <a:avLst>
              <a:gd name="adj1" fmla="val 3148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flipH="1" flipV="1">
            <a:off x="2987824" y="5301208"/>
            <a:ext cx="64807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012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Security System Design Patterns</a:t>
            </a:r>
            <a:endParaRPr lang="en-US" sz="3200" dirty="0"/>
          </a:p>
        </p:txBody>
      </p:sp>
      <p:sp>
        <p:nvSpPr>
          <p:cNvPr id="3" name="Content Placeholder 2"/>
          <p:cNvSpPr>
            <a:spLocks noGrp="1"/>
          </p:cNvSpPr>
          <p:nvPr>
            <p:ph idx="1"/>
          </p:nvPr>
        </p:nvSpPr>
        <p:spPr>
          <a:xfrm>
            <a:off x="395536" y="692696"/>
            <a:ext cx="8461126" cy="576064"/>
          </a:xfrm>
        </p:spPr>
        <p:txBody>
          <a:bodyPr/>
          <a:lstStyle/>
          <a:p>
            <a:r>
              <a:rPr lang="en-GB" dirty="0" smtClean="0"/>
              <a:t>Architecture </a:t>
            </a:r>
            <a:r>
              <a:rPr lang="en-GB" dirty="0" smtClean="0"/>
              <a:t>of an indirect in-line authentication architecture</a:t>
            </a:r>
            <a:endParaRPr lang="en-US" dirty="0"/>
          </a:p>
        </p:txBody>
      </p:sp>
      <p:grpSp>
        <p:nvGrpSpPr>
          <p:cNvPr id="4098" name="Group 2"/>
          <p:cNvGrpSpPr>
            <a:grpSpLocks/>
          </p:cNvGrpSpPr>
          <p:nvPr/>
        </p:nvGrpSpPr>
        <p:grpSpPr bwMode="auto">
          <a:xfrm>
            <a:off x="539552" y="1340768"/>
            <a:ext cx="8064896" cy="1872208"/>
            <a:chOff x="6300" y="2956"/>
            <a:chExt cx="4149" cy="1371"/>
          </a:xfrm>
        </p:grpSpPr>
        <p:sp>
          <p:nvSpPr>
            <p:cNvPr id="4099" name="Text Box 3"/>
            <p:cNvSpPr txBox="1">
              <a:spLocks noChangeArrowheads="1"/>
            </p:cNvSpPr>
            <p:nvPr/>
          </p:nvSpPr>
          <p:spPr bwMode="auto">
            <a:xfrm>
              <a:off x="6300" y="3037"/>
              <a:ext cx="1052" cy="787"/>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0" u="none" strike="noStrike" cap="none" normalizeH="0" baseline="0" smtClean="0">
                  <a:ln>
                    <a:noFill/>
                  </a:ln>
                  <a:solidFill>
                    <a:schemeClr val="bg2"/>
                  </a:solidFill>
                  <a:effectLst/>
                  <a:latin typeface="Calibri" pitchFamily="34" charset="0"/>
                  <a:ea typeface="宋体" pitchFamily="2" charset="-122"/>
                </a:rPr>
                <a:t>Claimant</a:t>
              </a:r>
              <a:endParaRPr kumimoji="0" lang="en-US" sz="5400" b="0" i="0" u="none" strike="noStrike" cap="none" normalizeH="0" baseline="0" smtClean="0">
                <a:ln>
                  <a:noFill/>
                </a:ln>
                <a:solidFill>
                  <a:schemeClr val="bg2"/>
                </a:solidFill>
                <a:effectLst/>
                <a:latin typeface="Arial" pitchFamily="34" charset="0"/>
              </a:endParaRPr>
            </a:p>
          </p:txBody>
        </p:sp>
        <p:sp>
          <p:nvSpPr>
            <p:cNvPr id="4100" name="Text Box 4"/>
            <p:cNvSpPr txBox="1">
              <a:spLocks noChangeArrowheads="1"/>
            </p:cNvSpPr>
            <p:nvPr/>
          </p:nvSpPr>
          <p:spPr bwMode="auto">
            <a:xfrm>
              <a:off x="7904" y="2956"/>
              <a:ext cx="1052" cy="1326"/>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0" u="none" strike="noStrike" cap="none" normalizeH="0" baseline="0" dirty="0" smtClean="0">
                  <a:ln>
                    <a:noFill/>
                  </a:ln>
                  <a:solidFill>
                    <a:schemeClr val="bg2"/>
                  </a:solidFill>
                  <a:effectLst/>
                  <a:latin typeface="Calibri" pitchFamily="34" charset="0"/>
                  <a:ea typeface="宋体" pitchFamily="2" charset="-122"/>
                </a:rPr>
                <a:t>Trusted Third party</a:t>
              </a:r>
              <a:endParaRPr kumimoji="0" lang="en-US" sz="5400" b="0" i="0" u="none" strike="noStrike" cap="none" normalizeH="0" baseline="0" dirty="0" smtClean="0">
                <a:ln>
                  <a:noFill/>
                </a:ln>
                <a:solidFill>
                  <a:schemeClr val="bg2"/>
                </a:solidFill>
                <a:effectLst/>
                <a:latin typeface="Arial" pitchFamily="34" charset="0"/>
              </a:endParaRPr>
            </a:p>
          </p:txBody>
        </p:sp>
        <p:sp>
          <p:nvSpPr>
            <p:cNvPr id="4101" name="AutoShape 5"/>
            <p:cNvSpPr>
              <a:spLocks noChangeArrowheads="1"/>
            </p:cNvSpPr>
            <p:nvPr/>
          </p:nvSpPr>
          <p:spPr bwMode="auto">
            <a:xfrm>
              <a:off x="6407" y="3428"/>
              <a:ext cx="853" cy="223"/>
            </a:xfrm>
            <a:prstGeom prst="roundRect">
              <a:avLst>
                <a:gd name="adj" fmla="val 16667"/>
              </a:avLst>
            </a:prstGeom>
            <a:solidFill>
              <a:srgbClr val="FFFFFF"/>
            </a:solidFill>
            <a:ln w="6350">
              <a:solidFill>
                <a:srgbClr val="000000"/>
              </a:solidFill>
              <a:round/>
              <a:headEnd/>
              <a:tailEnd/>
            </a:ln>
            <a:effectLst/>
          </p:spPr>
          <p:txBody>
            <a:bodyPr vert="horz" wrap="square" lIns="18000" tIns="36000" rIns="18000" bIns="3600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smtClean="0">
                  <a:ln>
                    <a:noFill/>
                  </a:ln>
                  <a:solidFill>
                    <a:schemeClr val="bg2"/>
                  </a:solidFill>
                  <a:effectLst/>
                  <a:latin typeface="Calibri" pitchFamily="34" charset="0"/>
                  <a:ea typeface="宋体" pitchFamily="2" charset="-122"/>
                </a:rPr>
                <a:t>Claim AI</a:t>
              </a:r>
              <a:endParaRPr kumimoji="0" lang="en-US" sz="5400" b="0" i="0" u="none" strike="noStrike" cap="none" normalizeH="0" baseline="0" smtClean="0">
                <a:ln>
                  <a:noFill/>
                </a:ln>
                <a:solidFill>
                  <a:schemeClr val="bg2"/>
                </a:solidFill>
                <a:effectLst/>
                <a:latin typeface="Arial" pitchFamily="34" charset="0"/>
              </a:endParaRPr>
            </a:p>
          </p:txBody>
        </p:sp>
        <p:sp>
          <p:nvSpPr>
            <p:cNvPr id="4102" name="AutoShape 6"/>
            <p:cNvSpPr>
              <a:spLocks noChangeArrowheads="1"/>
            </p:cNvSpPr>
            <p:nvPr/>
          </p:nvSpPr>
          <p:spPr bwMode="auto">
            <a:xfrm>
              <a:off x="8014" y="3441"/>
              <a:ext cx="853" cy="223"/>
            </a:xfrm>
            <a:prstGeom prst="roundRect">
              <a:avLst>
                <a:gd name="adj" fmla="val 16667"/>
              </a:avLst>
            </a:prstGeom>
            <a:solidFill>
              <a:srgbClr val="FFFFFF"/>
            </a:solidFill>
            <a:ln w="6350">
              <a:solidFill>
                <a:srgbClr val="000000"/>
              </a:solidFill>
              <a:round/>
              <a:headEnd/>
              <a:tailEnd/>
            </a:ln>
            <a:effectLst/>
          </p:spPr>
          <p:txBody>
            <a:bodyPr vert="horz" wrap="square" lIns="18000" tIns="36000" rIns="18000" bIns="3600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smtClean="0">
                  <a:ln>
                    <a:noFill/>
                  </a:ln>
                  <a:solidFill>
                    <a:schemeClr val="bg2"/>
                  </a:solidFill>
                  <a:effectLst/>
                  <a:latin typeface="Calibri" pitchFamily="34" charset="0"/>
                  <a:ea typeface="宋体" pitchFamily="2" charset="-122"/>
                </a:rPr>
                <a:t>Verify AI</a:t>
              </a:r>
              <a:endParaRPr kumimoji="0" lang="en-US" sz="5400" b="0" i="0" u="none" strike="noStrike" cap="none" normalizeH="0" baseline="0" smtClean="0">
                <a:ln>
                  <a:noFill/>
                </a:ln>
                <a:solidFill>
                  <a:schemeClr val="bg2"/>
                </a:solidFill>
                <a:effectLst/>
                <a:latin typeface="Arial" pitchFamily="34" charset="0"/>
              </a:endParaRPr>
            </a:p>
          </p:txBody>
        </p:sp>
        <p:sp>
          <p:nvSpPr>
            <p:cNvPr id="4103" name="AutoShape 7"/>
            <p:cNvSpPr>
              <a:spLocks noChangeArrowheads="1"/>
            </p:cNvSpPr>
            <p:nvPr/>
          </p:nvSpPr>
          <p:spPr bwMode="auto">
            <a:xfrm>
              <a:off x="8014" y="3903"/>
              <a:ext cx="853" cy="223"/>
            </a:xfrm>
            <a:prstGeom prst="roundRect">
              <a:avLst>
                <a:gd name="adj" fmla="val 16667"/>
              </a:avLst>
            </a:prstGeom>
            <a:solidFill>
              <a:srgbClr val="FFFFFF"/>
            </a:solidFill>
            <a:ln w="6350">
              <a:solidFill>
                <a:srgbClr val="000000"/>
              </a:solidFill>
              <a:round/>
              <a:headEnd/>
              <a:tailEnd/>
            </a:ln>
            <a:effectLst/>
          </p:spPr>
          <p:txBody>
            <a:bodyPr vert="horz" wrap="square" lIns="18000" tIns="36000" rIns="18000" bIns="3600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smtClean="0">
                  <a:ln>
                    <a:noFill/>
                  </a:ln>
                  <a:solidFill>
                    <a:schemeClr val="bg2"/>
                  </a:solidFill>
                  <a:effectLst/>
                  <a:latin typeface="Calibri" pitchFamily="34" charset="0"/>
                  <a:ea typeface="宋体" pitchFamily="2" charset="-122"/>
                </a:rPr>
                <a:t>Claim AI</a:t>
              </a:r>
              <a:endParaRPr kumimoji="0" lang="en-US" sz="5400" b="0" i="0" u="none" strike="noStrike" cap="none" normalizeH="0" baseline="0" smtClean="0">
                <a:ln>
                  <a:noFill/>
                </a:ln>
                <a:solidFill>
                  <a:schemeClr val="bg2"/>
                </a:solidFill>
                <a:effectLst/>
                <a:latin typeface="Arial" pitchFamily="34" charset="0"/>
              </a:endParaRPr>
            </a:p>
          </p:txBody>
        </p:sp>
        <p:sp>
          <p:nvSpPr>
            <p:cNvPr id="4104" name="Text Box 8"/>
            <p:cNvSpPr txBox="1">
              <a:spLocks noChangeArrowheads="1"/>
            </p:cNvSpPr>
            <p:nvPr/>
          </p:nvSpPr>
          <p:spPr bwMode="auto">
            <a:xfrm>
              <a:off x="9590" y="3880"/>
              <a:ext cx="859" cy="325"/>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0" u="none" strike="noStrike" cap="none" normalizeH="0" baseline="0" smtClean="0">
                  <a:ln>
                    <a:noFill/>
                  </a:ln>
                  <a:solidFill>
                    <a:schemeClr val="bg2"/>
                  </a:solidFill>
                  <a:effectLst/>
                  <a:latin typeface="Calibri" pitchFamily="34" charset="0"/>
                  <a:ea typeface="宋体" pitchFamily="2" charset="-122"/>
                </a:rPr>
                <a:t>Verifier</a:t>
              </a:r>
              <a:endParaRPr kumimoji="0" lang="en-US" sz="5400" b="0" i="0" u="none" strike="noStrike" cap="none" normalizeH="0" baseline="0" smtClean="0">
                <a:ln>
                  <a:noFill/>
                </a:ln>
                <a:solidFill>
                  <a:schemeClr val="bg2"/>
                </a:solidFill>
                <a:effectLst/>
                <a:latin typeface="Arial" pitchFamily="34" charset="0"/>
              </a:endParaRPr>
            </a:p>
          </p:txBody>
        </p:sp>
        <p:cxnSp>
          <p:nvCxnSpPr>
            <p:cNvPr id="4105" name="AutoShape 9"/>
            <p:cNvCxnSpPr>
              <a:cxnSpLocks noChangeShapeType="1"/>
            </p:cNvCxnSpPr>
            <p:nvPr/>
          </p:nvCxnSpPr>
          <p:spPr bwMode="auto">
            <a:xfrm>
              <a:off x="7260" y="3586"/>
              <a:ext cx="754" cy="0"/>
            </a:xfrm>
            <a:prstGeom prst="straightConnector1">
              <a:avLst/>
            </a:prstGeom>
            <a:noFill/>
            <a:ln w="9525">
              <a:solidFill>
                <a:srgbClr val="000000"/>
              </a:solidFill>
              <a:round/>
              <a:headEnd/>
              <a:tailEnd type="triangle" w="med" len="med"/>
            </a:ln>
          </p:spPr>
        </p:cxnSp>
        <p:cxnSp>
          <p:nvCxnSpPr>
            <p:cNvPr id="4106" name="AutoShape 10"/>
            <p:cNvCxnSpPr>
              <a:cxnSpLocks noChangeShapeType="1"/>
            </p:cNvCxnSpPr>
            <p:nvPr/>
          </p:nvCxnSpPr>
          <p:spPr bwMode="auto">
            <a:xfrm>
              <a:off x="8867" y="4055"/>
              <a:ext cx="723" cy="0"/>
            </a:xfrm>
            <a:prstGeom prst="straightConnector1">
              <a:avLst/>
            </a:prstGeom>
            <a:noFill/>
            <a:ln w="9525">
              <a:solidFill>
                <a:srgbClr val="000000"/>
              </a:solidFill>
              <a:round/>
              <a:headEnd/>
              <a:tailEnd type="triangle" w="med" len="med"/>
            </a:ln>
          </p:spPr>
        </p:cxnSp>
        <p:cxnSp>
          <p:nvCxnSpPr>
            <p:cNvPr id="4107" name="AutoShape 11"/>
            <p:cNvCxnSpPr>
              <a:cxnSpLocks noChangeShapeType="1"/>
            </p:cNvCxnSpPr>
            <p:nvPr/>
          </p:nvCxnSpPr>
          <p:spPr bwMode="auto">
            <a:xfrm>
              <a:off x="8432" y="3743"/>
              <a:ext cx="0" cy="160"/>
            </a:xfrm>
            <a:prstGeom prst="straightConnector1">
              <a:avLst/>
            </a:prstGeom>
            <a:noFill/>
            <a:ln w="9525">
              <a:solidFill>
                <a:srgbClr val="000000"/>
              </a:solidFill>
              <a:round/>
              <a:headEnd/>
              <a:tailEnd type="triangle" w="med" len="med"/>
            </a:ln>
          </p:spPr>
        </p:cxnSp>
        <p:sp>
          <p:nvSpPr>
            <p:cNvPr id="4108" name="Text Box 12"/>
            <p:cNvSpPr txBox="1">
              <a:spLocks noChangeArrowheads="1"/>
            </p:cNvSpPr>
            <p:nvPr/>
          </p:nvSpPr>
          <p:spPr bwMode="auto">
            <a:xfrm>
              <a:off x="7412" y="3298"/>
              <a:ext cx="492" cy="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1" u="none" strike="noStrike" cap="none" normalizeH="0" baseline="0" smtClean="0">
                  <a:ln>
                    <a:noFill/>
                  </a:ln>
                  <a:solidFill>
                    <a:schemeClr val="bg2"/>
                  </a:solidFill>
                  <a:effectLst/>
                  <a:latin typeface="Calibri" pitchFamily="34" charset="0"/>
                  <a:ea typeface="宋体" pitchFamily="2" charset="-122"/>
                </a:rPr>
                <a:t>AI</a:t>
              </a:r>
              <a:endParaRPr kumimoji="0" lang="en-US" sz="5400" b="0" i="0" u="none" strike="noStrike" cap="none" normalizeH="0" baseline="0" smtClean="0">
                <a:ln>
                  <a:noFill/>
                </a:ln>
                <a:solidFill>
                  <a:schemeClr val="bg2"/>
                </a:solidFill>
                <a:effectLst/>
                <a:latin typeface="Arial" pitchFamily="34" charset="0"/>
              </a:endParaRPr>
            </a:p>
          </p:txBody>
        </p:sp>
        <p:sp>
          <p:nvSpPr>
            <p:cNvPr id="4109" name="Text Box 13"/>
            <p:cNvSpPr txBox="1">
              <a:spLocks noChangeArrowheads="1"/>
            </p:cNvSpPr>
            <p:nvPr/>
          </p:nvSpPr>
          <p:spPr bwMode="auto">
            <a:xfrm>
              <a:off x="8822" y="3788"/>
              <a:ext cx="821" cy="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1" u="none" strike="noStrike" cap="none" normalizeH="0" baseline="0" smtClean="0">
                  <a:ln>
                    <a:noFill/>
                  </a:ln>
                  <a:solidFill>
                    <a:schemeClr val="bg2"/>
                  </a:solidFill>
                  <a:effectLst/>
                  <a:latin typeface="Calibri" pitchFamily="34" charset="0"/>
                  <a:ea typeface="宋体" pitchFamily="2" charset="-122"/>
                </a:rPr>
                <a:t>Verified AI</a:t>
              </a:r>
              <a:endParaRPr kumimoji="0" lang="en-US" sz="5400" b="0" i="0" u="none" strike="noStrike" cap="none" normalizeH="0" baseline="0" smtClean="0">
                <a:ln>
                  <a:noFill/>
                </a:ln>
                <a:solidFill>
                  <a:schemeClr val="bg2"/>
                </a:solidFill>
                <a:effectLst/>
                <a:latin typeface="Arial" pitchFamily="34" charset="0"/>
              </a:endParaRPr>
            </a:p>
          </p:txBody>
        </p:sp>
      </p:grpSp>
      <p:sp>
        <p:nvSpPr>
          <p:cNvPr id="16" name="TextBox 15"/>
          <p:cNvSpPr txBox="1"/>
          <p:nvPr/>
        </p:nvSpPr>
        <p:spPr>
          <a:xfrm>
            <a:off x="179512" y="3386023"/>
            <a:ext cx="8784976" cy="3139321"/>
          </a:xfrm>
          <a:prstGeom prst="rect">
            <a:avLst/>
          </a:prstGeom>
          <a:noFill/>
          <a:ln>
            <a:solidFill>
              <a:schemeClr val="accent5">
                <a:lumMod val="60000"/>
                <a:lumOff val="40000"/>
              </a:schemeClr>
            </a:solidFill>
          </a:ln>
        </p:spPr>
        <p:txBody>
          <a:bodyPr wrap="square" rtlCol="0">
            <a:spAutoFit/>
          </a:bodyPr>
          <a:lstStyle/>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PATTERN Indirect-In-Line-Authentication IN </a:t>
            </a:r>
            <a:r>
              <a:rPr lang="en-GB" dirty="0" err="1" smtClean="0">
                <a:solidFill>
                  <a:schemeClr val="bg2"/>
                </a:solidFill>
              </a:rPr>
              <a:t>SecuritySystem</a:t>
            </a:r>
            <a:r>
              <a:rPr lang="en-GB" dirty="0" smtClean="0">
                <a:solidFill>
                  <a:schemeClr val="bg2"/>
                </a:solidFill>
              </a:rPr>
              <a:t>;</a:t>
            </a:r>
            <a:endParaRPr lang="en-US" dirty="0" smtClean="0">
              <a:solidFill>
                <a:schemeClr val="bg2"/>
              </a:solidFill>
            </a:endParaRP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	COMPONENT</a:t>
            </a:r>
            <a:endParaRPr lang="en-US" dirty="0" smtClean="0">
              <a:solidFill>
                <a:schemeClr val="bg2"/>
              </a:solidFill>
            </a:endParaRP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		Claimant, </a:t>
            </a:r>
            <a:r>
              <a:rPr lang="en-GB" dirty="0" err="1" smtClean="0">
                <a:solidFill>
                  <a:schemeClr val="bg2"/>
                </a:solidFill>
              </a:rPr>
              <a:t>TrustedThirdParty</a:t>
            </a:r>
            <a:r>
              <a:rPr lang="en-GB" dirty="0" smtClean="0">
                <a:solidFill>
                  <a:schemeClr val="bg2"/>
                </a:solidFill>
              </a:rPr>
              <a:t>, Verifier, ClaimAI1, </a:t>
            </a:r>
            <a:r>
              <a:rPr lang="en-GB" dirty="0" err="1" smtClean="0">
                <a:solidFill>
                  <a:schemeClr val="bg2"/>
                </a:solidFill>
              </a:rPr>
              <a:t>VerifyAI</a:t>
            </a:r>
            <a:r>
              <a:rPr lang="en-GB" dirty="0" smtClean="0">
                <a:solidFill>
                  <a:schemeClr val="bg2"/>
                </a:solidFill>
              </a:rPr>
              <a:t>, ClaimAI2: Subsystem;</a:t>
            </a:r>
            <a:endParaRPr lang="en-US" dirty="0" smtClean="0">
              <a:solidFill>
                <a:schemeClr val="bg2"/>
              </a:solidFill>
            </a:endParaRP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		ClaimAI12VerifyAI, VerifyAI2ClaimAI2, ClaimAI22Verifier: </a:t>
            </a:r>
            <a:r>
              <a:rPr lang="en-GB" dirty="0" err="1" smtClean="0">
                <a:solidFill>
                  <a:schemeClr val="bg2"/>
                </a:solidFill>
              </a:rPr>
              <a:t>InfoFlow</a:t>
            </a:r>
            <a:r>
              <a:rPr lang="en-GB" dirty="0" smtClean="0">
                <a:solidFill>
                  <a:schemeClr val="bg2"/>
                </a:solidFill>
              </a:rPr>
              <a:t>;</a:t>
            </a:r>
            <a:endParaRPr lang="en-US" dirty="0" smtClean="0">
              <a:solidFill>
                <a:schemeClr val="bg2"/>
              </a:solidFill>
            </a:endParaRP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	CONSTRAINT</a:t>
            </a:r>
            <a:endParaRPr lang="en-US" dirty="0" smtClean="0">
              <a:solidFill>
                <a:schemeClr val="bg2"/>
              </a:solidFill>
            </a:endParaRP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		</a:t>
            </a:r>
            <a:r>
              <a:rPr lang="en-GB" dirty="0" err="1" smtClean="0">
                <a:solidFill>
                  <a:schemeClr val="bg2"/>
                </a:solidFill>
              </a:rPr>
              <a:t>ClaimAI</a:t>
            </a:r>
            <a:r>
              <a:rPr lang="en-GB" dirty="0" smtClean="0">
                <a:solidFill>
                  <a:schemeClr val="bg2"/>
                </a:solidFill>
              </a:rPr>
              <a:t> is-a-part-of Claimant;  	</a:t>
            </a:r>
            <a:r>
              <a:rPr lang="en-GB" dirty="0" err="1" smtClean="0">
                <a:solidFill>
                  <a:schemeClr val="bg2"/>
                </a:solidFill>
              </a:rPr>
              <a:t>VerifyAI</a:t>
            </a:r>
            <a:r>
              <a:rPr lang="en-GB" dirty="0" smtClean="0">
                <a:solidFill>
                  <a:schemeClr val="bg2"/>
                </a:solidFill>
              </a:rPr>
              <a:t> is-a-part-of </a:t>
            </a:r>
            <a:r>
              <a:rPr lang="en-GB" dirty="0" err="1" smtClean="0">
                <a:solidFill>
                  <a:schemeClr val="bg2"/>
                </a:solidFill>
              </a:rPr>
              <a:t>TrustedThirdParty</a:t>
            </a:r>
            <a:r>
              <a:rPr lang="en-GB" dirty="0" smtClean="0">
                <a:solidFill>
                  <a:schemeClr val="bg2"/>
                </a:solidFill>
              </a:rPr>
              <a:t>;</a:t>
            </a:r>
            <a:endParaRPr lang="en-US" dirty="0" smtClean="0">
              <a:solidFill>
                <a:schemeClr val="bg2"/>
              </a:solidFill>
            </a:endParaRP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		ClaimAI2 is-a-part-of </a:t>
            </a:r>
            <a:r>
              <a:rPr lang="en-GB" dirty="0" err="1" smtClean="0">
                <a:solidFill>
                  <a:schemeClr val="bg2"/>
                </a:solidFill>
              </a:rPr>
              <a:t>TrustedThirdParty</a:t>
            </a:r>
            <a:r>
              <a:rPr lang="en-GB" dirty="0" smtClean="0">
                <a:solidFill>
                  <a:schemeClr val="bg2"/>
                </a:solidFill>
              </a:rPr>
              <a:t>;</a:t>
            </a:r>
            <a:endParaRPr lang="en-US" dirty="0" smtClean="0">
              <a:solidFill>
                <a:schemeClr val="bg2"/>
              </a:solidFill>
            </a:endParaRP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		ClaimAI12VerifyAI.from = ClaimAI1;   ClaimAI12VerifyAI.to = </a:t>
            </a:r>
            <a:r>
              <a:rPr lang="en-GB" dirty="0" err="1" smtClean="0">
                <a:solidFill>
                  <a:schemeClr val="bg2"/>
                </a:solidFill>
              </a:rPr>
              <a:t>VerifyAI</a:t>
            </a:r>
            <a:r>
              <a:rPr lang="en-GB" dirty="0" smtClean="0">
                <a:solidFill>
                  <a:schemeClr val="bg2"/>
                </a:solidFill>
              </a:rPr>
              <a:t>;  </a:t>
            </a: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		VerifyAI2ClaimAI2.from= </a:t>
            </a:r>
            <a:r>
              <a:rPr lang="en-GB" dirty="0" err="1" smtClean="0">
                <a:solidFill>
                  <a:schemeClr val="bg2"/>
                </a:solidFill>
              </a:rPr>
              <a:t>VerifyAI</a:t>
            </a:r>
            <a:r>
              <a:rPr lang="en-GB" dirty="0" smtClean="0">
                <a:solidFill>
                  <a:schemeClr val="bg2"/>
                </a:solidFill>
              </a:rPr>
              <a:t>;  VerifyAI2ClaimAI2.to = </a:t>
            </a:r>
            <a:r>
              <a:rPr lang="en-GB" dirty="0" err="1" smtClean="0">
                <a:solidFill>
                  <a:schemeClr val="bg2"/>
                </a:solidFill>
              </a:rPr>
              <a:t>VerifyAI</a:t>
            </a:r>
            <a:r>
              <a:rPr lang="en-GB" dirty="0" smtClean="0">
                <a:solidFill>
                  <a:schemeClr val="bg2"/>
                </a:solidFill>
              </a:rPr>
              <a:t>; </a:t>
            </a:r>
            <a:endParaRPr lang="en-US" dirty="0" smtClean="0">
              <a:solidFill>
                <a:schemeClr val="bg2"/>
              </a:solidFill>
            </a:endParaRP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		ClaimAI22Verifier.from = ClaimAI2; ClaimAI22Verifier.to = Verifier;</a:t>
            </a:r>
            <a:endParaRPr lang="en-US" dirty="0" smtClean="0">
              <a:solidFill>
                <a:schemeClr val="bg2"/>
              </a:solidFill>
            </a:endParaRPr>
          </a:p>
          <a:p>
            <a:pPr>
              <a:tabLst>
                <a:tab pos="263525" algn="l"/>
                <a:tab pos="538163" algn="l"/>
                <a:tab pos="803275" algn="l"/>
                <a:tab pos="1076325" algn="l"/>
                <a:tab pos="1431925" algn="l"/>
                <a:tab pos="1798638" algn="l"/>
                <a:tab pos="2154238" algn="l"/>
                <a:tab pos="2509838" algn="l"/>
                <a:tab pos="2874963" algn="l"/>
                <a:tab pos="3230563" algn="l"/>
                <a:tab pos="3586163" algn="l"/>
                <a:tab pos="3941763" algn="l"/>
              </a:tabLst>
            </a:pPr>
            <a:r>
              <a:rPr lang="en-GB" dirty="0" smtClean="0">
                <a:solidFill>
                  <a:schemeClr val="bg2"/>
                </a:solidFill>
              </a:rPr>
              <a:t>END</a:t>
            </a:r>
            <a:endParaRPr lang="en-US" dirty="0" smtClean="0">
              <a:solidFill>
                <a:schemeClr val="bg2"/>
              </a:solidFill>
            </a:endParaRPr>
          </a:p>
        </p:txBody>
      </p:sp>
    </p:spTree>
    <p:extLst>
      <p:ext uri="{BB962C8B-B14F-4D97-AF65-F5344CB8AC3E}">
        <p14:creationId xmlns:p14="http://schemas.microsoft.com/office/powerpoint/2010/main" val="1603091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344816" cy="432048"/>
          </a:xfrm>
        </p:spPr>
        <p:txBody>
          <a:bodyPr>
            <a:noAutofit/>
          </a:bodyPr>
          <a:lstStyle/>
          <a:p>
            <a:r>
              <a:rPr lang="en-GB" dirty="0"/>
              <a:t>E</a:t>
            </a:r>
            <a:r>
              <a:rPr lang="en-GB" dirty="0" smtClean="0"/>
              <a:t>ncryption </a:t>
            </a:r>
            <a:r>
              <a:rPr lang="en-GB" dirty="0" smtClean="0"/>
              <a:t>and </a:t>
            </a:r>
            <a:r>
              <a:rPr lang="en-GB" dirty="0" smtClean="0"/>
              <a:t>Decryption </a:t>
            </a:r>
            <a:endParaRPr lang="en-US" dirty="0"/>
          </a:p>
        </p:txBody>
      </p:sp>
      <p:sp>
        <p:nvSpPr>
          <p:cNvPr id="3" name="Content Placeholder 2"/>
          <p:cNvSpPr>
            <a:spLocks noGrp="1"/>
          </p:cNvSpPr>
          <p:nvPr>
            <p:ph idx="1"/>
          </p:nvPr>
        </p:nvSpPr>
        <p:spPr>
          <a:xfrm>
            <a:off x="467544" y="2420888"/>
            <a:ext cx="8461126" cy="4221088"/>
          </a:xfrm>
          <a:noFill/>
          <a:ln>
            <a:solidFill>
              <a:schemeClr val="accent5">
                <a:lumMod val="60000"/>
                <a:lumOff val="40000"/>
              </a:schemeClr>
            </a:solidFill>
          </a:ln>
        </p:spPr>
        <p:txBody>
          <a:bodyPr/>
          <a:lstStyle/>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PATTERN </a:t>
            </a:r>
            <a:r>
              <a:rPr lang="en-GB" sz="1800" dirty="0" err="1" smtClean="0"/>
              <a:t>EncryptDecrypt</a:t>
            </a:r>
            <a:r>
              <a:rPr lang="en-GB" sz="1800" dirty="0" smtClean="0"/>
              <a:t> IN </a:t>
            </a:r>
            <a:r>
              <a:rPr lang="en-GB" sz="1800" dirty="0" err="1" smtClean="0"/>
              <a:t>SecuritySystem</a:t>
            </a:r>
            <a:r>
              <a:rPr lang="en-GB" sz="1800" dirty="0" smtClean="0"/>
              <a:t>;</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COMPONENT </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encrypt, decrypt, source, ciphered, recovered, key1, key2:  Subsystem; </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source2encrypt, encrypt2ciphered, ciphered2decrypt, decrypt2recovered, </a:t>
            </a:r>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key12encript, key22decrypt: </a:t>
            </a:r>
            <a:r>
              <a:rPr lang="en-GB" sz="1800" dirty="0" err="1" smtClean="0"/>
              <a:t>InfoFlow</a:t>
            </a:r>
            <a:r>
              <a:rPr lang="en-GB" sz="1800" dirty="0" smtClean="0"/>
              <a:t>;</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CONSTRAINT</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a:t>
            </a:r>
            <a:r>
              <a:rPr lang="en-GB" sz="1800" dirty="0" err="1" smtClean="0"/>
              <a:t>encrypt.type</a:t>
            </a:r>
            <a:r>
              <a:rPr lang="en-GB" sz="1800" dirty="0" smtClean="0"/>
              <a:t>=computation;   </a:t>
            </a:r>
            <a:r>
              <a:rPr lang="en-GB" sz="1800" dirty="0" err="1" smtClean="0"/>
              <a:t>decrypt.type</a:t>
            </a:r>
            <a:r>
              <a:rPr lang="en-GB" sz="1800" dirty="0" smtClean="0"/>
              <a:t>=computation;</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a:t>
            </a:r>
            <a:r>
              <a:rPr lang="en-GB" sz="1800" dirty="0" err="1" smtClean="0"/>
              <a:t>source.type</a:t>
            </a:r>
            <a:r>
              <a:rPr lang="en-GB" sz="1800" dirty="0" smtClean="0"/>
              <a:t>=</a:t>
            </a:r>
            <a:r>
              <a:rPr lang="en-GB" sz="1800" dirty="0" err="1" smtClean="0"/>
              <a:t>dataStore</a:t>
            </a:r>
            <a:r>
              <a:rPr lang="en-GB" sz="1800" dirty="0" smtClean="0"/>
              <a:t>;	   ciphered. type=</a:t>
            </a:r>
            <a:r>
              <a:rPr lang="en-GB" sz="1800" dirty="0" err="1" smtClean="0"/>
              <a:t>dataStore</a:t>
            </a:r>
            <a:r>
              <a:rPr lang="en-GB" sz="1800" dirty="0" smtClean="0"/>
              <a:t>;</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recovered. type=</a:t>
            </a:r>
            <a:r>
              <a:rPr lang="en-GB" sz="1800" dirty="0" err="1" smtClean="0"/>
              <a:t>dataStore</a:t>
            </a:r>
            <a:r>
              <a:rPr lang="en-GB" sz="1800" dirty="0" smtClean="0"/>
              <a:t>;  key1.type=</a:t>
            </a:r>
            <a:r>
              <a:rPr lang="en-GB" sz="1800" dirty="0" err="1" smtClean="0"/>
              <a:t>dataStore</a:t>
            </a:r>
            <a:r>
              <a:rPr lang="en-GB" sz="1800" dirty="0" smtClean="0"/>
              <a:t>;  Key2.type=</a:t>
            </a:r>
            <a:r>
              <a:rPr lang="en-GB" sz="1800" dirty="0" err="1" smtClean="0"/>
              <a:t>dataStore</a:t>
            </a:r>
            <a:r>
              <a:rPr lang="en-GB" sz="1800" dirty="0" smtClean="0"/>
              <a:t>;</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source2encrypt.from=source;  source2encrypt.to= encrypt; </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encrypt2ciphered.from= encrypt;  encrypt2ciphered.to= ciphered;</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ciphered2decrypt.from= ciphered;  ciphered2decrypt.to= decrypt;</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decrypt2recovered.from= decrypt;  decrypt2recovered.to= recovered;</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		… </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r>
              <a:rPr lang="en-GB" sz="1800" dirty="0" smtClean="0"/>
              <a:t>END</a:t>
            </a:r>
            <a:endParaRPr lang="en-US" sz="1800" dirty="0" smtClean="0"/>
          </a:p>
          <a:p>
            <a:pPr marL="0" indent="0">
              <a:spcBef>
                <a:spcPts val="0"/>
              </a:spcBef>
              <a:buNone/>
              <a:tabLst>
                <a:tab pos="182563" algn="l"/>
                <a:tab pos="355600" algn="l"/>
                <a:tab pos="538163" algn="l"/>
                <a:tab pos="720725" algn="l"/>
                <a:tab pos="893763" algn="l"/>
                <a:tab pos="1076325" algn="l"/>
                <a:tab pos="1260475" algn="l"/>
                <a:tab pos="1431925" algn="l"/>
              </a:tabLst>
            </a:pPr>
            <a:endParaRPr lang="en-US" sz="1800" dirty="0"/>
          </a:p>
        </p:txBody>
      </p:sp>
      <p:grpSp>
        <p:nvGrpSpPr>
          <p:cNvPr id="5122" name="Group 2"/>
          <p:cNvGrpSpPr>
            <a:grpSpLocks/>
          </p:cNvGrpSpPr>
          <p:nvPr/>
        </p:nvGrpSpPr>
        <p:grpSpPr bwMode="auto">
          <a:xfrm>
            <a:off x="899592" y="548680"/>
            <a:ext cx="7200800" cy="1800200"/>
            <a:chOff x="6490" y="13443"/>
            <a:chExt cx="4299" cy="1620"/>
          </a:xfrm>
        </p:grpSpPr>
        <p:sp>
          <p:nvSpPr>
            <p:cNvPr id="5123" name="Text Box 3"/>
            <p:cNvSpPr txBox="1">
              <a:spLocks noChangeArrowheads="1"/>
            </p:cNvSpPr>
            <p:nvPr/>
          </p:nvSpPr>
          <p:spPr bwMode="auto">
            <a:xfrm>
              <a:off x="6490" y="13443"/>
              <a:ext cx="1112" cy="356"/>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0" u="none" strike="noStrike" cap="none" normalizeH="0" baseline="0" smtClean="0">
                  <a:ln>
                    <a:noFill/>
                  </a:ln>
                  <a:solidFill>
                    <a:schemeClr val="bg2"/>
                  </a:solidFill>
                  <a:effectLst/>
                  <a:latin typeface="Calibri" pitchFamily="34" charset="0"/>
                  <a:ea typeface="宋体" pitchFamily="2" charset="-122"/>
                </a:rPr>
                <a:t>Source Text</a:t>
              </a:r>
              <a:endParaRPr kumimoji="0" lang="en-US" sz="5400" b="0" i="0" u="none" strike="noStrike" cap="none" normalizeH="0" baseline="0" smtClean="0">
                <a:ln>
                  <a:noFill/>
                </a:ln>
                <a:solidFill>
                  <a:schemeClr val="bg2"/>
                </a:solidFill>
                <a:effectLst/>
                <a:latin typeface="Arial" pitchFamily="34" charset="0"/>
              </a:endParaRPr>
            </a:p>
          </p:txBody>
        </p:sp>
        <p:sp>
          <p:nvSpPr>
            <p:cNvPr id="5124" name="Text Box 4"/>
            <p:cNvSpPr txBox="1">
              <a:spLocks noChangeArrowheads="1"/>
            </p:cNvSpPr>
            <p:nvPr/>
          </p:nvSpPr>
          <p:spPr bwMode="auto">
            <a:xfrm>
              <a:off x="8005" y="14057"/>
              <a:ext cx="1052" cy="342"/>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0" u="none" strike="noStrike" cap="none" normalizeH="0" baseline="0" dirty="0" err="1" smtClean="0">
                  <a:ln>
                    <a:noFill/>
                  </a:ln>
                  <a:solidFill>
                    <a:schemeClr val="bg2"/>
                  </a:solidFill>
                  <a:effectLst/>
                  <a:latin typeface="Calibri" pitchFamily="34" charset="0"/>
                  <a:ea typeface="宋体" pitchFamily="2" charset="-122"/>
                </a:rPr>
                <a:t>Ciphertext</a:t>
              </a:r>
              <a:endParaRPr kumimoji="0" lang="en-US" sz="5400" b="0" i="0" u="none" strike="noStrike" cap="none" normalizeH="0" baseline="0" dirty="0" smtClean="0">
                <a:ln>
                  <a:noFill/>
                </a:ln>
                <a:solidFill>
                  <a:schemeClr val="bg2"/>
                </a:solidFill>
                <a:effectLst/>
                <a:latin typeface="Arial" pitchFamily="34" charset="0"/>
              </a:endParaRPr>
            </a:p>
          </p:txBody>
        </p:sp>
        <p:sp>
          <p:nvSpPr>
            <p:cNvPr id="5125" name="AutoShape 5"/>
            <p:cNvSpPr>
              <a:spLocks noChangeArrowheads="1"/>
            </p:cNvSpPr>
            <p:nvPr/>
          </p:nvSpPr>
          <p:spPr bwMode="auto">
            <a:xfrm>
              <a:off x="6595" y="14072"/>
              <a:ext cx="878" cy="300"/>
            </a:xfrm>
            <a:prstGeom prst="roundRect">
              <a:avLst>
                <a:gd name="adj" fmla="val 16667"/>
              </a:avLst>
            </a:prstGeom>
            <a:solidFill>
              <a:srgbClr val="FFFFFF"/>
            </a:solidFill>
            <a:ln w="6350">
              <a:solidFill>
                <a:srgbClr val="000000"/>
              </a:solidFill>
              <a:round/>
              <a:headEnd/>
              <a:tailEnd/>
            </a:ln>
            <a:effectLst/>
          </p:spPr>
          <p:txBody>
            <a:bodyPr vert="horz" wrap="square" lIns="18000" tIns="36000" rIns="18000" bIns="3600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smtClean="0">
                  <a:ln>
                    <a:noFill/>
                  </a:ln>
                  <a:solidFill>
                    <a:schemeClr val="bg2"/>
                  </a:solidFill>
                  <a:effectLst/>
                  <a:latin typeface="Calibri" pitchFamily="34" charset="0"/>
                  <a:ea typeface="宋体" pitchFamily="2" charset="-122"/>
                </a:rPr>
                <a:t>Encrypt</a:t>
              </a:r>
              <a:endParaRPr kumimoji="0" lang="en-US" sz="5400" b="0" i="0" u="none" strike="noStrike" cap="none" normalizeH="0" baseline="0" smtClean="0">
                <a:ln>
                  <a:noFill/>
                </a:ln>
                <a:solidFill>
                  <a:schemeClr val="bg2"/>
                </a:solidFill>
                <a:effectLst/>
                <a:latin typeface="Arial" pitchFamily="34" charset="0"/>
              </a:endParaRPr>
            </a:p>
          </p:txBody>
        </p:sp>
        <p:sp>
          <p:nvSpPr>
            <p:cNvPr id="5126" name="AutoShape 6"/>
            <p:cNvSpPr>
              <a:spLocks noChangeArrowheads="1"/>
            </p:cNvSpPr>
            <p:nvPr/>
          </p:nvSpPr>
          <p:spPr bwMode="auto">
            <a:xfrm>
              <a:off x="9657" y="14103"/>
              <a:ext cx="878" cy="300"/>
            </a:xfrm>
            <a:prstGeom prst="roundRect">
              <a:avLst>
                <a:gd name="adj" fmla="val 16667"/>
              </a:avLst>
            </a:prstGeom>
            <a:solidFill>
              <a:srgbClr val="FFFFFF"/>
            </a:solidFill>
            <a:ln w="6350">
              <a:solidFill>
                <a:srgbClr val="000000"/>
              </a:solidFill>
              <a:round/>
              <a:headEnd/>
              <a:tailEnd/>
            </a:ln>
            <a:effectLst/>
          </p:spPr>
          <p:txBody>
            <a:bodyPr vert="horz" wrap="square" lIns="18000" tIns="36000" rIns="18000" bIns="3600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smtClean="0">
                  <a:ln>
                    <a:noFill/>
                  </a:ln>
                  <a:solidFill>
                    <a:schemeClr val="bg2"/>
                  </a:solidFill>
                  <a:effectLst/>
                  <a:latin typeface="Calibri" pitchFamily="34" charset="0"/>
                  <a:ea typeface="宋体" pitchFamily="2" charset="-122"/>
                </a:rPr>
                <a:t>Decrypt</a:t>
              </a:r>
              <a:endParaRPr kumimoji="0" lang="en-US" sz="5400" b="0" i="0" u="none" strike="noStrike" cap="none" normalizeH="0" baseline="0" smtClean="0">
                <a:ln>
                  <a:noFill/>
                </a:ln>
                <a:solidFill>
                  <a:schemeClr val="bg2"/>
                </a:solidFill>
                <a:effectLst/>
                <a:latin typeface="Arial" pitchFamily="34" charset="0"/>
              </a:endParaRPr>
            </a:p>
          </p:txBody>
        </p:sp>
        <p:sp>
          <p:nvSpPr>
            <p:cNvPr id="5127" name="Text Box 7"/>
            <p:cNvSpPr txBox="1">
              <a:spLocks noChangeArrowheads="1"/>
            </p:cNvSpPr>
            <p:nvPr/>
          </p:nvSpPr>
          <p:spPr bwMode="auto">
            <a:xfrm>
              <a:off x="9415" y="13443"/>
              <a:ext cx="1374" cy="356"/>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0" u="none" strike="noStrike" cap="none" normalizeH="0" baseline="0" smtClean="0">
                  <a:ln>
                    <a:noFill/>
                  </a:ln>
                  <a:solidFill>
                    <a:schemeClr val="bg2"/>
                  </a:solidFill>
                  <a:effectLst/>
                  <a:latin typeface="Calibri" pitchFamily="34" charset="0"/>
                  <a:ea typeface="宋体" pitchFamily="2" charset="-122"/>
                </a:rPr>
                <a:t>Recovered text</a:t>
              </a:r>
              <a:endParaRPr kumimoji="0" lang="en-US" sz="5400" b="0" i="0" u="none" strike="noStrike" cap="none" normalizeH="0" baseline="0" smtClean="0">
                <a:ln>
                  <a:noFill/>
                </a:ln>
                <a:solidFill>
                  <a:schemeClr val="bg2"/>
                </a:solidFill>
                <a:effectLst/>
                <a:latin typeface="Arial" pitchFamily="34" charset="0"/>
              </a:endParaRPr>
            </a:p>
          </p:txBody>
        </p:sp>
        <p:cxnSp>
          <p:nvCxnSpPr>
            <p:cNvPr id="5128" name="AutoShape 8"/>
            <p:cNvCxnSpPr>
              <a:cxnSpLocks noChangeShapeType="1"/>
            </p:cNvCxnSpPr>
            <p:nvPr/>
          </p:nvCxnSpPr>
          <p:spPr bwMode="auto">
            <a:xfrm>
              <a:off x="7460" y="14220"/>
              <a:ext cx="545" cy="1"/>
            </a:xfrm>
            <a:prstGeom prst="straightConnector1">
              <a:avLst/>
            </a:prstGeom>
            <a:noFill/>
            <a:ln w="9525">
              <a:solidFill>
                <a:srgbClr val="000000"/>
              </a:solidFill>
              <a:round/>
              <a:headEnd/>
              <a:tailEnd type="triangle" w="med" len="med"/>
            </a:ln>
          </p:spPr>
        </p:cxnSp>
        <p:cxnSp>
          <p:nvCxnSpPr>
            <p:cNvPr id="5129" name="AutoShape 9"/>
            <p:cNvCxnSpPr>
              <a:cxnSpLocks noChangeShapeType="1"/>
            </p:cNvCxnSpPr>
            <p:nvPr/>
          </p:nvCxnSpPr>
          <p:spPr bwMode="auto">
            <a:xfrm>
              <a:off x="9057" y="14268"/>
              <a:ext cx="612" cy="0"/>
            </a:xfrm>
            <a:prstGeom prst="straightConnector1">
              <a:avLst/>
            </a:prstGeom>
            <a:noFill/>
            <a:ln w="9525">
              <a:solidFill>
                <a:srgbClr val="000000"/>
              </a:solidFill>
              <a:round/>
              <a:headEnd/>
              <a:tailEnd type="triangle" w="med" len="med"/>
            </a:ln>
          </p:spPr>
        </p:cxnSp>
        <p:cxnSp>
          <p:nvCxnSpPr>
            <p:cNvPr id="5130" name="AutoShape 10"/>
            <p:cNvCxnSpPr>
              <a:cxnSpLocks noChangeShapeType="1"/>
            </p:cNvCxnSpPr>
            <p:nvPr/>
          </p:nvCxnSpPr>
          <p:spPr bwMode="auto">
            <a:xfrm>
              <a:off x="7031" y="13799"/>
              <a:ext cx="0" cy="255"/>
            </a:xfrm>
            <a:prstGeom prst="straightConnector1">
              <a:avLst/>
            </a:prstGeom>
            <a:noFill/>
            <a:ln w="9525">
              <a:solidFill>
                <a:srgbClr val="000000"/>
              </a:solidFill>
              <a:round/>
              <a:headEnd/>
              <a:tailEnd type="triangle" w="med" len="med"/>
            </a:ln>
          </p:spPr>
        </p:cxnSp>
        <p:sp>
          <p:nvSpPr>
            <p:cNvPr id="5131" name="Text Box 11"/>
            <p:cNvSpPr txBox="1">
              <a:spLocks noChangeArrowheads="1"/>
            </p:cNvSpPr>
            <p:nvPr/>
          </p:nvSpPr>
          <p:spPr bwMode="auto">
            <a:xfrm>
              <a:off x="6671" y="14665"/>
              <a:ext cx="684" cy="336"/>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1" u="none" strike="noStrike" cap="none" normalizeH="0" baseline="0" smtClean="0">
                  <a:ln>
                    <a:noFill/>
                  </a:ln>
                  <a:solidFill>
                    <a:schemeClr val="bg2"/>
                  </a:solidFill>
                  <a:effectLst/>
                  <a:latin typeface="Calibri" pitchFamily="34" charset="0"/>
                  <a:ea typeface="宋体" pitchFamily="2" charset="-122"/>
                </a:rPr>
                <a:t>Key1</a:t>
              </a:r>
              <a:endParaRPr kumimoji="0" lang="en-US" sz="5400" b="0" i="0" u="none" strike="noStrike" cap="none" normalizeH="0" baseline="0" smtClean="0">
                <a:ln>
                  <a:noFill/>
                </a:ln>
                <a:solidFill>
                  <a:schemeClr val="bg2"/>
                </a:solidFill>
                <a:effectLst/>
                <a:latin typeface="Arial" pitchFamily="34" charset="0"/>
              </a:endParaRPr>
            </a:p>
          </p:txBody>
        </p:sp>
        <p:sp>
          <p:nvSpPr>
            <p:cNvPr id="5132" name="Text Box 12"/>
            <p:cNvSpPr txBox="1">
              <a:spLocks noChangeArrowheads="1"/>
            </p:cNvSpPr>
            <p:nvPr/>
          </p:nvSpPr>
          <p:spPr bwMode="auto">
            <a:xfrm>
              <a:off x="9701" y="14713"/>
              <a:ext cx="821" cy="35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2000" b="0" i="1" u="none" strike="noStrike" cap="none" normalizeH="0" baseline="0" smtClean="0">
                  <a:ln>
                    <a:noFill/>
                  </a:ln>
                  <a:solidFill>
                    <a:schemeClr val="bg2"/>
                  </a:solidFill>
                  <a:effectLst/>
                  <a:latin typeface="Calibri" pitchFamily="34" charset="0"/>
                  <a:ea typeface="宋体" pitchFamily="2" charset="-122"/>
                </a:rPr>
                <a:t>Key2</a:t>
              </a:r>
              <a:endParaRPr kumimoji="0" lang="en-US" sz="5400" b="0" i="0" u="none" strike="noStrike" cap="none" normalizeH="0" baseline="0" smtClean="0">
                <a:ln>
                  <a:noFill/>
                </a:ln>
                <a:solidFill>
                  <a:schemeClr val="bg2"/>
                </a:solidFill>
                <a:effectLst/>
                <a:latin typeface="Arial" pitchFamily="34" charset="0"/>
              </a:endParaRPr>
            </a:p>
          </p:txBody>
        </p:sp>
        <p:cxnSp>
          <p:nvCxnSpPr>
            <p:cNvPr id="5133" name="AutoShape 13"/>
            <p:cNvCxnSpPr>
              <a:cxnSpLocks noChangeShapeType="1"/>
            </p:cNvCxnSpPr>
            <p:nvPr/>
          </p:nvCxnSpPr>
          <p:spPr bwMode="auto">
            <a:xfrm flipV="1">
              <a:off x="7031" y="14386"/>
              <a:ext cx="0" cy="279"/>
            </a:xfrm>
            <a:prstGeom prst="straightConnector1">
              <a:avLst/>
            </a:prstGeom>
            <a:noFill/>
            <a:ln w="9525">
              <a:solidFill>
                <a:srgbClr val="000000"/>
              </a:solidFill>
              <a:round/>
              <a:headEnd/>
              <a:tailEnd type="triangle" w="med" len="med"/>
            </a:ln>
          </p:spPr>
        </p:cxnSp>
        <p:cxnSp>
          <p:nvCxnSpPr>
            <p:cNvPr id="5134" name="AutoShape 14"/>
            <p:cNvCxnSpPr>
              <a:cxnSpLocks noChangeShapeType="1"/>
            </p:cNvCxnSpPr>
            <p:nvPr/>
          </p:nvCxnSpPr>
          <p:spPr bwMode="auto">
            <a:xfrm flipV="1">
              <a:off x="10107" y="14417"/>
              <a:ext cx="0" cy="296"/>
            </a:xfrm>
            <a:prstGeom prst="straightConnector1">
              <a:avLst/>
            </a:prstGeom>
            <a:noFill/>
            <a:ln w="9525">
              <a:solidFill>
                <a:srgbClr val="000000"/>
              </a:solidFill>
              <a:round/>
              <a:headEnd/>
              <a:tailEnd type="triangle" w="med" len="med"/>
            </a:ln>
          </p:spPr>
        </p:cxnSp>
        <p:cxnSp>
          <p:nvCxnSpPr>
            <p:cNvPr id="5135" name="AutoShape 15"/>
            <p:cNvCxnSpPr>
              <a:cxnSpLocks noChangeShapeType="1"/>
            </p:cNvCxnSpPr>
            <p:nvPr/>
          </p:nvCxnSpPr>
          <p:spPr bwMode="auto">
            <a:xfrm flipV="1">
              <a:off x="10107" y="13799"/>
              <a:ext cx="0" cy="316"/>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2094942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496944" cy="864096"/>
          </a:xfrm>
          <a:solidFill>
            <a:srgbClr val="FFFFFF"/>
          </a:solidFill>
        </p:spPr>
        <p:txBody>
          <a:bodyPr>
            <a:noAutofit/>
          </a:bodyPr>
          <a:lstStyle/>
          <a:p>
            <a:r>
              <a:rPr lang="en-GB" dirty="0"/>
              <a:t>S</a:t>
            </a:r>
            <a:r>
              <a:rPr lang="en-GB" dirty="0" smtClean="0"/>
              <a:t>ymmetric &amp; Asymmetric </a:t>
            </a:r>
            <a:r>
              <a:rPr lang="en-GB" dirty="0"/>
              <a:t>E</a:t>
            </a:r>
            <a:r>
              <a:rPr lang="en-GB" dirty="0" smtClean="0"/>
              <a:t>ncryption</a:t>
            </a:r>
            <a:r>
              <a:rPr lang="en-GB" dirty="0" smtClean="0"/>
              <a:t>/ </a:t>
            </a:r>
            <a:r>
              <a:rPr lang="en-GB" dirty="0" smtClean="0"/>
              <a:t>Decryption</a:t>
            </a:r>
            <a:endParaRPr lang="en-US" dirty="0"/>
          </a:p>
        </p:txBody>
      </p:sp>
      <p:sp>
        <p:nvSpPr>
          <p:cNvPr id="3" name="Content Placeholder 2"/>
          <p:cNvSpPr>
            <a:spLocks noGrp="1"/>
          </p:cNvSpPr>
          <p:nvPr>
            <p:ph idx="1"/>
          </p:nvPr>
        </p:nvSpPr>
        <p:spPr>
          <a:xfrm>
            <a:off x="395537" y="1412776"/>
            <a:ext cx="8461126" cy="5256584"/>
          </a:xfrm>
        </p:spPr>
        <p:txBody>
          <a:bodyPr/>
          <a:lstStyle/>
          <a:p>
            <a:pPr marL="0" indent="0">
              <a:buNone/>
              <a:tabLst>
                <a:tab pos="355600" algn="l"/>
                <a:tab pos="720725" algn="l"/>
              </a:tabLst>
            </a:pPr>
            <a:r>
              <a:rPr lang="en-GB" dirty="0" smtClean="0"/>
              <a:t>PATTERN </a:t>
            </a:r>
            <a:r>
              <a:rPr lang="en-GB" dirty="0" err="1" smtClean="0"/>
              <a:t>SymetricEnDEcryppt</a:t>
            </a:r>
            <a:r>
              <a:rPr lang="en-GB" dirty="0" smtClean="0"/>
              <a:t> in </a:t>
            </a:r>
            <a:r>
              <a:rPr lang="en-GB" dirty="0" err="1" smtClean="0"/>
              <a:t>SecuritySystem</a:t>
            </a:r>
            <a:r>
              <a:rPr lang="en-GB" dirty="0" smtClean="0"/>
              <a:t> 	EQUALS</a:t>
            </a:r>
            <a:endParaRPr lang="en-US" dirty="0" smtClean="0"/>
          </a:p>
          <a:p>
            <a:pPr marL="0" indent="0">
              <a:buNone/>
              <a:tabLst>
                <a:tab pos="355600" algn="l"/>
                <a:tab pos="720725" algn="l"/>
              </a:tabLst>
            </a:pPr>
            <a:r>
              <a:rPr lang="en-GB" dirty="0" smtClean="0"/>
              <a:t> 		</a:t>
            </a:r>
            <a:r>
              <a:rPr lang="en-GB" dirty="0" err="1" smtClean="0"/>
              <a:t>EncryptDecrypt</a:t>
            </a:r>
            <a:r>
              <a:rPr lang="en-GB" dirty="0" smtClean="0"/>
              <a:t> [key1.content = key2.content]   </a:t>
            </a:r>
          </a:p>
          <a:p>
            <a:pPr marL="0" indent="0">
              <a:buNone/>
              <a:tabLst>
                <a:tab pos="355600" algn="l"/>
                <a:tab pos="720725" algn="l"/>
              </a:tabLst>
            </a:pPr>
            <a:r>
              <a:rPr lang="en-GB" dirty="0" smtClean="0"/>
              <a:t>END</a:t>
            </a:r>
          </a:p>
          <a:p>
            <a:pPr marL="0" indent="0">
              <a:buNone/>
              <a:tabLst>
                <a:tab pos="355600" algn="l"/>
                <a:tab pos="720725" algn="l"/>
              </a:tabLst>
            </a:pPr>
            <a:endParaRPr lang="en-US" dirty="0" smtClean="0"/>
          </a:p>
          <a:p>
            <a:pPr marL="0" indent="0">
              <a:buNone/>
              <a:tabLst>
                <a:tab pos="355600" algn="l"/>
                <a:tab pos="720725" algn="l"/>
              </a:tabLst>
            </a:pPr>
            <a:r>
              <a:rPr lang="en-GB" dirty="0" smtClean="0"/>
              <a:t>PATTERN </a:t>
            </a:r>
            <a:r>
              <a:rPr lang="en-GB" dirty="0" err="1" smtClean="0"/>
              <a:t>AsymetricEnDEcryppt</a:t>
            </a:r>
            <a:r>
              <a:rPr lang="en-GB" dirty="0" smtClean="0"/>
              <a:t> in </a:t>
            </a:r>
            <a:r>
              <a:rPr lang="en-GB" dirty="0" err="1" smtClean="0"/>
              <a:t>SecuritySystem</a:t>
            </a:r>
            <a:r>
              <a:rPr lang="en-GB" dirty="0" smtClean="0"/>
              <a:t> </a:t>
            </a:r>
          </a:p>
          <a:p>
            <a:pPr marL="0" indent="0">
              <a:buNone/>
              <a:tabLst>
                <a:tab pos="355600" algn="l"/>
                <a:tab pos="720725" algn="l"/>
              </a:tabLst>
            </a:pPr>
            <a:r>
              <a:rPr lang="en-GB" dirty="0" smtClean="0"/>
              <a:t>	EQUALS </a:t>
            </a:r>
            <a:endParaRPr lang="en-US" dirty="0" smtClean="0"/>
          </a:p>
          <a:p>
            <a:pPr marL="0" indent="0">
              <a:buNone/>
              <a:tabLst>
                <a:tab pos="355600" algn="l"/>
                <a:tab pos="720725" algn="l"/>
              </a:tabLst>
            </a:pPr>
            <a:r>
              <a:rPr lang="en-GB" dirty="0" smtClean="0"/>
              <a:t>		</a:t>
            </a:r>
            <a:r>
              <a:rPr lang="en-GB" dirty="0" err="1" smtClean="0"/>
              <a:t>EncryptDecrypt</a:t>
            </a:r>
            <a:r>
              <a:rPr lang="en-GB" dirty="0" smtClean="0"/>
              <a:t> [not (key1.content = key2.content)]  END</a:t>
            </a:r>
            <a:endParaRPr lang="en-US" dirty="0" smtClean="0"/>
          </a:p>
        </p:txBody>
      </p:sp>
      <p:sp>
        <p:nvSpPr>
          <p:cNvPr id="4" name="TextBox 3"/>
          <p:cNvSpPr txBox="1"/>
          <p:nvPr/>
        </p:nvSpPr>
        <p:spPr>
          <a:xfrm>
            <a:off x="3563888" y="3068960"/>
            <a:ext cx="2304256" cy="646331"/>
          </a:xfrm>
          <a:prstGeom prst="rect">
            <a:avLst/>
          </a:prstGeom>
          <a:noFill/>
        </p:spPr>
        <p:txBody>
          <a:bodyPr wrap="square" rtlCol="0">
            <a:spAutoFit/>
          </a:bodyPr>
          <a:lstStyle/>
          <a:p>
            <a:r>
              <a:rPr lang="en-US" i="1" dirty="0" smtClean="0"/>
              <a:t>Application of the restriction operator</a:t>
            </a:r>
            <a:endParaRPr lang="en-US" i="1" dirty="0"/>
          </a:p>
        </p:txBody>
      </p:sp>
      <p:cxnSp>
        <p:nvCxnSpPr>
          <p:cNvPr id="6" name="Straight Arrow Connector 5"/>
          <p:cNvCxnSpPr/>
          <p:nvPr/>
        </p:nvCxnSpPr>
        <p:spPr>
          <a:xfrm flipH="1" flipV="1">
            <a:off x="3779912" y="2780928"/>
            <a:ext cx="144016"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75856" y="2780928"/>
            <a:ext cx="396044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70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Patterns in Art Design</a:t>
            </a:r>
            <a:endParaRPr lang="en-GB" sz="3600" dirty="0"/>
          </a:p>
        </p:txBody>
      </p:sp>
      <p:pic>
        <p:nvPicPr>
          <p:cNvPr id="4" name="Content Placeholder 3" descr="550005_rajah_2000x700.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40" r="-1041"/>
          <a:stretch/>
        </p:blipFill>
        <p:spPr>
          <a:xfrm>
            <a:off x="5796136" y="908720"/>
            <a:ext cx="770902" cy="1152128"/>
          </a:xfrm>
        </p:spPr>
      </p:pic>
      <p:pic>
        <p:nvPicPr>
          <p:cNvPr id="5" name="Picture 4"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509120"/>
            <a:ext cx="2088232" cy="2088232"/>
          </a:xfrm>
          <a:prstGeom prst="rect">
            <a:avLst/>
          </a:prstGeom>
        </p:spPr>
      </p:pic>
      <p:pic>
        <p:nvPicPr>
          <p:cNvPr id="6" name="Picture 5"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3212976"/>
            <a:ext cx="1152128" cy="1152128"/>
          </a:xfrm>
          <a:prstGeom prst="rect">
            <a:avLst/>
          </a:prstGeom>
        </p:spPr>
      </p:pic>
      <p:pic>
        <p:nvPicPr>
          <p:cNvPr id="7" name="Picture 6"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908720"/>
            <a:ext cx="1152128" cy="1152128"/>
          </a:xfrm>
          <a:prstGeom prst="rect">
            <a:avLst/>
          </a:prstGeom>
        </p:spPr>
      </p:pic>
      <p:pic>
        <p:nvPicPr>
          <p:cNvPr id="8" name="Picture 7"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2060848"/>
            <a:ext cx="1152128" cy="1152128"/>
          </a:xfrm>
          <a:prstGeom prst="rect">
            <a:avLst/>
          </a:prstGeom>
        </p:spPr>
      </p:pic>
      <p:pic>
        <p:nvPicPr>
          <p:cNvPr id="9" name="Picture 8"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908720"/>
            <a:ext cx="1152128" cy="1152128"/>
          </a:xfrm>
          <a:prstGeom prst="rect">
            <a:avLst/>
          </a:prstGeom>
        </p:spPr>
      </p:pic>
      <p:pic>
        <p:nvPicPr>
          <p:cNvPr id="10" name="Picture 9"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2060848"/>
            <a:ext cx="1152128" cy="1152128"/>
          </a:xfrm>
          <a:prstGeom prst="rect">
            <a:avLst/>
          </a:prstGeom>
        </p:spPr>
      </p:pic>
      <p:pic>
        <p:nvPicPr>
          <p:cNvPr id="11" name="Picture 10"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3212976"/>
            <a:ext cx="1152128" cy="1152128"/>
          </a:xfrm>
          <a:prstGeom prst="rect">
            <a:avLst/>
          </a:prstGeom>
        </p:spPr>
      </p:pic>
      <p:pic>
        <p:nvPicPr>
          <p:cNvPr id="12" name="Picture 11"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908720"/>
            <a:ext cx="1152128" cy="1152128"/>
          </a:xfrm>
          <a:prstGeom prst="rect">
            <a:avLst/>
          </a:prstGeom>
        </p:spPr>
      </p:pic>
      <p:pic>
        <p:nvPicPr>
          <p:cNvPr id="13" name="Picture 12"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060848"/>
            <a:ext cx="1152128" cy="1152128"/>
          </a:xfrm>
          <a:prstGeom prst="rect">
            <a:avLst/>
          </a:prstGeom>
        </p:spPr>
      </p:pic>
      <p:pic>
        <p:nvPicPr>
          <p:cNvPr id="14" name="Picture 13"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212976"/>
            <a:ext cx="1152128" cy="1152128"/>
          </a:xfrm>
          <a:prstGeom prst="rect">
            <a:avLst/>
          </a:prstGeom>
        </p:spPr>
      </p:pic>
      <p:pic>
        <p:nvPicPr>
          <p:cNvPr id="15" name="Picture 14"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3212976"/>
            <a:ext cx="1152128" cy="1152128"/>
          </a:xfrm>
          <a:prstGeom prst="rect">
            <a:avLst/>
          </a:prstGeom>
        </p:spPr>
      </p:pic>
      <p:pic>
        <p:nvPicPr>
          <p:cNvPr id="16" name="Picture 15"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908720"/>
            <a:ext cx="1152128" cy="1152128"/>
          </a:xfrm>
          <a:prstGeom prst="rect">
            <a:avLst/>
          </a:prstGeom>
        </p:spPr>
      </p:pic>
      <p:pic>
        <p:nvPicPr>
          <p:cNvPr id="17" name="Picture 16" descr="chinese_blue_and_white_seamless_pattern_vector_5779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2060848"/>
            <a:ext cx="1152128" cy="1152128"/>
          </a:xfrm>
          <a:prstGeom prst="rect">
            <a:avLst/>
          </a:prstGeom>
        </p:spPr>
      </p:pic>
      <p:pic>
        <p:nvPicPr>
          <p:cNvPr id="18"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6516216" y="4509120"/>
            <a:ext cx="1383791" cy="2068103"/>
          </a:xfrm>
          <a:prstGeom prst="rect">
            <a:avLst/>
          </a:prstGeom>
          <a:noFill/>
          <a:ln w="9525">
            <a:noFill/>
            <a:miter lim="800000"/>
            <a:headEnd/>
            <a:tailEnd/>
          </a:ln>
        </p:spPr>
      </p:pic>
      <p:pic>
        <p:nvPicPr>
          <p:cNvPr id="19"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6516216" y="908720"/>
            <a:ext cx="770902" cy="1152128"/>
          </a:xfrm>
          <a:prstGeom prst="rect">
            <a:avLst/>
          </a:prstGeom>
          <a:noFill/>
          <a:ln w="9525">
            <a:noFill/>
            <a:miter lim="800000"/>
            <a:headEnd/>
            <a:tailEnd/>
          </a:ln>
        </p:spPr>
      </p:pic>
      <p:pic>
        <p:nvPicPr>
          <p:cNvPr id="20"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5796136" y="2060848"/>
            <a:ext cx="770902" cy="1152128"/>
          </a:xfrm>
          <a:prstGeom prst="rect">
            <a:avLst/>
          </a:prstGeom>
          <a:noFill/>
          <a:ln w="9525">
            <a:noFill/>
            <a:miter lim="800000"/>
            <a:headEnd/>
            <a:tailEnd/>
          </a:ln>
        </p:spPr>
      </p:pic>
      <p:pic>
        <p:nvPicPr>
          <p:cNvPr id="21"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6516216" y="2060848"/>
            <a:ext cx="770902" cy="1152128"/>
          </a:xfrm>
          <a:prstGeom prst="rect">
            <a:avLst/>
          </a:prstGeom>
          <a:noFill/>
          <a:ln w="9525">
            <a:noFill/>
            <a:miter lim="800000"/>
            <a:headEnd/>
            <a:tailEnd/>
          </a:ln>
        </p:spPr>
      </p:pic>
      <p:pic>
        <p:nvPicPr>
          <p:cNvPr id="22"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7236296" y="908720"/>
            <a:ext cx="770902" cy="1152128"/>
          </a:xfrm>
          <a:prstGeom prst="rect">
            <a:avLst/>
          </a:prstGeom>
          <a:noFill/>
          <a:ln w="9525">
            <a:noFill/>
            <a:miter lim="800000"/>
            <a:headEnd/>
            <a:tailEnd/>
          </a:ln>
        </p:spPr>
      </p:pic>
      <p:pic>
        <p:nvPicPr>
          <p:cNvPr id="23"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7956376" y="908720"/>
            <a:ext cx="770902" cy="1152128"/>
          </a:xfrm>
          <a:prstGeom prst="rect">
            <a:avLst/>
          </a:prstGeom>
          <a:noFill/>
          <a:ln w="9525">
            <a:noFill/>
            <a:miter lim="800000"/>
            <a:headEnd/>
            <a:tailEnd/>
          </a:ln>
        </p:spPr>
      </p:pic>
      <p:pic>
        <p:nvPicPr>
          <p:cNvPr id="24"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7236296" y="2060848"/>
            <a:ext cx="770902" cy="1152128"/>
          </a:xfrm>
          <a:prstGeom prst="rect">
            <a:avLst/>
          </a:prstGeom>
          <a:noFill/>
          <a:ln w="9525">
            <a:noFill/>
            <a:miter lim="800000"/>
            <a:headEnd/>
            <a:tailEnd/>
          </a:ln>
        </p:spPr>
      </p:pic>
      <p:pic>
        <p:nvPicPr>
          <p:cNvPr id="25"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7956376" y="2060848"/>
            <a:ext cx="770902" cy="1152128"/>
          </a:xfrm>
          <a:prstGeom prst="rect">
            <a:avLst/>
          </a:prstGeom>
          <a:noFill/>
          <a:ln w="9525">
            <a:noFill/>
            <a:miter lim="800000"/>
            <a:headEnd/>
            <a:tailEnd/>
          </a:ln>
        </p:spPr>
      </p:pic>
      <p:pic>
        <p:nvPicPr>
          <p:cNvPr id="26"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5796136" y="3212976"/>
            <a:ext cx="770902" cy="1152128"/>
          </a:xfrm>
          <a:prstGeom prst="rect">
            <a:avLst/>
          </a:prstGeom>
          <a:noFill/>
          <a:ln w="9525">
            <a:noFill/>
            <a:miter lim="800000"/>
            <a:headEnd/>
            <a:tailEnd/>
          </a:ln>
        </p:spPr>
      </p:pic>
      <p:pic>
        <p:nvPicPr>
          <p:cNvPr id="27"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6516216" y="3212976"/>
            <a:ext cx="770902" cy="1152128"/>
          </a:xfrm>
          <a:prstGeom prst="rect">
            <a:avLst/>
          </a:prstGeom>
          <a:noFill/>
          <a:ln w="9525">
            <a:noFill/>
            <a:miter lim="800000"/>
            <a:headEnd/>
            <a:tailEnd/>
          </a:ln>
        </p:spPr>
      </p:pic>
      <p:pic>
        <p:nvPicPr>
          <p:cNvPr id="28"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7236296" y="3212976"/>
            <a:ext cx="770902" cy="1152128"/>
          </a:xfrm>
          <a:prstGeom prst="rect">
            <a:avLst/>
          </a:prstGeom>
          <a:noFill/>
          <a:ln w="9525">
            <a:noFill/>
            <a:miter lim="800000"/>
            <a:headEnd/>
            <a:tailEnd/>
          </a:ln>
        </p:spPr>
      </p:pic>
      <p:pic>
        <p:nvPicPr>
          <p:cNvPr id="29" name="Content Placeholder 3" descr="550005_rajah_2000x700.jpg"/>
          <p:cNvPicPr>
            <a:picLocks noChangeAspect="1"/>
          </p:cNvPicPr>
          <p:nvPr/>
        </p:nvPicPr>
        <p:blipFill rotWithShape="1">
          <a:blip r:embed="rId2">
            <a:extLst>
              <a:ext uri="{28A0092B-C50C-407E-A947-70E740481C1C}">
                <a14:useLocalDpi xmlns:a14="http://schemas.microsoft.com/office/drawing/2010/main" val="0"/>
              </a:ext>
            </a:extLst>
          </a:blip>
          <a:srcRect l="-340" r="-1041"/>
          <a:stretch/>
        </p:blipFill>
        <p:spPr bwMode="auto">
          <a:xfrm>
            <a:off x="7956376" y="3212976"/>
            <a:ext cx="770902" cy="1152128"/>
          </a:xfrm>
          <a:prstGeom prst="rect">
            <a:avLst/>
          </a:prstGeom>
          <a:noFill/>
          <a:ln w="9525">
            <a:noFill/>
            <a:miter lim="800000"/>
            <a:headEnd/>
            <a:tailEnd/>
          </a:ln>
        </p:spPr>
      </p:pic>
    </p:spTree>
    <p:extLst>
      <p:ext uri="{BB962C8B-B14F-4D97-AF65-F5344CB8AC3E}">
        <p14:creationId xmlns:p14="http://schemas.microsoft.com/office/powerpoint/2010/main" val="189793861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Conclusion</a:t>
            </a:r>
            <a:endParaRPr lang="en-US" sz="3600" dirty="0"/>
          </a:p>
        </p:txBody>
      </p:sp>
      <p:sp>
        <p:nvSpPr>
          <p:cNvPr id="3" name="Content Placeholder 2"/>
          <p:cNvSpPr>
            <a:spLocks noGrp="1"/>
          </p:cNvSpPr>
          <p:nvPr>
            <p:ph idx="1"/>
          </p:nvPr>
        </p:nvSpPr>
        <p:spPr>
          <a:xfrm>
            <a:off x="395537" y="764704"/>
            <a:ext cx="8461126" cy="5760640"/>
          </a:xfrm>
        </p:spPr>
        <p:txBody>
          <a:bodyPr/>
          <a:lstStyle/>
          <a:p>
            <a:pPr marL="0" indent="0">
              <a:buNone/>
            </a:pPr>
            <a:r>
              <a:rPr lang="en-GB" sz="2800" dirty="0" smtClean="0"/>
              <a:t>“</a:t>
            </a:r>
            <a:r>
              <a:rPr lang="en-GB" sz="2800" i="1" dirty="0">
                <a:solidFill>
                  <a:srgbClr val="0000FF"/>
                </a:solidFill>
              </a:rPr>
              <a:t>A</a:t>
            </a:r>
            <a:r>
              <a:rPr lang="en-GB" sz="2800" i="1" dirty="0" smtClean="0">
                <a:solidFill>
                  <a:srgbClr val="0000FF"/>
                </a:solidFill>
              </a:rPr>
              <a:t>ll </a:t>
            </a:r>
            <a:r>
              <a:rPr lang="en-GB" sz="2800" i="1" dirty="0">
                <a:solidFill>
                  <a:srgbClr val="0000FF"/>
                </a:solidFill>
              </a:rPr>
              <a:t>science is either physics or stamp collecting</a:t>
            </a:r>
            <a:r>
              <a:rPr lang="en-GB" sz="2800" dirty="0"/>
              <a:t>”. </a:t>
            </a:r>
            <a:endParaRPr lang="en-GB" sz="2800" dirty="0" smtClean="0"/>
          </a:p>
          <a:p>
            <a:pPr marL="0" indent="0" algn="r">
              <a:buNone/>
            </a:pPr>
            <a:r>
              <a:rPr lang="en-GB" dirty="0" smtClean="0">
                <a:solidFill>
                  <a:srgbClr val="0000FF"/>
                </a:solidFill>
              </a:rPr>
              <a:t>Ernest Rutherford</a:t>
            </a:r>
          </a:p>
          <a:p>
            <a:r>
              <a:rPr lang="en-GB" i="1" dirty="0" smtClean="0"/>
              <a:t>Physics</a:t>
            </a:r>
            <a:r>
              <a:rPr lang="en-GB" dirty="0" smtClean="0"/>
              <a:t>: clean</a:t>
            </a:r>
            <a:r>
              <a:rPr lang="en-GB" dirty="0"/>
              <a:t> </a:t>
            </a:r>
            <a:r>
              <a:rPr lang="en-GB" dirty="0" smtClean="0"/>
              <a:t>and </a:t>
            </a:r>
            <a:r>
              <a:rPr lang="en-GB" dirty="0"/>
              <a:t>succinct principles that apply to diverse </a:t>
            </a:r>
            <a:r>
              <a:rPr lang="en-GB" dirty="0" smtClean="0"/>
              <a:t>phenomena</a:t>
            </a:r>
          </a:p>
          <a:p>
            <a:r>
              <a:rPr lang="en-GB" i="1" dirty="0"/>
              <a:t>S</a:t>
            </a:r>
            <a:r>
              <a:rPr lang="en-GB" i="1" dirty="0" smtClean="0"/>
              <a:t>tamp collecting</a:t>
            </a:r>
            <a:r>
              <a:rPr lang="en-GB" dirty="0" smtClean="0"/>
              <a:t>: the </a:t>
            </a:r>
            <a:r>
              <a:rPr lang="en-GB" dirty="0"/>
              <a:t>cataloguing and organising of large sets and varieties of </a:t>
            </a:r>
            <a:r>
              <a:rPr lang="en-GB" dirty="0" smtClean="0"/>
              <a:t>observations</a:t>
            </a:r>
          </a:p>
          <a:p>
            <a:pPr marL="0" indent="0">
              <a:buNone/>
            </a:pPr>
            <a:r>
              <a:rPr lang="en-GB" dirty="0"/>
              <a:t>P</a:t>
            </a:r>
            <a:r>
              <a:rPr lang="en-GB" dirty="0" smtClean="0"/>
              <a:t>atterns can form </a:t>
            </a:r>
            <a:r>
              <a:rPr lang="en-GB" dirty="0"/>
              <a:t>a bridge that possibly spans the gap from </a:t>
            </a:r>
            <a:r>
              <a:rPr lang="en-GB" dirty="0" smtClean="0"/>
              <a:t>“stamp collecting” </a:t>
            </a:r>
            <a:r>
              <a:rPr lang="en-GB" dirty="0"/>
              <a:t>to </a:t>
            </a:r>
            <a:r>
              <a:rPr lang="en-GB" dirty="0" smtClean="0"/>
              <a:t>“physics”, </a:t>
            </a:r>
            <a:r>
              <a:rPr lang="en-GB" dirty="0"/>
              <a:t>because </a:t>
            </a:r>
            <a:r>
              <a:rPr lang="en-GB" dirty="0" smtClean="0"/>
              <a:t>POR method </a:t>
            </a:r>
          </a:p>
          <a:p>
            <a:pPr marL="611188" lvl="1" indent="-342900"/>
            <a:r>
              <a:rPr lang="en-GB" dirty="0" smtClean="0"/>
              <a:t>Recognises, catalogues </a:t>
            </a:r>
            <a:r>
              <a:rPr lang="en-GB" dirty="0"/>
              <a:t>and </a:t>
            </a:r>
            <a:r>
              <a:rPr lang="en-GB" dirty="0" smtClean="0"/>
              <a:t>organises observations</a:t>
            </a:r>
          </a:p>
          <a:p>
            <a:pPr marL="611188" lvl="1" indent="-342900"/>
            <a:r>
              <a:rPr lang="en-GB" dirty="0" smtClean="0"/>
              <a:t>Discovers </a:t>
            </a:r>
            <a:r>
              <a:rPr lang="en-GB" dirty="0"/>
              <a:t>regularities as well as interrelationships and interactions between such </a:t>
            </a:r>
            <a:r>
              <a:rPr lang="en-GB" dirty="0" smtClean="0"/>
              <a:t>regularities</a:t>
            </a:r>
          </a:p>
          <a:p>
            <a:pPr marL="611188" lvl="1" indent="-342900"/>
            <a:r>
              <a:rPr lang="en-GB" dirty="0" smtClean="0"/>
              <a:t>Such knowledge </a:t>
            </a:r>
            <a:r>
              <a:rPr lang="en-GB" dirty="0"/>
              <a:t>is the mother of clean, succinct </a:t>
            </a:r>
            <a:r>
              <a:rPr lang="en-GB" dirty="0" smtClean="0"/>
              <a:t>principles</a:t>
            </a:r>
            <a:endParaRPr lang="en-GB" dirty="0"/>
          </a:p>
        </p:txBody>
      </p:sp>
    </p:spTree>
    <p:extLst>
      <p:ext uri="{BB962C8B-B14F-4D97-AF65-F5344CB8AC3E}">
        <p14:creationId xmlns:p14="http://schemas.microsoft.com/office/powerpoint/2010/main" val="302980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836712"/>
            <a:ext cx="8461126" cy="5544616"/>
          </a:xfrm>
        </p:spPr>
        <p:txBody>
          <a:bodyPr/>
          <a:lstStyle/>
          <a:p>
            <a:pPr marL="0" indent="0">
              <a:spcBef>
                <a:spcPts val="300"/>
              </a:spcBef>
              <a:buNone/>
            </a:pPr>
            <a:r>
              <a:rPr lang="en-GB" dirty="0" smtClean="0"/>
              <a:t>“</a:t>
            </a:r>
            <a:r>
              <a:rPr lang="en-GB" i="1" dirty="0">
                <a:solidFill>
                  <a:srgbClr val="0000FF"/>
                </a:solidFill>
              </a:rPr>
              <a:t>Scientists are not dependent on the ideas of a single man, but on the combined wisdom of thousands of men, all thinking of the same problem, and each doing his little bit to add to the great structure of knowledge which is gradually being erected</a:t>
            </a:r>
            <a:r>
              <a:rPr lang="en-GB" dirty="0">
                <a:solidFill>
                  <a:srgbClr val="0000FF"/>
                </a:solidFill>
              </a:rPr>
              <a:t>”. </a:t>
            </a:r>
            <a:endParaRPr lang="en-GB" dirty="0" smtClean="0">
              <a:solidFill>
                <a:srgbClr val="0000FF"/>
              </a:solidFill>
            </a:endParaRPr>
          </a:p>
          <a:p>
            <a:pPr marL="0" indent="0" algn="r">
              <a:spcBef>
                <a:spcPts val="300"/>
              </a:spcBef>
              <a:buNone/>
            </a:pPr>
            <a:r>
              <a:rPr lang="en-GB" dirty="0">
                <a:solidFill>
                  <a:srgbClr val="0000FF"/>
                </a:solidFill>
              </a:rPr>
              <a:t>Ernest </a:t>
            </a:r>
            <a:r>
              <a:rPr lang="en-GB" dirty="0" smtClean="0">
                <a:solidFill>
                  <a:srgbClr val="0000FF"/>
                </a:solidFill>
              </a:rPr>
              <a:t>Rutherford</a:t>
            </a:r>
            <a:endParaRPr lang="en-GB" dirty="0">
              <a:solidFill>
                <a:srgbClr val="0000FF"/>
              </a:solidFill>
            </a:endParaRPr>
          </a:p>
          <a:p>
            <a:pPr marL="0" indent="0">
              <a:spcBef>
                <a:spcPts val="300"/>
              </a:spcBef>
              <a:buNone/>
            </a:pPr>
            <a:r>
              <a:rPr lang="en-GB" dirty="0"/>
              <a:t>P</a:t>
            </a:r>
            <a:r>
              <a:rPr lang="en-GB" dirty="0" smtClean="0"/>
              <a:t>attern</a:t>
            </a:r>
            <a:r>
              <a:rPr lang="en-GB" dirty="0"/>
              <a:t>-oriented research methodology offers </a:t>
            </a:r>
            <a:r>
              <a:rPr lang="en-GB" dirty="0" smtClean="0"/>
              <a:t>a </a:t>
            </a:r>
            <a:r>
              <a:rPr lang="en-GB" dirty="0"/>
              <a:t>platform for </a:t>
            </a:r>
            <a:r>
              <a:rPr lang="en-GB" dirty="0" smtClean="0"/>
              <a:t>many people to </a:t>
            </a:r>
            <a:r>
              <a:rPr lang="en-GB" dirty="0"/>
              <a:t>contribute to a structure of </a:t>
            </a:r>
            <a:r>
              <a:rPr lang="en-GB" dirty="0" smtClean="0"/>
              <a:t>knowledge, because </a:t>
            </a:r>
          </a:p>
          <a:p>
            <a:pPr marL="358775" indent="-358775">
              <a:spcBef>
                <a:spcPts val="300"/>
              </a:spcBef>
            </a:pPr>
            <a:r>
              <a:rPr lang="en-US" dirty="0" smtClean="0"/>
              <a:t>POR is incremental so that knowledge can be accumulated</a:t>
            </a:r>
          </a:p>
          <a:p>
            <a:pPr marL="358775" indent="-358775">
              <a:spcBef>
                <a:spcPts val="300"/>
              </a:spcBef>
            </a:pPr>
            <a:r>
              <a:rPr lang="en-US" dirty="0" smtClean="0"/>
              <a:t>Patterns represents knowledge in a reusable, and transferable form</a:t>
            </a:r>
          </a:p>
          <a:p>
            <a:pPr marL="358775" indent="-358775">
              <a:spcBef>
                <a:spcPts val="300"/>
              </a:spcBef>
            </a:pPr>
            <a:r>
              <a:rPr lang="en-US" dirty="0" smtClean="0"/>
              <a:t>Patterns and their uses can be validated and verified </a:t>
            </a:r>
            <a:endParaRPr lang="en-US" dirty="0"/>
          </a:p>
        </p:txBody>
      </p:sp>
    </p:spTree>
    <p:extLst>
      <p:ext uri="{BB962C8B-B14F-4D97-AF65-F5344CB8AC3E}">
        <p14:creationId xmlns:p14="http://schemas.microsoft.com/office/powerpoint/2010/main" val="3517268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395537" y="764704"/>
            <a:ext cx="8461126" cy="5688632"/>
          </a:xfrm>
        </p:spPr>
        <p:txBody>
          <a:bodyPr/>
          <a:lstStyle/>
          <a:p>
            <a:pPr>
              <a:lnSpc>
                <a:spcPct val="90000"/>
              </a:lnSpc>
              <a:spcBef>
                <a:spcPts val="0"/>
              </a:spcBef>
            </a:pPr>
            <a:r>
              <a:rPr lang="en-US" sz="2000" dirty="0">
                <a:latin typeface="Arial" charset="0"/>
              </a:rPr>
              <a:t>Hong Zhu and Ian </a:t>
            </a:r>
            <a:r>
              <a:rPr lang="en-US" sz="2000" dirty="0" err="1">
                <a:latin typeface="Arial" charset="0"/>
              </a:rPr>
              <a:t>Bayley</a:t>
            </a:r>
            <a:r>
              <a:rPr lang="en-US" sz="2000" dirty="0">
                <a:latin typeface="Arial" charset="0"/>
              </a:rPr>
              <a:t>, </a:t>
            </a:r>
            <a:r>
              <a:rPr lang="en-US" sz="2000" i="1" dirty="0">
                <a:latin typeface="Arial" charset="0"/>
              </a:rPr>
              <a:t>An Algebra of Design Patterns</a:t>
            </a:r>
            <a:r>
              <a:rPr lang="en-US" sz="2000" dirty="0">
                <a:latin typeface="Arial" charset="0"/>
              </a:rPr>
              <a:t>, ACM TOSEM, 22(3), Article 23. July 2013. </a:t>
            </a:r>
          </a:p>
          <a:p>
            <a:pPr>
              <a:lnSpc>
                <a:spcPct val="90000"/>
              </a:lnSpc>
              <a:spcBef>
                <a:spcPts val="0"/>
              </a:spcBef>
            </a:pPr>
            <a:r>
              <a:rPr lang="en-US" sz="2000" dirty="0">
                <a:latin typeface="Arial" charset="0"/>
              </a:rPr>
              <a:t>Ian </a:t>
            </a:r>
            <a:r>
              <a:rPr lang="en-US" sz="2000" dirty="0" err="1">
                <a:latin typeface="Arial" charset="0"/>
              </a:rPr>
              <a:t>Bayley</a:t>
            </a:r>
            <a:r>
              <a:rPr lang="en-US" sz="2000" dirty="0">
                <a:latin typeface="Arial" charset="0"/>
              </a:rPr>
              <a:t> and Hong Zhu, </a:t>
            </a:r>
            <a:r>
              <a:rPr lang="en-US" sz="2000" i="1" dirty="0">
                <a:latin typeface="Arial" charset="0"/>
              </a:rPr>
              <a:t>A Formal Language for Expressions of Pattern Compositions</a:t>
            </a:r>
            <a:r>
              <a:rPr lang="en-US" sz="2000" dirty="0">
                <a:latin typeface="Arial" charset="0"/>
              </a:rPr>
              <a:t>, IJAS, 4(3&amp;4), 354 – 366, Dec. 2011.</a:t>
            </a:r>
          </a:p>
          <a:p>
            <a:pPr>
              <a:lnSpc>
                <a:spcPct val="90000"/>
              </a:lnSpc>
              <a:spcBef>
                <a:spcPts val="0"/>
              </a:spcBef>
            </a:pPr>
            <a:r>
              <a:rPr lang="en-US" sz="2000" dirty="0">
                <a:latin typeface="Arial" charset="0"/>
              </a:rPr>
              <a:t>Ian </a:t>
            </a:r>
            <a:r>
              <a:rPr lang="en-US" sz="2000" dirty="0" err="1">
                <a:latin typeface="Arial" charset="0"/>
              </a:rPr>
              <a:t>Bayley</a:t>
            </a:r>
            <a:r>
              <a:rPr lang="en-US" sz="2000" dirty="0">
                <a:latin typeface="Arial" charset="0"/>
              </a:rPr>
              <a:t> and Hong Zhu, </a:t>
            </a:r>
            <a:r>
              <a:rPr lang="en-US" sz="2000" i="1" dirty="0">
                <a:latin typeface="Arial" charset="0"/>
              </a:rPr>
              <a:t>A formal Language of Pattern Composition</a:t>
            </a:r>
            <a:r>
              <a:rPr lang="en-US" sz="2000" dirty="0">
                <a:latin typeface="Arial" charset="0"/>
              </a:rPr>
              <a:t>, Proc. of PATTERNS’10, Nov. 2010.</a:t>
            </a:r>
          </a:p>
          <a:p>
            <a:pPr>
              <a:lnSpc>
                <a:spcPct val="90000"/>
              </a:lnSpc>
              <a:spcBef>
                <a:spcPts val="0"/>
              </a:spcBef>
            </a:pPr>
            <a:r>
              <a:rPr lang="en-US" sz="2000" dirty="0">
                <a:latin typeface="Arial" charset="0"/>
              </a:rPr>
              <a:t>Hong Zhu and Ian </a:t>
            </a:r>
            <a:r>
              <a:rPr lang="en-US" sz="2000" dirty="0" err="1">
                <a:latin typeface="Arial" charset="0"/>
              </a:rPr>
              <a:t>Bayley</a:t>
            </a:r>
            <a:r>
              <a:rPr lang="en-US" sz="2000" dirty="0">
                <a:latin typeface="Arial" charset="0"/>
              </a:rPr>
              <a:t>, </a:t>
            </a:r>
            <a:r>
              <a:rPr lang="en-US" sz="2000" i="1" dirty="0">
                <a:latin typeface="Arial" charset="0"/>
              </a:rPr>
              <a:t>Laws of Pattern Composition</a:t>
            </a:r>
            <a:r>
              <a:rPr lang="en-US" sz="2000" dirty="0">
                <a:latin typeface="Arial" charset="0"/>
              </a:rPr>
              <a:t>, Proc. of ICFEM’10, Nov. 2010. </a:t>
            </a:r>
          </a:p>
          <a:p>
            <a:pPr>
              <a:lnSpc>
                <a:spcPct val="90000"/>
              </a:lnSpc>
              <a:spcBef>
                <a:spcPts val="0"/>
              </a:spcBef>
            </a:pPr>
            <a:r>
              <a:rPr lang="en-GB" sz="2000" dirty="0">
                <a:latin typeface="Arial" charset="0"/>
              </a:rPr>
              <a:t>Ian </a:t>
            </a:r>
            <a:r>
              <a:rPr lang="en-GB" sz="2000" dirty="0" err="1">
                <a:latin typeface="Arial" charset="0"/>
              </a:rPr>
              <a:t>Bayley</a:t>
            </a:r>
            <a:r>
              <a:rPr lang="en-GB" sz="2000" dirty="0">
                <a:latin typeface="Arial" charset="0"/>
              </a:rPr>
              <a:t> and Hong Zhu, </a:t>
            </a:r>
            <a:r>
              <a:rPr lang="en-GB" sz="2000" i="1" dirty="0">
                <a:latin typeface="Arial" charset="0"/>
              </a:rPr>
              <a:t>Formal specification of the variants and behavioural features of design patterns,</a:t>
            </a:r>
            <a:r>
              <a:rPr lang="en-GB" sz="2000" dirty="0">
                <a:latin typeface="Arial" charset="0"/>
              </a:rPr>
              <a:t> JSS, 83(2), 209–221. Feb 2010</a:t>
            </a:r>
          </a:p>
          <a:p>
            <a:pPr>
              <a:lnSpc>
                <a:spcPct val="90000"/>
              </a:lnSpc>
              <a:spcBef>
                <a:spcPts val="0"/>
              </a:spcBef>
            </a:pPr>
            <a:r>
              <a:rPr lang="en-US" sz="2000" dirty="0">
                <a:latin typeface="Arial" charset="0"/>
              </a:rPr>
              <a:t>Hong Zhu, Ian </a:t>
            </a:r>
            <a:r>
              <a:rPr lang="en-US" sz="2000" dirty="0" err="1">
                <a:latin typeface="Arial" charset="0"/>
              </a:rPr>
              <a:t>Bayley</a:t>
            </a:r>
            <a:r>
              <a:rPr lang="en-US" sz="2000" dirty="0">
                <a:latin typeface="Arial" charset="0"/>
              </a:rPr>
              <a:t>, </a:t>
            </a:r>
            <a:r>
              <a:rPr lang="en-US" sz="2000" dirty="0" err="1">
                <a:latin typeface="Arial" charset="0"/>
              </a:rPr>
              <a:t>Lijun</a:t>
            </a:r>
            <a:r>
              <a:rPr lang="en-US" sz="2000" dirty="0">
                <a:latin typeface="Arial" charset="0"/>
              </a:rPr>
              <a:t> Shan and Richard </a:t>
            </a:r>
            <a:r>
              <a:rPr lang="en-US" sz="2000" dirty="0" err="1">
                <a:latin typeface="Arial" charset="0"/>
              </a:rPr>
              <a:t>Amphlett</a:t>
            </a:r>
            <a:r>
              <a:rPr lang="en-US" sz="2000" dirty="0">
                <a:latin typeface="Arial" charset="0"/>
              </a:rPr>
              <a:t>, </a:t>
            </a:r>
            <a:r>
              <a:rPr lang="en-US" sz="2000" i="1" dirty="0">
                <a:latin typeface="Arial" charset="0"/>
              </a:rPr>
              <a:t>Tool Support for Design Pattern Recognition at Model Level</a:t>
            </a:r>
            <a:r>
              <a:rPr lang="en-US" sz="2000" dirty="0">
                <a:latin typeface="Arial" charset="0"/>
              </a:rPr>
              <a:t>, Proc. of COMPSAC'09, July 2009. </a:t>
            </a:r>
          </a:p>
          <a:p>
            <a:pPr>
              <a:lnSpc>
                <a:spcPct val="90000"/>
              </a:lnSpc>
              <a:spcBef>
                <a:spcPts val="0"/>
              </a:spcBef>
            </a:pPr>
            <a:r>
              <a:rPr lang="en-US" sz="2000" dirty="0">
                <a:latin typeface="Arial" charset="0"/>
              </a:rPr>
              <a:t>Ian </a:t>
            </a:r>
            <a:r>
              <a:rPr lang="en-US" sz="2000" dirty="0" err="1">
                <a:latin typeface="Arial" charset="0"/>
              </a:rPr>
              <a:t>Bayley</a:t>
            </a:r>
            <a:r>
              <a:rPr lang="en-US" sz="2000" dirty="0">
                <a:latin typeface="Arial" charset="0"/>
              </a:rPr>
              <a:t> and Hong Zhu, </a:t>
            </a:r>
            <a:r>
              <a:rPr lang="en-US" sz="2000" i="1" dirty="0">
                <a:latin typeface="Arial" charset="0"/>
              </a:rPr>
              <a:t>Specifying </a:t>
            </a:r>
            <a:r>
              <a:rPr lang="en-US" sz="2000" i="1" dirty="0" err="1">
                <a:latin typeface="Arial" charset="0"/>
              </a:rPr>
              <a:t>Behavioural</a:t>
            </a:r>
            <a:r>
              <a:rPr lang="en-US" sz="2000" i="1" dirty="0">
                <a:latin typeface="Arial" charset="0"/>
              </a:rPr>
              <a:t> Features of Design Patterns in First Order Logic</a:t>
            </a:r>
            <a:r>
              <a:rPr lang="en-US" sz="2000" dirty="0">
                <a:latin typeface="Arial" charset="0"/>
              </a:rPr>
              <a:t>, Proc. of COMPSAC’08, 203-210, 2008. (Winner of Best Paper Award) </a:t>
            </a:r>
          </a:p>
          <a:p>
            <a:pPr>
              <a:lnSpc>
                <a:spcPct val="90000"/>
              </a:lnSpc>
              <a:spcBef>
                <a:spcPts val="0"/>
              </a:spcBef>
            </a:pPr>
            <a:r>
              <a:rPr lang="en-GB" altLang="zh-CN" sz="2000" dirty="0">
                <a:ea typeface="宋体" charset="0"/>
                <a:cs typeface="宋体" charset="0"/>
              </a:rPr>
              <a:t>H. Zhu, L. Shan, I. </a:t>
            </a:r>
            <a:r>
              <a:rPr lang="en-GB" altLang="zh-CN" sz="2000" dirty="0" err="1">
                <a:ea typeface="宋体" charset="0"/>
                <a:cs typeface="宋体" charset="0"/>
              </a:rPr>
              <a:t>Bayley</a:t>
            </a:r>
            <a:r>
              <a:rPr lang="en-GB" altLang="zh-CN" sz="2000" dirty="0">
                <a:ea typeface="宋体" charset="0"/>
                <a:cs typeface="宋体" charset="0"/>
              </a:rPr>
              <a:t> and R. </a:t>
            </a:r>
            <a:r>
              <a:rPr lang="en-GB" altLang="zh-CN" sz="2000" dirty="0" err="1">
                <a:ea typeface="宋体" charset="0"/>
                <a:cs typeface="宋体" charset="0"/>
              </a:rPr>
              <a:t>Amphlett</a:t>
            </a:r>
            <a:r>
              <a:rPr lang="en-GB" altLang="zh-CN" sz="2000" dirty="0">
                <a:ea typeface="宋体" charset="0"/>
                <a:cs typeface="宋体" charset="0"/>
              </a:rPr>
              <a:t>, </a:t>
            </a:r>
            <a:r>
              <a:rPr lang="en-US" altLang="zh-CN" sz="2000" i="1" dirty="0">
                <a:ea typeface="宋体" charset="0"/>
                <a:cs typeface="宋体" charset="0"/>
              </a:rPr>
              <a:t>A Formal Descriptive Semantics of UML And Its Applications</a:t>
            </a:r>
            <a:r>
              <a:rPr lang="en-GB" altLang="zh-CN" sz="2000" dirty="0">
                <a:ea typeface="宋体" charset="0"/>
                <a:cs typeface="宋体" charset="0"/>
              </a:rPr>
              <a:t>, in UML 2 Semantics and Applications, Kevin </a:t>
            </a:r>
            <a:r>
              <a:rPr lang="en-GB" altLang="zh-CN" sz="2000" dirty="0" err="1">
                <a:ea typeface="宋体" charset="0"/>
                <a:cs typeface="宋体" charset="0"/>
              </a:rPr>
              <a:t>Lano</a:t>
            </a:r>
            <a:r>
              <a:rPr lang="en-GB" altLang="zh-CN" sz="2000" dirty="0">
                <a:ea typeface="宋体" charset="0"/>
                <a:cs typeface="宋体" charset="0"/>
              </a:rPr>
              <a:t> (Eds.), John Wiley &amp; Sons, pp95-123, Nov. 2009.  </a:t>
            </a:r>
          </a:p>
        </p:txBody>
      </p:sp>
    </p:spTree>
    <p:extLst>
      <p:ext uri="{BB962C8B-B14F-4D97-AF65-F5344CB8AC3E}">
        <p14:creationId xmlns:p14="http://schemas.microsoft.com/office/powerpoint/2010/main" val="2883456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Book</a:t>
            </a:r>
            <a:endParaRPr lang="en-US" dirty="0"/>
          </a:p>
        </p:txBody>
      </p:sp>
      <p:sp>
        <p:nvSpPr>
          <p:cNvPr id="3" name="Content Placeholder 2"/>
          <p:cNvSpPr>
            <a:spLocks noGrp="1"/>
          </p:cNvSpPr>
          <p:nvPr>
            <p:ph idx="1"/>
          </p:nvPr>
        </p:nvSpPr>
        <p:spPr>
          <a:xfrm>
            <a:off x="395537" y="908720"/>
            <a:ext cx="4248471" cy="5544616"/>
          </a:xfrm>
        </p:spPr>
        <p:txBody>
          <a:bodyPr/>
          <a:lstStyle/>
          <a:p>
            <a:pPr marL="0" indent="0">
              <a:buNone/>
            </a:pPr>
            <a:r>
              <a:rPr lang="en-US" dirty="0" smtClean="0"/>
              <a:t>Clive </a:t>
            </a:r>
            <a:r>
              <a:rPr lang="en-US" dirty="0"/>
              <a:t>Blackwell and Hong Zhu (eds.), </a:t>
            </a:r>
            <a:r>
              <a:rPr lang="en-US" b="1" i="1" dirty="0" err="1"/>
              <a:t>CyberPatterns</a:t>
            </a:r>
            <a:r>
              <a:rPr lang="en-US" b="1" i="1" dirty="0"/>
              <a:t>: Unifying Design Patterns with Security Patterns and Attack Patterns</a:t>
            </a:r>
            <a:r>
              <a:rPr lang="en-US" dirty="0"/>
              <a:t>; </a:t>
            </a:r>
            <a:r>
              <a:rPr lang="en-US" dirty="0" smtClean="0"/>
              <a:t>Springer 2014.</a:t>
            </a:r>
            <a:r>
              <a:rPr lang="en-US" dirty="0"/>
              <a:t> </a:t>
            </a:r>
            <a:endParaRPr lang="en-US" dirty="0" smtClean="0"/>
          </a:p>
        </p:txBody>
      </p:sp>
      <p:pic>
        <p:nvPicPr>
          <p:cNvPr id="4" name="Picture 3" descr="318981_1_En_Print.pdf"/>
          <p:cNvPicPr>
            <a:picLocks noChangeAspect="1"/>
          </p:cNvPicPr>
          <p:nvPr/>
        </p:nvPicPr>
        <p:blipFill rotWithShape="1">
          <a:blip r:embed="rId2">
            <a:extLst>
              <a:ext uri="{28A0092B-C50C-407E-A947-70E740481C1C}">
                <a14:useLocalDpi xmlns:a14="http://schemas.microsoft.com/office/drawing/2010/main" val="0"/>
              </a:ext>
            </a:extLst>
          </a:blip>
          <a:srcRect l="45030"/>
          <a:stretch/>
        </p:blipFill>
        <p:spPr>
          <a:xfrm>
            <a:off x="4748802" y="908720"/>
            <a:ext cx="4014083" cy="5400600"/>
          </a:xfrm>
          <a:prstGeom prst="rect">
            <a:avLst/>
          </a:prstGeom>
        </p:spPr>
      </p:pic>
    </p:spTree>
    <p:extLst>
      <p:ext uri="{BB962C8B-B14F-4D97-AF65-F5344CB8AC3E}">
        <p14:creationId xmlns:p14="http://schemas.microsoft.com/office/powerpoint/2010/main" val="3884675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H. Zhu, </a:t>
            </a:r>
            <a:r>
              <a:rPr lang="en-GB" dirty="0" err="1"/>
              <a:t>Cyberpatterns</a:t>
            </a:r>
            <a:r>
              <a:rPr lang="en-GB" dirty="0"/>
              <a:t>: Towards a Pattern Oriented Study of Cyberspace, Chapter 1, in </a:t>
            </a:r>
            <a:r>
              <a:rPr lang="en-US" dirty="0"/>
              <a:t>Clive Blackwell and Hong Zhu (eds.), </a:t>
            </a:r>
            <a:r>
              <a:rPr lang="en-US" i="1" dirty="0" err="1"/>
              <a:t>CyberPatterns</a:t>
            </a:r>
            <a:r>
              <a:rPr lang="en-US" i="1" dirty="0"/>
              <a:t>: Unifying Design Patterns with Security Patterns and Attack Patterns</a:t>
            </a:r>
            <a:r>
              <a:rPr lang="en-US" dirty="0"/>
              <a:t>; Springer </a:t>
            </a:r>
            <a:r>
              <a:rPr lang="en-US" dirty="0" smtClean="0"/>
              <a:t>2014.</a:t>
            </a:r>
            <a:r>
              <a:rPr lang="en-US" dirty="0"/>
              <a:t> </a:t>
            </a:r>
            <a:endParaRPr lang="en-US" dirty="0" smtClean="0"/>
          </a:p>
          <a:p>
            <a:r>
              <a:rPr lang="en-US" dirty="0" smtClean="0"/>
              <a:t>H. Zhu, </a:t>
            </a:r>
            <a:r>
              <a:rPr lang="en-US" dirty="0" smtClean="0">
                <a:solidFill>
                  <a:schemeClr val="tx2"/>
                </a:solidFill>
              </a:rPr>
              <a:t>Design </a:t>
            </a:r>
            <a:r>
              <a:rPr lang="en-US" dirty="0">
                <a:solidFill>
                  <a:schemeClr val="tx2"/>
                </a:solidFill>
              </a:rPr>
              <a:t>Space-Based Pattern Representation, Chapter in CyberPatterns: Unifying Design Patterns with Security Patterns and Attack Patterns; Clive Blackwell and Hong Zhu (eds.), Springer 2014. </a:t>
            </a:r>
            <a:endParaRPr lang="en-US" dirty="0" smtClean="0">
              <a:solidFill>
                <a:schemeClr val="tx2"/>
              </a:solidFill>
            </a:endParaRPr>
          </a:p>
          <a:p>
            <a:r>
              <a:rPr lang="en-US" dirty="0" smtClean="0"/>
              <a:t>C. </a:t>
            </a:r>
            <a:r>
              <a:rPr lang="en-US" dirty="0"/>
              <a:t>Blackwell and </a:t>
            </a:r>
            <a:r>
              <a:rPr lang="en-US" dirty="0" smtClean="0"/>
              <a:t>H. </a:t>
            </a:r>
            <a:r>
              <a:rPr lang="en-US" dirty="0"/>
              <a:t>Zhu, </a:t>
            </a:r>
            <a:r>
              <a:rPr lang="en-US" dirty="0">
                <a:solidFill>
                  <a:schemeClr val="tx2"/>
                </a:solidFill>
              </a:rPr>
              <a:t>Future Directions for Research on Cyberpatterns, Conclusion Chapter in CyberPatterns: Unifying Design Patterns with Security Patterns and Attack Patterns; Clive Blackwell and Hong Zhu (eds.), Springer 2014</a:t>
            </a:r>
            <a:r>
              <a:rPr lang="en-US" dirty="0" smtClean="0">
                <a:solidFill>
                  <a:schemeClr val="tx2"/>
                </a:solidFill>
              </a:rPr>
              <a:t>.</a:t>
            </a:r>
            <a:endParaRPr lang="en-US" dirty="0"/>
          </a:p>
        </p:txBody>
      </p:sp>
    </p:spTree>
    <p:extLst>
      <p:ext uri="{BB962C8B-B14F-4D97-AF65-F5344CB8AC3E}">
        <p14:creationId xmlns:p14="http://schemas.microsoft.com/office/powerpoint/2010/main" val="124275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Patterns of Human Behaviours</a:t>
            </a:r>
            <a:endParaRPr lang="en-GB" sz="3600" dirty="0"/>
          </a:p>
        </p:txBody>
      </p:sp>
      <p:sp>
        <p:nvSpPr>
          <p:cNvPr id="3" name="Content Placeholder 2"/>
          <p:cNvSpPr>
            <a:spLocks noGrp="1"/>
          </p:cNvSpPr>
          <p:nvPr>
            <p:ph idx="1"/>
          </p:nvPr>
        </p:nvSpPr>
        <p:spPr/>
        <p:txBody>
          <a:bodyPr/>
          <a:lstStyle/>
          <a:p>
            <a:r>
              <a:rPr lang="en-GB" dirty="0" smtClean="0"/>
              <a:t>Patterns of individual’s behaviours</a:t>
            </a:r>
          </a:p>
          <a:p>
            <a:pPr lvl="1"/>
            <a:r>
              <a:rPr lang="en-GB" dirty="0" smtClean="0"/>
              <a:t>Going to a friend’s house to play cards every Saturday evening</a:t>
            </a:r>
          </a:p>
          <a:p>
            <a:pPr lvl="1"/>
            <a:r>
              <a:rPr lang="en-GB" dirty="0" smtClean="0"/>
              <a:t>Going to work every workday morning by driving on certain route</a:t>
            </a:r>
          </a:p>
          <a:p>
            <a:pPr lvl="2"/>
            <a:r>
              <a:rPr lang="en-GB" dirty="0" smtClean="0"/>
              <a:t>On Thursday during semester week: leave home 8am;</a:t>
            </a:r>
          </a:p>
          <a:p>
            <a:pPr lvl="2"/>
            <a:r>
              <a:rPr lang="en-GB" dirty="0" smtClean="0"/>
              <a:t>On other days: leave home 9am;</a:t>
            </a:r>
            <a:endParaRPr lang="en-GB" dirty="0"/>
          </a:p>
          <a:p>
            <a:r>
              <a:rPr lang="en-GB" dirty="0" smtClean="0"/>
              <a:t>Patterns of </a:t>
            </a:r>
            <a:r>
              <a:rPr lang="en-GB" dirty="0"/>
              <a:t>c</a:t>
            </a:r>
            <a:r>
              <a:rPr lang="en-GB" dirty="0" smtClean="0"/>
              <a:t>ollective behaviours</a:t>
            </a:r>
          </a:p>
          <a:p>
            <a:pPr lvl="1"/>
            <a:r>
              <a:rPr lang="en-GB" dirty="0" smtClean="0"/>
              <a:t>For UK Newspaper Websites, the home pages have a pattern of change frequency: </a:t>
            </a:r>
          </a:p>
          <a:p>
            <a:pPr lvl="2"/>
            <a:r>
              <a:rPr lang="en-GB" dirty="0" smtClean="0"/>
              <a:t>First peak around 12:00</a:t>
            </a:r>
          </a:p>
          <a:p>
            <a:pPr lvl="2"/>
            <a:r>
              <a:rPr lang="en-GB" dirty="0" smtClean="0"/>
              <a:t>Second peak around 17:00</a:t>
            </a:r>
          </a:p>
          <a:p>
            <a:pPr marL="271463" lvl="1" indent="0">
              <a:buNone/>
            </a:pPr>
            <a:endParaRPr lang="en-GB" dirty="0"/>
          </a:p>
        </p:txBody>
      </p:sp>
      <p:pic>
        <p:nvPicPr>
          <p:cNvPr id="4" name="Picture 3"/>
          <p:cNvPicPr>
            <a:picLocks noChangeAspect="1"/>
          </p:cNvPicPr>
          <p:nvPr/>
        </p:nvPicPr>
        <p:blipFill>
          <a:blip r:embed="rId2"/>
          <a:stretch>
            <a:fillRect/>
          </a:stretch>
        </p:blipFill>
        <p:spPr>
          <a:xfrm>
            <a:off x="4211960" y="3861048"/>
            <a:ext cx="4689860" cy="2586608"/>
          </a:xfrm>
          <a:prstGeom prst="rect">
            <a:avLst/>
          </a:prstGeom>
        </p:spPr>
      </p:pic>
      <p:sp>
        <p:nvSpPr>
          <p:cNvPr id="5" name="TextBox 4"/>
          <p:cNvSpPr txBox="1"/>
          <p:nvPr/>
        </p:nvSpPr>
        <p:spPr>
          <a:xfrm>
            <a:off x="395536" y="4653136"/>
            <a:ext cx="3744416" cy="18158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600" dirty="0" smtClean="0">
                <a:solidFill>
                  <a:srgbClr val="0000FF"/>
                </a:solidFill>
              </a:rPr>
              <a:t>Zhang</a:t>
            </a:r>
            <a:r>
              <a:rPr lang="en-GB" sz="1600" dirty="0">
                <a:solidFill>
                  <a:srgbClr val="0000FF"/>
                </a:solidFill>
              </a:rPr>
              <a:t>, Y., </a:t>
            </a:r>
            <a:r>
              <a:rPr lang="en-GB" sz="1600" dirty="0" err="1">
                <a:solidFill>
                  <a:srgbClr val="0000FF"/>
                </a:solidFill>
              </a:rPr>
              <a:t>Huo</a:t>
            </a:r>
            <a:r>
              <a:rPr lang="en-GB" sz="1600" dirty="0">
                <a:solidFill>
                  <a:srgbClr val="0000FF"/>
                </a:solidFill>
              </a:rPr>
              <a:t>, Q., Zhang, L., Zhu, H., Greenwood, S., </a:t>
            </a:r>
            <a:r>
              <a:rPr lang="en-GB" sz="1600" b="1" dirty="0">
                <a:solidFill>
                  <a:srgbClr val="0000FF"/>
                </a:solidFill>
              </a:rPr>
              <a:t>Measuring the timeliness of websites</a:t>
            </a:r>
            <a:r>
              <a:rPr lang="en-GB" sz="1600" dirty="0">
                <a:solidFill>
                  <a:srgbClr val="0000FF"/>
                </a:solidFill>
              </a:rPr>
              <a:t>, </a:t>
            </a:r>
            <a:r>
              <a:rPr lang="en-GB" sz="1600" i="1" dirty="0" smtClean="0">
                <a:solidFill>
                  <a:srgbClr val="0000FF"/>
                </a:solidFill>
              </a:rPr>
              <a:t>Proc. </a:t>
            </a:r>
            <a:r>
              <a:rPr lang="en-GB" sz="1600" i="1" dirty="0">
                <a:solidFill>
                  <a:srgbClr val="0000FF"/>
                </a:solidFill>
              </a:rPr>
              <a:t>of the Fourth European Conference on Software Measurement and ICT </a:t>
            </a:r>
            <a:r>
              <a:rPr lang="en-GB" sz="1600" i="1" dirty="0" smtClean="0">
                <a:solidFill>
                  <a:srgbClr val="0000FF"/>
                </a:solidFill>
              </a:rPr>
              <a:t>Control</a:t>
            </a:r>
            <a:r>
              <a:rPr lang="en-GB" sz="1600" dirty="0" smtClean="0">
                <a:solidFill>
                  <a:srgbClr val="0000FF"/>
                </a:solidFill>
              </a:rPr>
              <a:t>, </a:t>
            </a:r>
            <a:r>
              <a:rPr lang="en-GB" sz="1600" dirty="0">
                <a:solidFill>
                  <a:srgbClr val="0000FF"/>
                </a:solidFill>
              </a:rPr>
              <a:t>Heidelberg, Germany, 8-11 May 2001, </a:t>
            </a:r>
            <a:r>
              <a:rPr lang="en-GB" sz="1600" dirty="0" err="1">
                <a:solidFill>
                  <a:srgbClr val="0000FF"/>
                </a:solidFill>
              </a:rPr>
              <a:t>pp</a:t>
            </a:r>
            <a:r>
              <a:rPr lang="en-GB" sz="1600" dirty="0">
                <a:solidFill>
                  <a:srgbClr val="0000FF"/>
                </a:solidFill>
              </a:rPr>
              <a:t> 139~147.</a:t>
            </a:r>
          </a:p>
        </p:txBody>
      </p:sp>
    </p:spTree>
    <p:extLst>
      <p:ext uri="{BB962C8B-B14F-4D97-AF65-F5344CB8AC3E}">
        <p14:creationId xmlns:p14="http://schemas.microsoft.com/office/powerpoint/2010/main" val="39890438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Pattern-Oriented Research Methodology</a:t>
            </a:r>
            <a:endParaRPr lang="en-US" sz="3200" dirty="0"/>
          </a:p>
        </p:txBody>
      </p:sp>
      <p:sp>
        <p:nvSpPr>
          <p:cNvPr id="3" name="Content Placeholder 2"/>
          <p:cNvSpPr>
            <a:spLocks noGrp="1"/>
          </p:cNvSpPr>
          <p:nvPr>
            <p:ph idx="1"/>
          </p:nvPr>
        </p:nvSpPr>
        <p:spPr>
          <a:xfrm>
            <a:off x="395537" y="764704"/>
            <a:ext cx="8461126" cy="5904656"/>
          </a:xfrm>
        </p:spPr>
        <p:txBody>
          <a:bodyPr/>
          <a:lstStyle/>
          <a:p>
            <a:pPr marL="0" indent="0">
              <a:spcBef>
                <a:spcPts val="0"/>
              </a:spcBef>
              <a:buNone/>
            </a:pPr>
            <a:r>
              <a:rPr lang="en-US" b="1" dirty="0" smtClean="0"/>
              <a:t>Research questions are asked and answered with pattern as the central concept. </a:t>
            </a:r>
          </a:p>
          <a:p>
            <a:pPr lvl="0">
              <a:spcBef>
                <a:spcPts val="0"/>
              </a:spcBef>
            </a:pPr>
            <a:r>
              <a:rPr lang="en-GB" dirty="0" smtClean="0"/>
              <a:t>Discovering patterns: </a:t>
            </a:r>
          </a:p>
          <a:p>
            <a:pPr lvl="1">
              <a:spcBef>
                <a:spcPts val="0"/>
              </a:spcBef>
            </a:pPr>
            <a:r>
              <a:rPr lang="en-GB" dirty="0" smtClean="0"/>
              <a:t>Facilitating </a:t>
            </a:r>
            <a:r>
              <a:rPr lang="en-GB" dirty="0"/>
              <a:t>the observations of the phenomena in </a:t>
            </a:r>
            <a:r>
              <a:rPr lang="en-GB" dirty="0" smtClean="0"/>
              <a:t>a </a:t>
            </a:r>
            <a:r>
              <a:rPr lang="en-GB" dirty="0"/>
              <a:t>subject </a:t>
            </a:r>
            <a:r>
              <a:rPr lang="en-GB" dirty="0" smtClean="0"/>
              <a:t>domain, such as the cyberspace</a:t>
            </a:r>
          </a:p>
          <a:p>
            <a:pPr lvl="1">
              <a:spcBef>
                <a:spcPts val="0"/>
              </a:spcBef>
            </a:pPr>
            <a:r>
              <a:rPr lang="en-GB" dirty="0" smtClean="0"/>
              <a:t>Finding </a:t>
            </a:r>
            <a:r>
              <a:rPr lang="en-GB" dirty="0"/>
              <a:t>the regularities </a:t>
            </a:r>
            <a:r>
              <a:rPr lang="en-GB" dirty="0" smtClean="0"/>
              <a:t>in the observed phenomena </a:t>
            </a:r>
          </a:p>
          <a:p>
            <a:pPr lvl="1">
              <a:spcBef>
                <a:spcPts val="0"/>
              </a:spcBef>
            </a:pPr>
            <a:r>
              <a:rPr lang="en-GB" dirty="0" smtClean="0"/>
              <a:t>Representing the regularities (</a:t>
            </a:r>
            <a:r>
              <a:rPr lang="en-GB" i="1" dirty="0" smtClean="0"/>
              <a:t>descriptively</a:t>
            </a:r>
            <a:r>
              <a:rPr lang="en-GB" dirty="0" smtClean="0"/>
              <a:t> and/or </a:t>
            </a:r>
            <a:r>
              <a:rPr lang="en-GB" i="1" dirty="0" smtClean="0"/>
              <a:t>prescriptively</a:t>
            </a:r>
            <a:r>
              <a:rPr lang="en-GB" dirty="0" smtClean="0"/>
              <a:t>)</a:t>
            </a:r>
          </a:p>
          <a:p>
            <a:pPr hangingPunct="0">
              <a:spcBef>
                <a:spcPts val="0"/>
              </a:spcBef>
            </a:pPr>
            <a:r>
              <a:rPr lang="en-GB" dirty="0"/>
              <a:t>U</a:t>
            </a:r>
            <a:r>
              <a:rPr lang="en-GB" dirty="0" smtClean="0"/>
              <a:t>nderstanding patterns: </a:t>
            </a:r>
          </a:p>
          <a:p>
            <a:pPr lvl="1" hangingPunct="0">
              <a:spcBef>
                <a:spcPts val="0"/>
              </a:spcBef>
            </a:pPr>
            <a:r>
              <a:rPr lang="en-GB" dirty="0" smtClean="0"/>
              <a:t>Discovering the structures and mechanisms underlying such </a:t>
            </a:r>
            <a:r>
              <a:rPr lang="en-GB" dirty="0"/>
              <a:t>repeating </a:t>
            </a:r>
            <a:r>
              <a:rPr lang="en-GB" dirty="0" smtClean="0"/>
              <a:t>phenomena</a:t>
            </a:r>
          </a:p>
          <a:p>
            <a:pPr lvl="1" hangingPunct="0">
              <a:spcBef>
                <a:spcPts val="0"/>
              </a:spcBef>
            </a:pPr>
            <a:r>
              <a:rPr lang="en-GB" dirty="0"/>
              <a:t>D</a:t>
            </a:r>
            <a:r>
              <a:rPr lang="en-GB" dirty="0" smtClean="0"/>
              <a:t>etermining </a:t>
            </a:r>
            <a:r>
              <a:rPr lang="en-GB" dirty="0"/>
              <a:t>the relationships between various repeating </a:t>
            </a:r>
            <a:r>
              <a:rPr lang="en-GB" dirty="0" smtClean="0"/>
              <a:t>phenomena</a:t>
            </a:r>
            <a:endParaRPr lang="en-GB" dirty="0"/>
          </a:p>
          <a:p>
            <a:pPr lvl="1" hangingPunct="0">
              <a:spcBef>
                <a:spcPts val="0"/>
              </a:spcBef>
            </a:pPr>
            <a:r>
              <a:rPr lang="en-GB" dirty="0"/>
              <a:t>C</a:t>
            </a:r>
            <a:r>
              <a:rPr lang="en-GB" dirty="0" smtClean="0"/>
              <a:t>lassifying </a:t>
            </a:r>
            <a:r>
              <a:rPr lang="en-GB" dirty="0"/>
              <a:t>and categorising such </a:t>
            </a:r>
            <a:r>
              <a:rPr lang="en-GB" dirty="0" smtClean="0"/>
              <a:t>phenomena</a:t>
            </a:r>
            <a:endParaRPr lang="en-GB" dirty="0"/>
          </a:p>
          <a:p>
            <a:pPr lvl="1" hangingPunct="0">
              <a:spcBef>
                <a:spcPts val="0"/>
              </a:spcBef>
            </a:pPr>
            <a:r>
              <a:rPr lang="en-GB" dirty="0" smtClean="0"/>
              <a:t>Standardising </a:t>
            </a:r>
            <a:r>
              <a:rPr lang="en-GB" dirty="0"/>
              <a:t>the vocabulary of such phenomena to form pattern languages, </a:t>
            </a:r>
            <a:r>
              <a:rPr lang="en-GB" dirty="0" smtClean="0"/>
              <a:t>etc. </a:t>
            </a:r>
            <a:endParaRPr lang="en-GB" dirty="0"/>
          </a:p>
          <a:p>
            <a:pPr marL="346075" indent="-342900" hangingPunct="0">
              <a:spcBef>
                <a:spcPts val="0"/>
              </a:spcBef>
            </a:pPr>
            <a:r>
              <a:rPr lang="en-GB" dirty="0" smtClean="0"/>
              <a:t>Applying patterns: </a:t>
            </a:r>
          </a:p>
          <a:p>
            <a:pPr lvl="1" hangingPunct="0">
              <a:spcBef>
                <a:spcPts val="0"/>
              </a:spcBef>
            </a:pPr>
            <a:r>
              <a:rPr lang="en-GB" dirty="0" smtClean="0"/>
              <a:t>Devising </a:t>
            </a:r>
            <a:r>
              <a:rPr lang="en-GB" dirty="0"/>
              <a:t>the operations </a:t>
            </a:r>
            <a:r>
              <a:rPr lang="en-GB" dirty="0" smtClean="0"/>
              <a:t>and facilities to </a:t>
            </a:r>
            <a:r>
              <a:rPr lang="en-GB" b="1" i="1" dirty="0"/>
              <a:t>detect</a:t>
            </a:r>
            <a:r>
              <a:rPr lang="en-GB" dirty="0"/>
              <a:t>, </a:t>
            </a:r>
            <a:r>
              <a:rPr lang="en-GB" b="1" i="1" dirty="0"/>
              <a:t>predict</a:t>
            </a:r>
            <a:r>
              <a:rPr lang="en-GB" dirty="0"/>
              <a:t> and </a:t>
            </a:r>
            <a:r>
              <a:rPr lang="en-GB" b="1" i="1" dirty="0"/>
              <a:t>prevent</a:t>
            </a:r>
            <a:r>
              <a:rPr lang="en-GB" dirty="0"/>
              <a:t> and/or </a:t>
            </a:r>
            <a:r>
              <a:rPr lang="en-GB" b="1" i="1" dirty="0"/>
              <a:t>reproduce</a:t>
            </a:r>
            <a:r>
              <a:rPr lang="en-GB" dirty="0"/>
              <a:t> such </a:t>
            </a:r>
            <a:r>
              <a:rPr lang="en-GB" dirty="0" smtClean="0"/>
              <a:t>phenomena with clearly defined purposes</a:t>
            </a:r>
            <a:endParaRPr lang="en-GB" dirty="0"/>
          </a:p>
        </p:txBody>
      </p:sp>
    </p:spTree>
    <p:extLst>
      <p:ext uri="{BB962C8B-B14F-4D97-AF65-F5344CB8AC3E}">
        <p14:creationId xmlns:p14="http://schemas.microsoft.com/office/powerpoint/2010/main" val="33479746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POR: Software Design Patterns</a:t>
            </a:r>
            <a:endParaRPr lang="en-US" dirty="0"/>
          </a:p>
        </p:txBody>
      </p:sp>
      <p:sp>
        <p:nvSpPr>
          <p:cNvPr id="3" name="Content Placeholder 2"/>
          <p:cNvSpPr>
            <a:spLocks noGrp="1"/>
          </p:cNvSpPr>
          <p:nvPr>
            <p:ph idx="1"/>
          </p:nvPr>
        </p:nvSpPr>
        <p:spPr>
          <a:xfrm>
            <a:off x="395536" y="908720"/>
            <a:ext cx="8568952" cy="5544616"/>
          </a:xfrm>
        </p:spPr>
        <p:txBody>
          <a:bodyPr/>
          <a:lstStyle/>
          <a:p>
            <a:pPr marL="0" indent="0" hangingPunct="0">
              <a:buNone/>
            </a:pPr>
            <a:r>
              <a:rPr lang="en-GB" dirty="0" smtClean="0"/>
              <a:t>The subject domain: </a:t>
            </a:r>
            <a:r>
              <a:rPr lang="en-GB" b="1" i="1" dirty="0"/>
              <a:t>S</a:t>
            </a:r>
            <a:r>
              <a:rPr lang="en-GB" b="1" i="1" dirty="0" smtClean="0"/>
              <a:t>oftware systems</a:t>
            </a:r>
          </a:p>
          <a:p>
            <a:pPr lvl="1" hangingPunct="0"/>
            <a:r>
              <a:rPr lang="en-GB" dirty="0" smtClean="0"/>
              <a:t>The </a:t>
            </a:r>
            <a:r>
              <a:rPr lang="en-GB" dirty="0"/>
              <a:t>most complex manmade </a:t>
            </a:r>
            <a:r>
              <a:rPr lang="en-GB" dirty="0" smtClean="0"/>
              <a:t>artefacts </a:t>
            </a:r>
          </a:p>
          <a:p>
            <a:pPr lvl="1" hangingPunct="0"/>
            <a:r>
              <a:rPr lang="en-GB" dirty="0" smtClean="0"/>
              <a:t>A vast range of different application domains 	</a:t>
            </a:r>
          </a:p>
          <a:p>
            <a:pPr lvl="1" hangingPunct="0"/>
            <a:r>
              <a:rPr lang="en-GB" dirty="0" smtClean="0"/>
              <a:t>Notoriously difficult </a:t>
            </a:r>
            <a:r>
              <a:rPr lang="en-GB" dirty="0"/>
              <a:t>to design and </a:t>
            </a:r>
            <a:r>
              <a:rPr lang="en-GB" dirty="0" smtClean="0"/>
              <a:t>implement </a:t>
            </a:r>
          </a:p>
          <a:p>
            <a:pPr lvl="1" hangingPunct="0"/>
            <a:r>
              <a:rPr lang="en-GB" dirty="0"/>
              <a:t>A</a:t>
            </a:r>
            <a:r>
              <a:rPr lang="en-GB" dirty="0" smtClean="0"/>
              <a:t> </a:t>
            </a:r>
            <a:r>
              <a:rPr lang="en-GB" dirty="0"/>
              <a:t>great number of software systems that have been developed </a:t>
            </a:r>
            <a:endParaRPr lang="en-GB" dirty="0" smtClean="0"/>
          </a:p>
          <a:p>
            <a:pPr lvl="2" hangingPunct="0"/>
            <a:r>
              <a:rPr lang="en-GB" dirty="0" smtClean="0"/>
              <a:t>Some </a:t>
            </a:r>
            <a:r>
              <a:rPr lang="en-GB" dirty="0"/>
              <a:t>are very </a:t>
            </a:r>
            <a:r>
              <a:rPr lang="en-GB" dirty="0" smtClean="0"/>
              <a:t>successful</a:t>
            </a:r>
          </a:p>
          <a:p>
            <a:pPr lvl="2" hangingPunct="0"/>
            <a:r>
              <a:rPr lang="en-GB" dirty="0" smtClean="0"/>
              <a:t>Some completely failed</a:t>
            </a:r>
          </a:p>
          <a:p>
            <a:pPr marL="0" indent="0" hangingPunct="0">
              <a:buNone/>
            </a:pPr>
            <a:r>
              <a:rPr lang="en-GB" dirty="0" smtClean="0"/>
              <a:t>The research question: </a:t>
            </a:r>
            <a:endParaRPr lang="en-GB" dirty="0"/>
          </a:p>
          <a:p>
            <a:pPr marL="268288" lvl="1" indent="0" hangingPunct="0">
              <a:buNone/>
            </a:pPr>
            <a:r>
              <a:rPr lang="en-GB" sz="2400" b="1" dirty="0"/>
              <a:t>Can design knowledge contained in the successful software systems be extracted and reused in the design of other </a:t>
            </a:r>
            <a:r>
              <a:rPr lang="en-GB" sz="2400" b="1" dirty="0" smtClean="0"/>
              <a:t>software systems</a:t>
            </a:r>
            <a:r>
              <a:rPr lang="en-GB" sz="2400" b="1" dirty="0"/>
              <a:t>?</a:t>
            </a:r>
          </a:p>
          <a:p>
            <a:pPr marL="0" indent="0">
              <a:buNone/>
            </a:pPr>
            <a:r>
              <a:rPr lang="en-GB" dirty="0" smtClean="0"/>
              <a:t>POR approach:</a:t>
            </a:r>
          </a:p>
          <a:p>
            <a:pPr marL="271463" lvl="1" indent="0">
              <a:buNone/>
            </a:pPr>
            <a:r>
              <a:rPr lang="en-GB" dirty="0" smtClean="0"/>
              <a:t>Regarding </a:t>
            </a:r>
            <a:r>
              <a:rPr lang="en-GB" dirty="0"/>
              <a:t>knowledge </a:t>
            </a:r>
            <a:r>
              <a:rPr lang="en-GB" dirty="0" smtClean="0"/>
              <a:t>of successful designs as </a:t>
            </a:r>
            <a:r>
              <a:rPr lang="en-GB" b="1" i="1" dirty="0" smtClean="0"/>
              <a:t>patterns</a:t>
            </a:r>
            <a:r>
              <a:rPr lang="en-GB" dirty="0" smtClean="0"/>
              <a:t>, i.e. </a:t>
            </a:r>
            <a:r>
              <a:rPr lang="en-GB" b="1" i="1" dirty="0" smtClean="0"/>
              <a:t>repeated</a:t>
            </a:r>
            <a:r>
              <a:rPr lang="en-GB" dirty="0" smtClean="0"/>
              <a:t> success stories as reusable </a:t>
            </a:r>
            <a:r>
              <a:rPr lang="en-GB" dirty="0"/>
              <a:t>solutions to </a:t>
            </a:r>
            <a:r>
              <a:rPr lang="en-GB" b="1" i="1" dirty="0"/>
              <a:t>recurring</a:t>
            </a:r>
            <a:r>
              <a:rPr lang="en-GB" dirty="0"/>
              <a:t> design </a:t>
            </a:r>
            <a:r>
              <a:rPr lang="en-GB" dirty="0" smtClean="0"/>
              <a:t>problems </a:t>
            </a:r>
            <a:endParaRPr lang="en-US" dirty="0"/>
          </a:p>
        </p:txBody>
      </p:sp>
    </p:spTree>
    <p:extLst>
      <p:ext uri="{BB962C8B-B14F-4D97-AF65-F5344CB8AC3E}">
        <p14:creationId xmlns:p14="http://schemas.microsoft.com/office/powerpoint/2010/main" val="1045654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Research on DPs</a:t>
            </a:r>
            <a:endParaRPr lang="en-US" dirty="0"/>
          </a:p>
        </p:txBody>
      </p:sp>
      <p:sp>
        <p:nvSpPr>
          <p:cNvPr id="3" name="Content Placeholder 2"/>
          <p:cNvSpPr>
            <a:spLocks noGrp="1"/>
          </p:cNvSpPr>
          <p:nvPr>
            <p:ph idx="1"/>
          </p:nvPr>
        </p:nvSpPr>
        <p:spPr>
          <a:xfrm>
            <a:off x="395537" y="908720"/>
            <a:ext cx="8461126" cy="5616624"/>
          </a:xfrm>
        </p:spPr>
        <p:txBody>
          <a:bodyPr/>
          <a:lstStyle/>
          <a:p>
            <a:r>
              <a:rPr lang="en-GB" dirty="0"/>
              <a:t>Identification and documentation of design patterns </a:t>
            </a:r>
            <a:endParaRPr lang="en-GB" dirty="0" smtClean="0"/>
          </a:p>
          <a:p>
            <a:r>
              <a:rPr lang="en-GB" dirty="0"/>
              <a:t>Catalogues of patterns and pattern languages </a:t>
            </a:r>
            <a:endParaRPr lang="en-GB" dirty="0" smtClean="0"/>
          </a:p>
          <a:p>
            <a:r>
              <a:rPr lang="en-GB" dirty="0"/>
              <a:t>Formal specification of design patterns </a:t>
            </a:r>
            <a:endParaRPr lang="en-GB" dirty="0" smtClean="0"/>
          </a:p>
          <a:p>
            <a:r>
              <a:rPr lang="en-GB" dirty="0"/>
              <a:t>Development of software tools </a:t>
            </a:r>
            <a:endParaRPr lang="en-GB" dirty="0" smtClean="0"/>
          </a:p>
          <a:p>
            <a:pPr lvl="1"/>
            <a:r>
              <a:rPr lang="en-GB" dirty="0"/>
              <a:t>Detection of design patterns in program code and in </a:t>
            </a:r>
            <a:r>
              <a:rPr lang="en-GB" dirty="0" smtClean="0"/>
              <a:t>designs </a:t>
            </a:r>
            <a:r>
              <a:rPr lang="en-GB" dirty="0"/>
              <a:t>models </a:t>
            </a:r>
            <a:r>
              <a:rPr lang="en-GB" dirty="0" smtClean="0"/>
              <a:t>for </a:t>
            </a:r>
            <a:r>
              <a:rPr lang="en-GB" dirty="0"/>
              <a:t>reverse engineering </a:t>
            </a:r>
            <a:endParaRPr lang="en-GB" dirty="0" smtClean="0"/>
          </a:p>
          <a:p>
            <a:pPr lvl="1"/>
            <a:r>
              <a:rPr lang="en-GB" dirty="0"/>
              <a:t>Instantiation of patterns for software design </a:t>
            </a:r>
            <a:endParaRPr lang="en-GB" dirty="0" smtClean="0"/>
          </a:p>
          <a:p>
            <a:pPr lvl="1"/>
            <a:r>
              <a:rPr lang="en-GB" dirty="0"/>
              <a:t>Visual and graphical representation of patterns </a:t>
            </a:r>
            <a:endParaRPr lang="en-GB" dirty="0" smtClean="0"/>
          </a:p>
          <a:p>
            <a:r>
              <a:rPr lang="en-GB" dirty="0"/>
              <a:t>Composition of design patterns </a:t>
            </a:r>
            <a:endParaRPr lang="en-GB" dirty="0" smtClean="0"/>
          </a:p>
          <a:p>
            <a:pPr lvl="1"/>
            <a:r>
              <a:rPr lang="en-GB" dirty="0"/>
              <a:t>Visual notations, such as the </a:t>
            </a:r>
            <a:r>
              <a:rPr lang="en-GB" i="1" dirty="0" err="1"/>
              <a:t>Pattern:Role</a:t>
            </a:r>
            <a:r>
              <a:rPr lang="en-GB" i="1" dirty="0"/>
              <a:t> </a:t>
            </a:r>
            <a:r>
              <a:rPr lang="en-GB" dirty="0"/>
              <a:t>annotation and a forebear based on Venn diagrams, </a:t>
            </a:r>
            <a:endParaRPr lang="en-GB" dirty="0" smtClean="0"/>
          </a:p>
          <a:p>
            <a:pPr lvl="1"/>
            <a:r>
              <a:rPr lang="en-GB" dirty="0"/>
              <a:t>O</a:t>
            </a:r>
            <a:r>
              <a:rPr lang="en-GB" dirty="0" smtClean="0"/>
              <a:t>perators </a:t>
            </a:r>
            <a:r>
              <a:rPr lang="en-GB" dirty="0"/>
              <a:t>on design patterns </a:t>
            </a:r>
            <a:r>
              <a:rPr lang="en-GB" dirty="0" smtClean="0"/>
              <a:t>for representation of the </a:t>
            </a:r>
            <a:r>
              <a:rPr lang="en-GB" dirty="0"/>
              <a:t>composition and instantiation of design patterns </a:t>
            </a:r>
            <a:endParaRPr lang="en-GB" dirty="0" smtClean="0"/>
          </a:p>
          <a:p>
            <a:pPr lvl="1"/>
            <a:r>
              <a:rPr lang="en-GB" dirty="0" smtClean="0"/>
              <a:t>Algebraic laws of DP operators for reasoning about patterns</a:t>
            </a:r>
            <a:endParaRPr lang="en-US" dirty="0"/>
          </a:p>
        </p:txBody>
      </p:sp>
    </p:spTree>
    <p:extLst>
      <p:ext uri="{BB962C8B-B14F-4D97-AF65-F5344CB8AC3E}">
        <p14:creationId xmlns:p14="http://schemas.microsoft.com/office/powerpoint/2010/main" val="1189715469"/>
      </p:ext>
    </p:extLst>
  </p:cSld>
  <p:clrMapOvr>
    <a:masterClrMapping/>
  </p:clrMapOvr>
</p:sld>
</file>

<file path=ppt/theme/theme1.xml><?xml version="1.0" encoding="utf-8"?>
<a:theme xmlns:a="http://schemas.openxmlformats.org/drawingml/2006/main" name="OB-ppt-white">
  <a:themeElements>
    <a:clrScheme name="Custom 18">
      <a:dk1>
        <a:srgbClr val="A2AD00"/>
      </a:dk1>
      <a:lt1>
        <a:srgbClr val="FFFFFF"/>
      </a:lt1>
      <a:dk2>
        <a:srgbClr val="000000"/>
      </a:dk2>
      <a:lt2>
        <a:srgbClr val="36424A"/>
      </a:lt2>
      <a:accent1>
        <a:srgbClr val="A2AD00"/>
      </a:accent1>
      <a:accent2>
        <a:srgbClr val="970074"/>
      </a:accent2>
      <a:accent3>
        <a:srgbClr val="C90044"/>
      </a:accent3>
      <a:accent4>
        <a:srgbClr val="EDB700"/>
      </a:accent4>
      <a:accent5>
        <a:srgbClr val="00338E"/>
      </a:accent5>
      <a:accent6>
        <a:srgbClr val="00693E"/>
      </a:accent6>
      <a:hlink>
        <a:srgbClr val="A2AD00"/>
      </a:hlink>
      <a:folHlink>
        <a:srgbClr val="36424A"/>
      </a:folHlink>
    </a:clrScheme>
    <a:fontScheme name="Custom 6">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0">
          <a:solidFill>
            <a:srgbClr val="FF0000">
              <a:alpha val="30000"/>
            </a:srgbClr>
          </a:solidFill>
          <a:prstDash val="dash"/>
          <a:tailEnd type="stealth"/>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25400">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OB-ppt-white.potx</Template>
  <TotalTime>4282</TotalTime>
  <Words>3097</Words>
  <Application>Microsoft Macintosh PowerPoint</Application>
  <PresentationFormat>On-screen Show (4:3)</PresentationFormat>
  <Paragraphs>440</Paragraphs>
  <Slides>54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OB-ppt-white</vt:lpstr>
      <vt:lpstr>Equation</vt:lpstr>
      <vt:lpstr>Keynote at Cybermatics 2017, Exeter, UK</vt:lpstr>
      <vt:lpstr>Background</vt:lpstr>
      <vt:lpstr>Pattern</vt:lpstr>
      <vt:lpstr>Patterns in Nature</vt:lpstr>
      <vt:lpstr>Patterns in Art Design</vt:lpstr>
      <vt:lpstr>Patterns of Human Behaviours</vt:lpstr>
      <vt:lpstr>Pattern-Oriented Research Methodology</vt:lpstr>
      <vt:lpstr>Example of POR: Software Design Patterns</vt:lpstr>
      <vt:lpstr>Review of Research on DPs</vt:lpstr>
      <vt:lpstr>Example: The Object Adapter DP</vt:lpstr>
      <vt:lpstr>Alexandrian Format </vt:lpstr>
      <vt:lpstr>Identified and Catalogued DPs</vt:lpstr>
      <vt:lpstr>Current State of Art</vt:lpstr>
      <vt:lpstr>How Are Design Patterns Used in Practice?</vt:lpstr>
      <vt:lpstr>The patterns used in the example</vt:lpstr>
      <vt:lpstr>Design Derived from Patterns</vt:lpstr>
      <vt:lpstr>Formal Specification of DPs</vt:lpstr>
      <vt:lpstr>Example:  Formal Specification of the Object Adapter Design Pattern</vt:lpstr>
      <vt:lpstr>Formal Specification of DPs</vt:lpstr>
      <vt:lpstr>Benefits of Formalisation</vt:lpstr>
      <vt:lpstr>Inclusions between DP Specs </vt:lpstr>
      <vt:lpstr>The Tool LAMBDES-DP</vt:lpstr>
      <vt:lpstr>Composition of Patterns</vt:lpstr>
      <vt:lpstr>Existing Works on DP Compositions: 1</vt:lpstr>
      <vt:lpstr>Example: Role: Annotation</vt:lpstr>
      <vt:lpstr>Example: Venn Diagram</vt:lpstr>
      <vt:lpstr>Example: PIN Diagram</vt:lpstr>
      <vt:lpstr>Operators on Patterns</vt:lpstr>
      <vt:lpstr>Explanation of Pattern Operators</vt:lpstr>
      <vt:lpstr>Example: Design of a request-handling framework</vt:lpstr>
      <vt:lpstr>Derivation of Design </vt:lpstr>
      <vt:lpstr>Algebraic Laws of the Operators</vt:lpstr>
      <vt:lpstr>Laws of Pattern Operators</vt:lpstr>
      <vt:lpstr>Example</vt:lpstr>
      <vt:lpstr>Completeness of The Laws</vt:lpstr>
      <vt:lpstr>Lessons Learned</vt:lpstr>
      <vt:lpstr>Advantages and Benefits of POR</vt:lpstr>
      <vt:lpstr>PowerPoint Presentation</vt:lpstr>
      <vt:lpstr>Cyber-Patterns: Patterns in Cyber Space</vt:lpstr>
      <vt:lpstr>Example Types of Cyberpatterns</vt:lpstr>
      <vt:lpstr>PowerPoint Presentation</vt:lpstr>
      <vt:lpstr>Can the Algebra of Patterns Be Generalised?</vt:lpstr>
      <vt:lpstr>Example: </vt:lpstr>
      <vt:lpstr>Reasoning about Designs</vt:lpstr>
      <vt:lpstr>How to Generalise The Pattern Algebra?</vt:lpstr>
      <vt:lpstr>Example: Space of Security Designs</vt:lpstr>
      <vt:lpstr>Security System Design Patterns</vt:lpstr>
      <vt:lpstr>Encryption and Decryption </vt:lpstr>
      <vt:lpstr>Symmetric &amp; Asymmetric Encryption/ Decryption</vt:lpstr>
      <vt:lpstr>Conclusion</vt:lpstr>
      <vt:lpstr>PowerPoint Presentation</vt:lpstr>
      <vt:lpstr>References</vt:lpstr>
      <vt:lpstr>A Book</vt:lpstr>
      <vt:lpstr>PowerPoint Presentation</vt:lpstr>
    </vt:vector>
  </TitlesOfParts>
  <Company>School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IWSC 2012 16 July 2012, Izmir, Turkey  </dc:title>
  <dc:creator> </dc:creator>
  <cp:lastModifiedBy>H Zhu</cp:lastModifiedBy>
  <cp:revision>251</cp:revision>
  <dcterms:created xsi:type="dcterms:W3CDTF">2012-07-12T10:43:20Z</dcterms:created>
  <dcterms:modified xsi:type="dcterms:W3CDTF">2017-06-20T13:21:33Z</dcterms:modified>
</cp:coreProperties>
</file>