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13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2C598E-A5C0-4B39-A2D5-79E40D7923E1}" type="datetimeFigureOut">
              <a:rPr lang="en-US" smtClean="0"/>
              <a:pPr/>
              <a:t>7/15/2011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0730AE-6F0C-4443-8D82-3869BA45412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0730AE-6F0C-4443-8D82-3869BA45412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D0CD9-2C2E-4244-802F-FF4F9D57A793}" type="datetimeFigureOut">
              <a:rPr lang="en-US" smtClean="0"/>
              <a:pPr/>
              <a:t>7/15/2011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4513E-2138-4D82-B71F-A4730F5C86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D0CD9-2C2E-4244-802F-FF4F9D57A793}" type="datetimeFigureOut">
              <a:rPr lang="en-US" smtClean="0"/>
              <a:pPr/>
              <a:t>7/15/2011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4513E-2138-4D82-B71F-A4730F5C86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D0CD9-2C2E-4244-802F-FF4F9D57A793}" type="datetimeFigureOut">
              <a:rPr lang="en-US" smtClean="0"/>
              <a:pPr/>
              <a:t>7/15/2011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4513E-2138-4D82-B71F-A4730F5C86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D0CD9-2C2E-4244-802F-FF4F9D57A793}" type="datetimeFigureOut">
              <a:rPr lang="en-US" smtClean="0"/>
              <a:pPr/>
              <a:t>7/15/2011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4513E-2138-4D82-B71F-A4730F5C86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D0CD9-2C2E-4244-802F-FF4F9D57A793}" type="datetimeFigureOut">
              <a:rPr lang="en-US" smtClean="0"/>
              <a:pPr/>
              <a:t>7/15/2011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4513E-2138-4D82-B71F-A4730F5C86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D0CD9-2C2E-4244-802F-FF4F9D57A793}" type="datetimeFigureOut">
              <a:rPr lang="en-US" smtClean="0"/>
              <a:pPr/>
              <a:t>7/15/2011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4513E-2138-4D82-B71F-A4730F5C86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D0CD9-2C2E-4244-802F-FF4F9D57A793}" type="datetimeFigureOut">
              <a:rPr lang="en-US" smtClean="0"/>
              <a:pPr/>
              <a:t>7/15/2011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4513E-2138-4D82-B71F-A4730F5C86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D0CD9-2C2E-4244-802F-FF4F9D57A793}" type="datetimeFigureOut">
              <a:rPr lang="en-US" smtClean="0"/>
              <a:pPr/>
              <a:t>7/15/2011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4513E-2138-4D82-B71F-A4730F5C86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D0CD9-2C2E-4244-802F-FF4F9D57A793}" type="datetimeFigureOut">
              <a:rPr lang="en-US" smtClean="0"/>
              <a:pPr/>
              <a:t>7/15/2011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4513E-2138-4D82-B71F-A4730F5C86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D0CD9-2C2E-4244-802F-FF4F9D57A793}" type="datetimeFigureOut">
              <a:rPr lang="en-US" smtClean="0"/>
              <a:pPr/>
              <a:t>7/15/2011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4513E-2138-4D82-B71F-A4730F5C86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D0CD9-2C2E-4244-802F-FF4F9D57A793}" type="datetimeFigureOut">
              <a:rPr lang="en-US" smtClean="0"/>
              <a:pPr/>
              <a:t>7/15/2011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4513E-2138-4D82-B71F-A4730F5C86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D0CD9-2C2E-4244-802F-FF4F9D57A793}" type="datetimeFigureOut">
              <a:rPr lang="en-US" smtClean="0"/>
              <a:pPr/>
              <a:t>7/15/2011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4513E-2138-4D82-B71F-A4730F5C868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56793"/>
            <a:ext cx="7772400" cy="2043658"/>
          </a:xfrm>
        </p:spPr>
        <p:txBody>
          <a:bodyPr/>
          <a:lstStyle/>
          <a:p>
            <a:r>
              <a:rPr lang="en-US" dirty="0" smtClean="0"/>
              <a:t>Elusive Bugs: </a:t>
            </a:r>
            <a:br>
              <a:rPr lang="en-US" dirty="0" smtClean="0"/>
            </a:br>
            <a:r>
              <a:rPr lang="en-US" dirty="0" smtClean="0"/>
              <a:t>Can you catch them all?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592" y="3573016"/>
            <a:ext cx="7488832" cy="2065784"/>
          </a:xfrm>
        </p:spPr>
        <p:txBody>
          <a:bodyPr>
            <a:normAutofit fontScale="70000" lnSpcReduction="20000"/>
          </a:bodyPr>
          <a:lstStyle/>
          <a:p>
            <a:r>
              <a:rPr lang="en-US" sz="4000" dirty="0" smtClean="0">
                <a:solidFill>
                  <a:schemeClr val="tx1"/>
                </a:solidFill>
              </a:rPr>
              <a:t>Hong Zhu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Department of Computing and Communications technology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Oxford </a:t>
            </a:r>
            <a:r>
              <a:rPr lang="en-US" dirty="0">
                <a:solidFill>
                  <a:schemeClr val="tx1"/>
                </a:solidFill>
              </a:rPr>
              <a:t>B</a:t>
            </a:r>
            <a:r>
              <a:rPr lang="en-US" dirty="0" smtClean="0">
                <a:solidFill>
                  <a:schemeClr val="tx1"/>
                </a:solidFill>
              </a:rPr>
              <a:t>rookes University,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Oxford OX33 1HX, UK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Email: hzhu@brookes.ac.uk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Debugging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10000"/>
          </a:bodyPr>
          <a:lstStyle/>
          <a:p>
            <a:r>
              <a:rPr lang="en-US" b="1" i="1" dirty="0" smtClean="0"/>
              <a:t>Current state of art?</a:t>
            </a:r>
            <a:r>
              <a:rPr lang="en-US" dirty="0" smtClean="0"/>
              <a:t> </a:t>
            </a:r>
            <a:endParaRPr lang="en-US" dirty="0" smtClean="0"/>
          </a:p>
          <a:p>
            <a:pPr lvl="1"/>
            <a:r>
              <a:rPr lang="en-US" b="1" dirty="0" smtClean="0"/>
              <a:t>Automation</a:t>
            </a:r>
            <a:r>
              <a:rPr lang="en-US" dirty="0" smtClean="0"/>
              <a:t>: Much work have been reported in the literature on automated debugging</a:t>
            </a:r>
          </a:p>
          <a:p>
            <a:pPr lvl="2"/>
            <a:r>
              <a:rPr lang="en-US" dirty="0" smtClean="0"/>
              <a:t>Input: </a:t>
            </a:r>
          </a:p>
          <a:p>
            <a:pPr lvl="3"/>
            <a:r>
              <a:rPr lang="en-US" dirty="0" smtClean="0"/>
              <a:t>positive and negative test executions (traces) </a:t>
            </a:r>
          </a:p>
          <a:p>
            <a:pPr lvl="2"/>
            <a:r>
              <a:rPr lang="en-US" dirty="0" smtClean="0"/>
              <a:t>Output: </a:t>
            </a:r>
          </a:p>
          <a:p>
            <a:pPr lvl="3"/>
            <a:r>
              <a:rPr lang="en-US" dirty="0" smtClean="0"/>
              <a:t>suggested location of bug(s)</a:t>
            </a:r>
          </a:p>
          <a:p>
            <a:pPr lvl="3"/>
            <a:r>
              <a:rPr lang="en-US" dirty="0" smtClean="0"/>
              <a:t>Suggested correction of the bugs(s)</a:t>
            </a:r>
          </a:p>
          <a:p>
            <a:pPr lvl="1"/>
            <a:r>
              <a:rPr lang="en-US" b="1" dirty="0" smtClean="0"/>
              <a:t>Empirical</a:t>
            </a:r>
            <a:r>
              <a:rPr lang="en-US" dirty="0" smtClean="0"/>
              <a:t>: Effectiveness of automated debugging tools are demonstrated by experiments and case studies</a:t>
            </a:r>
          </a:p>
          <a:p>
            <a:pPr lvl="2"/>
            <a:r>
              <a:rPr lang="en-US" dirty="0" smtClean="0"/>
              <a:t>Measurements: </a:t>
            </a:r>
          </a:p>
          <a:p>
            <a:pPr lvl="3"/>
            <a:r>
              <a:rPr lang="en-US" dirty="0" smtClean="0"/>
              <a:t>percentage of bugs correctly located over all know bugs</a:t>
            </a:r>
          </a:p>
          <a:p>
            <a:pPr lvl="3"/>
            <a:r>
              <a:rPr lang="en-US" dirty="0" smtClean="0"/>
              <a:t>Percentage of bugs correctly corrected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n-US" dirty="0" smtClean="0"/>
              <a:t>Experiences of debugging: Story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1256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Year: 1996</a:t>
            </a:r>
          </a:p>
          <a:p>
            <a:r>
              <a:rPr lang="en-US" dirty="0" smtClean="0"/>
              <a:t>Project: NDRASS – An Automated Tools for Requirements Analysis Support System</a:t>
            </a:r>
          </a:p>
          <a:p>
            <a:r>
              <a:rPr lang="en-US" dirty="0" smtClean="0"/>
              <a:t>What happened:</a:t>
            </a:r>
          </a:p>
          <a:p>
            <a:pPr lvl="1"/>
            <a:r>
              <a:rPr lang="en-US" dirty="0" smtClean="0"/>
              <a:t>Phenomena:</a:t>
            </a:r>
          </a:p>
          <a:p>
            <a:pPr lvl="2"/>
            <a:r>
              <a:rPr lang="en-US" dirty="0" smtClean="0"/>
              <a:t>A procedure executes correctly for the first two calls, but does not produce the correct output even on the same parameters as the first call. </a:t>
            </a:r>
          </a:p>
          <a:p>
            <a:pPr lvl="1"/>
            <a:r>
              <a:rPr lang="en-US" dirty="0" smtClean="0"/>
              <a:t>The bug: </a:t>
            </a:r>
          </a:p>
          <a:p>
            <a:pPr lvl="2"/>
            <a:r>
              <a:rPr lang="en-US" dirty="0" smtClean="0"/>
              <a:t>A local variable is declared as static. </a:t>
            </a:r>
          </a:p>
          <a:p>
            <a:r>
              <a:rPr lang="en-US" dirty="0" smtClean="0"/>
              <a:t>Lesson learned: </a:t>
            </a:r>
          </a:p>
          <a:p>
            <a:pPr lvl="1"/>
            <a:r>
              <a:rPr lang="en-US" dirty="0" smtClean="0"/>
              <a:t>Bugs may be not in the statements.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22114"/>
          </a:xfrm>
        </p:spPr>
        <p:txBody>
          <a:bodyPr/>
          <a:lstStyle/>
          <a:p>
            <a:r>
              <a:rPr lang="en-US" dirty="0" smtClean="0"/>
              <a:t>Experiences of debugging: Story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Year: 1987</a:t>
            </a:r>
          </a:p>
          <a:p>
            <a:r>
              <a:rPr lang="en-US" dirty="0" smtClean="0"/>
              <a:t>Project: </a:t>
            </a:r>
          </a:p>
          <a:p>
            <a:pPr lvl="1"/>
            <a:r>
              <a:rPr lang="en-US" dirty="0" smtClean="0"/>
              <a:t>Meta-Programming for transformational software development</a:t>
            </a:r>
          </a:p>
          <a:p>
            <a:r>
              <a:rPr lang="en-US" dirty="0" smtClean="0"/>
              <a:t>Development environment:</a:t>
            </a:r>
          </a:p>
          <a:p>
            <a:pPr lvl="1"/>
            <a:r>
              <a:rPr lang="en-US" dirty="0" smtClean="0"/>
              <a:t>Turbo-Pascal on PC 286</a:t>
            </a:r>
          </a:p>
          <a:p>
            <a:pPr lvl="2"/>
            <a:r>
              <a:rPr lang="en-US" dirty="0" smtClean="0"/>
              <a:t>Program can declare variable to store data up to 64K;</a:t>
            </a:r>
          </a:p>
          <a:p>
            <a:pPr lvl="2"/>
            <a:r>
              <a:rPr lang="en-US" dirty="0" smtClean="0"/>
              <a:t>DOS OS/hardware have 640K memory;</a:t>
            </a:r>
          </a:p>
          <a:p>
            <a:pPr lvl="2"/>
            <a:r>
              <a:rPr lang="en-US" dirty="0" smtClean="0"/>
              <a:t>No graphic user interface. </a:t>
            </a:r>
          </a:p>
          <a:p>
            <a:r>
              <a:rPr lang="en-US" dirty="0" smtClean="0"/>
              <a:t>Phenomena:</a:t>
            </a:r>
          </a:p>
          <a:p>
            <a:pPr lvl="1"/>
            <a:r>
              <a:rPr lang="en-US" dirty="0" smtClean="0"/>
              <a:t>The program has random errors: </a:t>
            </a:r>
          </a:p>
          <a:p>
            <a:pPr lvl="2"/>
            <a:r>
              <a:rPr lang="en-US" dirty="0" smtClean="0"/>
              <a:t>cannot find where the faults are! </a:t>
            </a:r>
          </a:p>
          <a:p>
            <a:pPr lvl="2"/>
            <a:r>
              <a:rPr lang="en-US" dirty="0" smtClean="0"/>
              <a:t>A piece of code is correct sometime, but not always correct!</a:t>
            </a:r>
          </a:p>
          <a:p>
            <a:r>
              <a:rPr lang="en-US" dirty="0" smtClean="0"/>
              <a:t>The bug:</a:t>
            </a:r>
          </a:p>
          <a:p>
            <a:pPr lvl="1"/>
            <a:r>
              <a:rPr lang="en-US" dirty="0" smtClean="0"/>
              <a:t>Need one more slide to explain.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2" y="692696"/>
            <a:ext cx="864096" cy="57606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39552" y="188640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39552" y="1196752"/>
            <a:ext cx="86409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979712" y="980728"/>
            <a:ext cx="129614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Pointer A</a:t>
            </a:r>
            <a:endParaRPr lang="en-US" dirty="0"/>
          </a:p>
        </p:txBody>
      </p:sp>
      <p:cxnSp>
        <p:nvCxnSpPr>
          <p:cNvPr id="9" name="Straight Arrow Connector 8"/>
          <p:cNvCxnSpPr>
            <a:stCxn id="7" idx="1"/>
          </p:cNvCxnSpPr>
          <p:nvPr/>
        </p:nvCxnSpPr>
        <p:spPr>
          <a:xfrm rot="10800000" flipV="1">
            <a:off x="1403648" y="1165394"/>
            <a:ext cx="576064" cy="313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539552" y="1700808"/>
            <a:ext cx="864096" cy="864096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979712" y="1484784"/>
            <a:ext cx="129614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Pointer B</a:t>
            </a:r>
            <a:endParaRPr lang="en-US" dirty="0"/>
          </a:p>
        </p:txBody>
      </p:sp>
      <p:cxnSp>
        <p:nvCxnSpPr>
          <p:cNvPr id="13" name="Straight Arrow Connector 12"/>
          <p:cNvCxnSpPr>
            <a:stCxn id="12" idx="1"/>
          </p:cNvCxnSpPr>
          <p:nvPr/>
        </p:nvCxnSpPr>
        <p:spPr>
          <a:xfrm rot="10800000" flipV="1">
            <a:off x="1403648" y="1669450"/>
            <a:ext cx="576064" cy="313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995936" y="3573016"/>
            <a:ext cx="1512168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…</a:t>
            </a:r>
          </a:p>
          <a:p>
            <a:endParaRPr lang="en-US" dirty="0" smtClean="0"/>
          </a:p>
          <a:p>
            <a:r>
              <a:rPr lang="en-US" dirty="0" smtClean="0"/>
              <a:t>A^ := C^;</a:t>
            </a:r>
          </a:p>
          <a:p>
            <a:r>
              <a:rPr lang="en-US" dirty="0" smtClean="0"/>
              <a:t>…</a:t>
            </a:r>
          </a:p>
          <a:p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39552" y="3501008"/>
            <a:ext cx="864096" cy="86409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979712" y="3284984"/>
            <a:ext cx="129614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Pointer C</a:t>
            </a:r>
            <a:endParaRPr lang="en-US" dirty="0"/>
          </a:p>
        </p:txBody>
      </p:sp>
      <p:cxnSp>
        <p:nvCxnSpPr>
          <p:cNvPr id="19" name="Straight Arrow Connector 18"/>
          <p:cNvCxnSpPr>
            <a:stCxn id="18" idx="1"/>
          </p:cNvCxnSpPr>
          <p:nvPr/>
        </p:nvCxnSpPr>
        <p:spPr>
          <a:xfrm rot="10800000" flipV="1">
            <a:off x="1403648" y="3469650"/>
            <a:ext cx="576064" cy="313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923928" y="893619"/>
            <a:ext cx="1656184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…</a:t>
            </a:r>
          </a:p>
          <a:p>
            <a:r>
              <a:rPr lang="en-US" dirty="0" smtClean="0"/>
              <a:t>B^ := …</a:t>
            </a:r>
          </a:p>
          <a:p>
            <a:r>
              <a:rPr lang="en-US" dirty="0" smtClean="0"/>
              <a:t>…</a:t>
            </a:r>
          </a:p>
          <a:p>
            <a:endParaRPr lang="en-US" dirty="0" smtClean="0"/>
          </a:p>
          <a:p>
            <a:r>
              <a:rPr lang="en-US" dirty="0" smtClean="0"/>
              <a:t>x1 := Exp1(B^);</a:t>
            </a:r>
          </a:p>
          <a:p>
            <a:r>
              <a:rPr lang="en-US" dirty="0" smtClean="0"/>
              <a:t>…</a:t>
            </a:r>
          </a:p>
          <a:p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851920" y="404664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pieces of code where failure occurred:  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5796136" y="893619"/>
            <a:ext cx="1656184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…</a:t>
            </a:r>
          </a:p>
          <a:p>
            <a:r>
              <a:rPr lang="en-US" dirty="0" smtClean="0"/>
              <a:t>B^ := …</a:t>
            </a:r>
          </a:p>
          <a:p>
            <a:r>
              <a:rPr lang="en-US" dirty="0" smtClean="0"/>
              <a:t>…</a:t>
            </a:r>
          </a:p>
          <a:p>
            <a:endParaRPr lang="en-US" dirty="0" smtClean="0"/>
          </a:p>
          <a:p>
            <a:r>
              <a:rPr lang="en-US" dirty="0" smtClean="0"/>
              <a:t>x 2:= Exp2(B^);</a:t>
            </a:r>
          </a:p>
          <a:p>
            <a:r>
              <a:rPr lang="en-US" dirty="0" smtClean="0"/>
              <a:t>…</a:t>
            </a:r>
          </a:p>
          <a:p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7668344" y="1685707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… …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3923928" y="3212976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defect in code:  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763688" y="5157192"/>
            <a:ext cx="684076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The lesson learned: </a:t>
            </a:r>
          </a:p>
          <a:p>
            <a:pPr marL="630238" lvl="1" indent="-366713">
              <a:buFont typeface="Arial" pitchFamily="34" charset="0"/>
              <a:buChar char="•"/>
              <a:tabLst>
                <a:tab pos="630238" algn="l"/>
              </a:tabLst>
            </a:pPr>
            <a:r>
              <a:rPr lang="en-US" sz="2400" dirty="0" smtClean="0"/>
              <a:t>Bugs may be not in the piece of code where failure is observed. 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78098"/>
          </a:xfrm>
        </p:spPr>
        <p:txBody>
          <a:bodyPr/>
          <a:lstStyle/>
          <a:p>
            <a:r>
              <a:rPr lang="en-US" dirty="0" smtClean="0"/>
              <a:t>Experiences of debugging: Story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4320479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Year: 1981</a:t>
            </a:r>
          </a:p>
          <a:p>
            <a:r>
              <a:rPr lang="en-US" dirty="0" smtClean="0"/>
              <a:t>Project: </a:t>
            </a:r>
          </a:p>
          <a:p>
            <a:pPr lvl="1"/>
            <a:r>
              <a:rPr lang="en-US" dirty="0" smtClean="0"/>
              <a:t>Checking the independency of the axioms of propositional logic using Hilbert method</a:t>
            </a:r>
          </a:p>
          <a:p>
            <a:r>
              <a:rPr lang="en-US" dirty="0" smtClean="0"/>
              <a:t>Development environment:</a:t>
            </a:r>
          </a:p>
          <a:p>
            <a:pPr lvl="1"/>
            <a:r>
              <a:rPr lang="en-US" dirty="0" smtClean="0"/>
              <a:t>Modular-II on PDP-11 micro-computer</a:t>
            </a:r>
          </a:p>
          <a:p>
            <a:r>
              <a:rPr lang="en-US" dirty="0" smtClean="0"/>
              <a:t>Phenomena:</a:t>
            </a:r>
          </a:p>
          <a:p>
            <a:pPr lvl="1"/>
            <a:r>
              <a:rPr lang="en-US" dirty="0" smtClean="0"/>
              <a:t>A piece of code is rather simple, and looks correct  (I read it for so many times, and cannot find any problem.) </a:t>
            </a:r>
          </a:p>
          <a:p>
            <a:pPr lvl="1"/>
            <a:r>
              <a:rPr lang="en-US" dirty="0" smtClean="0"/>
              <a:t>The output is not what I expected</a:t>
            </a:r>
          </a:p>
          <a:p>
            <a:pPr lvl="1"/>
            <a:r>
              <a:rPr lang="en-US" dirty="0" smtClean="0"/>
              <a:t>Change the code to an equivalent one, the problem disappeared</a:t>
            </a:r>
          </a:p>
          <a:p>
            <a:r>
              <a:rPr lang="en-US" dirty="0" smtClean="0"/>
              <a:t>Lesson learned:</a:t>
            </a:r>
          </a:p>
          <a:p>
            <a:pPr lvl="1"/>
            <a:r>
              <a:rPr lang="en-US" dirty="0" smtClean="0"/>
              <a:t>Bug may be not in your code!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9552" y="5373216"/>
            <a:ext cx="8208912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smtClean="0"/>
              <a:t>In this case, the bug is in the compiler!</a:t>
            </a:r>
          </a:p>
          <a:p>
            <a:r>
              <a:rPr lang="en-US" sz="2000" dirty="0" smtClean="0"/>
              <a:t>See AST 2011 proceedings for testing compilers and the findings of such bugs!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Where will your bugs be in the future?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835696" y="3789040"/>
            <a:ext cx="5616624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/>
              <a:t>PaaS</a:t>
            </a:r>
            <a:r>
              <a:rPr lang="en-US" sz="2800" dirty="0" smtClean="0"/>
              <a:t> Platform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835696" y="4365104"/>
            <a:ext cx="5616624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/>
              <a:t>IaaS</a:t>
            </a:r>
            <a:r>
              <a:rPr lang="en-US" sz="2800" dirty="0" smtClean="0"/>
              <a:t> (Cloud infrastructure/hardware)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1835696" y="1916832"/>
            <a:ext cx="5616624" cy="181588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en-US" sz="2800" dirty="0" smtClean="0"/>
          </a:p>
          <a:p>
            <a:pPr algn="ctr"/>
            <a:endParaRPr lang="en-US" sz="2800" dirty="0" smtClean="0"/>
          </a:p>
          <a:p>
            <a:pPr algn="ctr"/>
            <a:endParaRPr lang="en-US" sz="2800" dirty="0" smtClean="0"/>
          </a:p>
          <a:p>
            <a:pPr algn="ctr"/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1979712" y="2996952"/>
            <a:ext cx="1008112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Code (service)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131840" y="2996952"/>
            <a:ext cx="1008112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Code (service) 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283968" y="2996952"/>
            <a:ext cx="1008112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Code (service)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979712" y="2492896"/>
            <a:ext cx="216024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Meta-data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979712" y="1988840"/>
            <a:ext cx="648072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</a:t>
            </a:r>
            <a:r>
              <a:rPr lang="en-US" dirty="0" smtClean="0"/>
              <a:t>ata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771800" y="1988840"/>
            <a:ext cx="648072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</a:t>
            </a:r>
            <a:r>
              <a:rPr lang="en-US" dirty="0" smtClean="0"/>
              <a:t>ata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563888" y="1988840"/>
            <a:ext cx="648072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</a:t>
            </a:r>
            <a:r>
              <a:rPr lang="en-US" dirty="0" smtClean="0"/>
              <a:t>ata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300192" y="2996952"/>
            <a:ext cx="1008112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Code (service) 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148064" y="2492896"/>
            <a:ext cx="216024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Meta-data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076056" y="1988840"/>
            <a:ext cx="648072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</a:t>
            </a:r>
            <a:r>
              <a:rPr lang="en-US" dirty="0" smtClean="0"/>
              <a:t>ata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868144" y="1988840"/>
            <a:ext cx="648072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</a:t>
            </a:r>
            <a:r>
              <a:rPr lang="en-US" dirty="0" smtClean="0"/>
              <a:t>ata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660232" y="1988840"/>
            <a:ext cx="648072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</a:t>
            </a:r>
            <a:r>
              <a:rPr lang="en-US" dirty="0" smtClean="0"/>
              <a:t>ata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95536" y="234888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Tenant </a:t>
            </a:r>
            <a:endParaRPr lang="en-US" dirty="0"/>
          </a:p>
        </p:txBody>
      </p:sp>
      <p:cxnSp>
        <p:nvCxnSpPr>
          <p:cNvPr id="21" name="Straight Arrow Connector 20"/>
          <p:cNvCxnSpPr>
            <a:stCxn id="19" idx="3"/>
          </p:cNvCxnSpPr>
          <p:nvPr/>
        </p:nvCxnSpPr>
        <p:spPr>
          <a:xfrm>
            <a:off x="1331640" y="2533546"/>
            <a:ext cx="792088" cy="1033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39552" y="1556792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User </a:t>
            </a:r>
            <a:endParaRPr lang="en-US" dirty="0"/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1331640" y="1844824"/>
            <a:ext cx="72008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195736" y="1196752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User </a:t>
            </a:r>
            <a:endParaRPr lang="en-US" dirty="0"/>
          </a:p>
        </p:txBody>
      </p:sp>
      <p:cxnSp>
        <p:nvCxnSpPr>
          <p:cNvPr id="28" name="Straight Arrow Connector 27"/>
          <p:cNvCxnSpPr>
            <a:stCxn id="26" idx="2"/>
            <a:endCxn id="12" idx="0"/>
          </p:cNvCxnSpPr>
          <p:nvPr/>
        </p:nvCxnSpPr>
        <p:spPr>
          <a:xfrm rot="16200000" flipH="1">
            <a:off x="2668434" y="1561438"/>
            <a:ext cx="422756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707904" y="126876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User </a:t>
            </a:r>
            <a:endParaRPr lang="en-US" dirty="0"/>
          </a:p>
        </p:txBody>
      </p:sp>
      <p:cxnSp>
        <p:nvCxnSpPr>
          <p:cNvPr id="31" name="Straight Arrow Connector 30"/>
          <p:cNvCxnSpPr>
            <a:endCxn id="13" idx="0"/>
          </p:cNvCxnSpPr>
          <p:nvPr/>
        </p:nvCxnSpPr>
        <p:spPr>
          <a:xfrm rot="5400000">
            <a:off x="3761910" y="1754814"/>
            <a:ext cx="360040" cy="1080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812360" y="177281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Tenant </a:t>
            </a:r>
            <a:endParaRPr lang="en-US" dirty="0"/>
          </a:p>
        </p:txBody>
      </p:sp>
      <p:cxnSp>
        <p:nvCxnSpPr>
          <p:cNvPr id="34" name="Straight Arrow Connector 33"/>
          <p:cNvCxnSpPr/>
          <p:nvPr/>
        </p:nvCxnSpPr>
        <p:spPr>
          <a:xfrm rot="10800000" flipV="1">
            <a:off x="7308304" y="2060848"/>
            <a:ext cx="72008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5724128" y="1196752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User </a:t>
            </a:r>
            <a:endParaRPr lang="en-US" dirty="0"/>
          </a:p>
        </p:txBody>
      </p:sp>
      <p:cxnSp>
        <p:nvCxnSpPr>
          <p:cNvPr id="38" name="Straight Arrow Connector 37"/>
          <p:cNvCxnSpPr>
            <a:stCxn id="36" idx="2"/>
            <a:endCxn id="17" idx="0"/>
          </p:cNvCxnSpPr>
          <p:nvPr/>
        </p:nvCxnSpPr>
        <p:spPr>
          <a:xfrm rot="5400000">
            <a:off x="5980802" y="1777462"/>
            <a:ext cx="4227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403648" y="5085184"/>
            <a:ext cx="65474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Illustration of Cloud computing architecture</a:t>
            </a:r>
            <a:endParaRPr lang="en-US" sz="2800" dirty="0"/>
          </a:p>
        </p:txBody>
      </p:sp>
      <p:sp>
        <p:nvSpPr>
          <p:cNvPr id="41" name="TextBox 40"/>
          <p:cNvSpPr txBox="1"/>
          <p:nvPr/>
        </p:nvSpPr>
        <p:spPr>
          <a:xfrm>
            <a:off x="899592" y="5589240"/>
            <a:ext cx="76328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</a:rPr>
              <a:t>Watch out! </a:t>
            </a:r>
          </a:p>
          <a:p>
            <a:r>
              <a:rPr lang="en-US" sz="2800" b="1" i="1" dirty="0" smtClean="0">
                <a:solidFill>
                  <a:srgbClr val="C00000"/>
                </a:solidFill>
              </a:rPr>
              <a:t>New breeds of bugs are coming from the clouds! </a:t>
            </a:r>
            <a:endParaRPr lang="en-US" sz="2800" b="1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501</Words>
  <Application>Microsoft Office PowerPoint</Application>
  <PresentationFormat>On-screen Show (4:3)</PresentationFormat>
  <Paragraphs>109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Elusive Bugs:  Can you catch them all? </vt:lpstr>
      <vt:lpstr>Program Debugging</vt:lpstr>
      <vt:lpstr>Experiences of debugging: Story 1</vt:lpstr>
      <vt:lpstr>Experiences of debugging: Story 2</vt:lpstr>
      <vt:lpstr>Slide 5</vt:lpstr>
      <vt:lpstr>Experiences of debugging: Story 3</vt:lpstr>
      <vt:lpstr>Where will your bugs be in the future? </vt:lpstr>
    </vt:vector>
  </TitlesOfParts>
  <Company>School of Technology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Elusive bugs:  Can you catch them all? </dc:title>
  <dc:creator> </dc:creator>
  <cp:lastModifiedBy> </cp:lastModifiedBy>
  <cp:revision>16</cp:revision>
  <dcterms:created xsi:type="dcterms:W3CDTF">2011-07-14T15:00:37Z</dcterms:created>
  <dcterms:modified xsi:type="dcterms:W3CDTF">2011-07-15T23:16:39Z</dcterms:modified>
</cp:coreProperties>
</file>