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57" r:id="rId3"/>
    <p:sldId id="259" r:id="rId4"/>
    <p:sldId id="269" r:id="rId5"/>
    <p:sldId id="299" r:id="rId6"/>
    <p:sldId id="272" r:id="rId7"/>
    <p:sldId id="260" r:id="rId8"/>
    <p:sldId id="266" r:id="rId9"/>
    <p:sldId id="267" r:id="rId10"/>
    <p:sldId id="261" r:id="rId11"/>
    <p:sldId id="262" r:id="rId12"/>
    <p:sldId id="268" r:id="rId13"/>
    <p:sldId id="263" r:id="rId14"/>
    <p:sldId id="264" r:id="rId15"/>
    <p:sldId id="265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317" r:id="rId27"/>
    <p:sldId id="318" r:id="rId28"/>
    <p:sldId id="319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82" r:id="rId43"/>
    <p:sldId id="258" r:id="rId44"/>
    <p:sldId id="327" r:id="rId45"/>
    <p:sldId id="295" r:id="rId46"/>
    <p:sldId id="296" r:id="rId47"/>
    <p:sldId id="297" r:id="rId48"/>
    <p:sldId id="330" r:id="rId49"/>
    <p:sldId id="331" r:id="rId50"/>
    <p:sldId id="328" r:id="rId51"/>
    <p:sldId id="298" r:id="rId52"/>
    <p:sldId id="321" r:id="rId53"/>
    <p:sldId id="329" r:id="rId54"/>
    <p:sldId id="316" r:id="rId55"/>
    <p:sldId id="300" r:id="rId56"/>
    <p:sldId id="314" r:id="rId57"/>
    <p:sldId id="315" r:id="rId58"/>
    <p:sldId id="320" r:id="rId59"/>
    <p:sldId id="302" r:id="rId60"/>
    <p:sldId id="323" r:id="rId61"/>
    <p:sldId id="304" r:id="rId62"/>
    <p:sldId id="303" r:id="rId63"/>
    <p:sldId id="305" r:id="rId64"/>
    <p:sldId id="306" r:id="rId65"/>
    <p:sldId id="307" r:id="rId66"/>
    <p:sldId id="310" r:id="rId67"/>
    <p:sldId id="312" r:id="rId68"/>
    <p:sldId id="324" r:id="rId69"/>
    <p:sldId id="32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35960-94E8-4CEE-9857-8382391522E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D0F5-CBB9-476F-834C-2232B1EFF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AB9B0-5C87-4DEA-8606-8C5561C92216}" type="slidenum">
              <a:rPr lang="en-GB"/>
              <a:pPr/>
              <a:t>30</a:t>
            </a:fld>
            <a:endParaRPr lang="en-GB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66420-853E-43E8-B3C4-F802D23C203F}" type="slidenum">
              <a:rPr lang="en-GB"/>
              <a:pPr/>
              <a:t>39</a:t>
            </a:fld>
            <a:endParaRPr lang="en-GB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DC01C-2D6B-4217-880E-4C5335B7CF06}" type="slidenum">
              <a:rPr lang="en-GB"/>
              <a:pPr/>
              <a:t>40</a:t>
            </a:fld>
            <a:endParaRPr lang="en-GB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A19A0-00DA-42E3-96D9-265270B29CF8}" type="slidenum">
              <a:rPr lang="en-GB"/>
              <a:pPr/>
              <a:t>41</a:t>
            </a:fld>
            <a:endParaRPr lang="en-GB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8440E-7299-4900-8AB4-F98FEED60DBC}" type="slidenum">
              <a:rPr lang="en-GB"/>
              <a:pPr/>
              <a:t>31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94733-4C84-4BDC-8472-48C5C756181F}" type="slidenum">
              <a:rPr lang="en-GB"/>
              <a:pPr/>
              <a:t>32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E273D-8BA4-4B29-B206-CD7AECCA8668}" type="slidenum">
              <a:rPr lang="en-GB"/>
              <a:pPr/>
              <a:t>33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0AEB8-598E-451C-B875-06771BC0C951}" type="slidenum">
              <a:rPr lang="en-GB"/>
              <a:pPr/>
              <a:t>34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57605-0949-4F6C-8CB4-C57261357EFE}" type="slidenum">
              <a:rPr lang="en-GB"/>
              <a:pPr/>
              <a:t>35</a:t>
            </a:fld>
            <a:endParaRPr lang="en-GB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7F952-EDAE-4C4D-BAC9-4B23DDA426D6}" type="slidenum">
              <a:rPr lang="en-GB"/>
              <a:pPr/>
              <a:t>36</a:t>
            </a:fld>
            <a:endParaRPr lang="en-GB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883D8-BF15-48B2-8069-89F14A9FFC7D}" type="slidenum">
              <a:rPr lang="en-GB"/>
              <a:pPr/>
              <a:t>37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1EB3E-09E1-404C-891F-F2AA7A1B8689}" type="slidenum">
              <a:rPr lang="en-GB"/>
              <a:pPr/>
              <a:t>38</a:t>
            </a:fld>
            <a:endParaRPr lang="en-GB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2071678"/>
            <a:ext cx="8533134" cy="4473585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 descr="co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9625"/>
            <a:ext cx="8532000" cy="476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5544616"/>
          </a:xfrm>
        </p:spPr>
        <p:txBody>
          <a:bodyPr/>
          <a:lstStyle>
            <a:lvl1pPr marL="180975" indent="-180975">
              <a:spcBef>
                <a:spcPts val="1500"/>
              </a:spcBef>
              <a:defRPr b="0"/>
            </a:lvl1pPr>
            <a:lvl2pPr marL="449263" indent="-177800">
              <a:spcBef>
                <a:spcPts val="300"/>
              </a:spcBef>
              <a:defRPr sz="2000"/>
            </a:lvl2pPr>
            <a:lvl3pPr marL="715963" indent="-182563">
              <a:spcBef>
                <a:spcPts val="300"/>
              </a:spcBef>
              <a:defRPr sz="2000"/>
            </a:lvl3pPr>
            <a:lvl4pPr marL="982663" indent="-177800">
              <a:spcBef>
                <a:spcPts val="300"/>
              </a:spcBef>
              <a:defRPr sz="1800"/>
            </a:lvl4pPr>
            <a:lvl5pPr marL="1258888" indent="-18097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7" y="908720"/>
            <a:ext cx="4270126" cy="56166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271463" indent="-271463">
              <a:defRPr sz="2400"/>
            </a:lvl2pPr>
            <a:lvl3pPr marL="533400" indent="-261938">
              <a:defRPr sz="2000"/>
            </a:lvl3pPr>
            <a:lvl4pPr marL="804863" indent="-271463">
              <a:defRPr sz="2000"/>
            </a:lvl4pPr>
            <a:lvl5pPr marL="1077913" indent="-2730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908720"/>
            <a:ext cx="4138824" cy="561662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271463" indent="-271463">
              <a:defRPr sz="2400"/>
            </a:lvl2pPr>
            <a:lvl3pPr marL="533400" indent="-261938">
              <a:defRPr sz="2000"/>
            </a:lvl3pPr>
            <a:lvl4pPr marL="804863" indent="-271463">
              <a:defRPr sz="2000"/>
            </a:lvl4pPr>
            <a:lvl5pPr marL="1077913" indent="-27305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97887" cy="63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765175"/>
            <a:ext cx="4171950" cy="5330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173537" cy="5330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5400000">
            <a:off x="-876300" y="2781300"/>
            <a:ext cx="2209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June 2006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2813" y="6381750"/>
            <a:ext cx="431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F3DD6E-564E-4A19-B40D-0B6A19FBF7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11388" y="6440488"/>
            <a:ext cx="5961062" cy="265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altLang="zh-CN"/>
              <a:t>Caste-Centric AOSDM -- An Overview: Seminar at Durham University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5400000">
            <a:off x="-876300" y="2781300"/>
            <a:ext cx="2209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June 2006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2813" y="6381750"/>
            <a:ext cx="431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BA7540-B049-4DBE-B417-1755F31AF4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11388" y="6440488"/>
            <a:ext cx="5961062" cy="265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altLang="zh-CN"/>
              <a:t>Caste-Centric AOSDM -- An Overview: Seminar at Durham University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61127" cy="64807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536" y="836712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913" indent="-163513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527175" indent="-1555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850" indent="-1460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gi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4005064"/>
            <a:ext cx="8533134" cy="2540199"/>
          </a:xfrm>
        </p:spPr>
        <p:txBody>
          <a:bodyPr/>
          <a:lstStyle/>
          <a:p>
            <a:pPr algn="ctr"/>
            <a:r>
              <a:rPr lang="en-US" dirty="0" smtClean="0"/>
              <a:t>Hong Zhu</a:t>
            </a:r>
          </a:p>
          <a:p>
            <a:pPr algn="ctr"/>
            <a:r>
              <a:rPr lang="en-US" sz="2400" b="0" dirty="0" smtClean="0"/>
              <a:t>Department of Computing and Communication Technologies</a:t>
            </a:r>
          </a:p>
          <a:p>
            <a:pPr algn="ctr"/>
            <a:r>
              <a:rPr lang="en-US" sz="2400" b="0" dirty="0" smtClean="0"/>
              <a:t>Oxford Brookes University, Oxford OX33 1HX, UK</a:t>
            </a:r>
          </a:p>
          <a:p>
            <a:pPr algn="ctr"/>
            <a:r>
              <a:rPr lang="en-US" sz="2400" b="0" dirty="0" smtClean="0"/>
              <a:t>Email: hzhu@brookes.ac.uk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IWSC 2012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16 July 2012, Izmir, Turkey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177569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Software Cybernetics </a:t>
            </a:r>
            <a:br>
              <a:rPr lang="en-US" sz="4000" b="1" dirty="0" smtClean="0"/>
            </a:br>
            <a:r>
              <a:rPr lang="en-US" sz="4000" b="1" dirty="0" smtClean="0"/>
              <a:t>in the Age of Cloud Computing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SBSE Principles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4320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represent SE problems as </a:t>
            </a:r>
            <a:r>
              <a:rPr lang="en-US" dirty="0" err="1" smtClean="0"/>
              <a:t>optimation</a:t>
            </a:r>
            <a:r>
              <a:rPr lang="en-US" dirty="0" smtClean="0"/>
              <a:t> problems </a:t>
            </a:r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i="1" dirty="0" smtClean="0"/>
              <a:t>Software Engineering questions are often phrased in a language that simply cries out for an </a:t>
            </a:r>
            <a:r>
              <a:rPr lang="en-US" sz="2000" i="1" dirty="0" err="1" smtClean="0"/>
              <a:t>optimisation</a:t>
            </a:r>
            <a:r>
              <a:rPr lang="en-US" sz="2000" i="1" dirty="0" smtClean="0"/>
              <a:t>-based solution</a:t>
            </a:r>
            <a:r>
              <a:rPr lang="en-US" sz="2000" dirty="0" smtClean="0"/>
              <a:t>.”</a:t>
            </a:r>
          </a:p>
          <a:p>
            <a:pPr marL="355600" indent="-355600">
              <a:spcBef>
                <a:spcPts val="600"/>
              </a:spcBef>
              <a:buNone/>
            </a:pPr>
            <a:r>
              <a:rPr lang="en-US" sz="2000" dirty="0" smtClean="0"/>
              <a:t>1. What is the </a:t>
            </a:r>
            <a:r>
              <a:rPr lang="en-US" sz="2000" i="1" dirty="0" smtClean="0"/>
              <a:t>smallest</a:t>
            </a:r>
            <a:r>
              <a:rPr lang="en-US" sz="2000" dirty="0" smtClean="0"/>
              <a:t> set of test cases that cover all branches in this program?</a:t>
            </a:r>
          </a:p>
          <a:p>
            <a:pPr marL="355600" indent="-355600">
              <a:spcBef>
                <a:spcPts val="600"/>
              </a:spcBef>
              <a:buNone/>
            </a:pPr>
            <a:r>
              <a:rPr lang="en-US" sz="2000" dirty="0" smtClean="0"/>
              <a:t>2. What is the </a:t>
            </a:r>
            <a:r>
              <a:rPr lang="en-US" sz="2000" i="1" dirty="0" smtClean="0"/>
              <a:t>best</a:t>
            </a:r>
            <a:r>
              <a:rPr lang="en-US" sz="2000" dirty="0" smtClean="0"/>
              <a:t> way to structure the architecture of this system?</a:t>
            </a:r>
          </a:p>
          <a:p>
            <a:pPr marL="355600" indent="-355600">
              <a:spcBef>
                <a:spcPts val="600"/>
              </a:spcBef>
              <a:buNone/>
            </a:pPr>
            <a:r>
              <a:rPr lang="en-US" sz="2000" dirty="0" smtClean="0"/>
              <a:t>3. What is the set of requirements that </a:t>
            </a:r>
            <a:r>
              <a:rPr lang="en-US" sz="2000" i="1" dirty="0" smtClean="0"/>
              <a:t>balances</a:t>
            </a:r>
            <a:r>
              <a:rPr lang="en-US" sz="2000" dirty="0" smtClean="0"/>
              <a:t> software development cost and customer satisfaction?</a:t>
            </a:r>
          </a:p>
          <a:p>
            <a:pPr marL="355600" indent="-355600">
              <a:spcBef>
                <a:spcPts val="600"/>
              </a:spcBef>
              <a:buNone/>
            </a:pPr>
            <a:r>
              <a:rPr lang="en-US" sz="2000" dirty="0" smtClean="0"/>
              <a:t>4. What is the </a:t>
            </a:r>
            <a:r>
              <a:rPr lang="en-US" sz="2000" i="1" dirty="0" smtClean="0"/>
              <a:t>best</a:t>
            </a:r>
            <a:r>
              <a:rPr lang="en-US" sz="2000" dirty="0" smtClean="0"/>
              <a:t> allocation of resources to this software development project?</a:t>
            </a:r>
          </a:p>
          <a:p>
            <a:pPr marL="355600" indent="-355600">
              <a:spcBef>
                <a:spcPts val="600"/>
              </a:spcBef>
              <a:buNone/>
            </a:pPr>
            <a:r>
              <a:rPr lang="en-US" sz="2000" dirty="0" smtClean="0"/>
              <a:t>5. What is the </a:t>
            </a:r>
            <a:r>
              <a:rPr lang="en-US" sz="2000" i="1" dirty="0" smtClean="0"/>
              <a:t>best</a:t>
            </a:r>
            <a:r>
              <a:rPr lang="en-US" sz="2000" dirty="0" smtClean="0"/>
              <a:t> sequence of refactoring steps to apply to this system?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0851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“All </a:t>
            </a:r>
            <a:r>
              <a:rPr lang="en-US" sz="2400" dirty="0"/>
              <a:t>of these questions and many more like them, can (and have been) addressed by work </a:t>
            </a:r>
            <a:r>
              <a:rPr lang="en-US" sz="2400" dirty="0" smtClean="0"/>
              <a:t>on SBSE.” </a:t>
            </a:r>
          </a:p>
          <a:p>
            <a:pPr algn="r"/>
            <a:r>
              <a:rPr lang="en-US" sz="2400" dirty="0" smtClean="0"/>
              <a:t>[Harman, et al. 2010]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SBSE Principles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Direct Fitness Computation</a:t>
            </a:r>
          </a:p>
          <a:p>
            <a:pPr marL="263525" lvl="1" indent="0">
              <a:buNone/>
            </a:pPr>
            <a:r>
              <a:rPr lang="en-US" sz="2800" dirty="0" smtClean="0"/>
              <a:t>“The search (</a:t>
            </a:r>
            <a:r>
              <a:rPr lang="en-US" sz="2800" i="1" dirty="0" smtClean="0"/>
              <a:t>for the optimal solution</a:t>
            </a:r>
            <a:r>
              <a:rPr lang="en-US" sz="2800" dirty="0" smtClean="0"/>
              <a:t>) is performed directly on the engineering material itself (</a:t>
            </a:r>
            <a:r>
              <a:rPr lang="en-US" sz="2800" i="1" dirty="0" smtClean="0"/>
              <a:t>i.e. software</a:t>
            </a:r>
            <a:r>
              <a:rPr lang="en-US" sz="2800" dirty="0" smtClean="0"/>
              <a:t>), not a simulation of a model of the real material (as with traditional engineering </a:t>
            </a:r>
            <a:r>
              <a:rPr lang="en-US" sz="2800" dirty="0" err="1" smtClean="0"/>
              <a:t>optimisations</a:t>
            </a:r>
            <a:r>
              <a:rPr lang="en-US" sz="2800" dirty="0" smtClean="0"/>
              <a:t>)”.</a:t>
            </a:r>
          </a:p>
          <a:p>
            <a:pPr marL="263525" lvl="1" indent="0">
              <a:buNone/>
            </a:pPr>
            <a:endParaRPr lang="en-US" sz="2800" dirty="0" smtClean="0"/>
          </a:p>
          <a:p>
            <a:pPr marL="263525" lvl="1" indent="0">
              <a:buNone/>
            </a:pPr>
            <a:r>
              <a:rPr lang="en-US" sz="2800" dirty="0" smtClean="0"/>
              <a:t>A </a:t>
            </a:r>
            <a:r>
              <a:rPr lang="en-US" sz="2800" dirty="0" err="1" smtClean="0"/>
              <a:t>finness</a:t>
            </a:r>
            <a:r>
              <a:rPr lang="en-US" sz="2800" dirty="0" smtClean="0"/>
              <a:t> function that measures the quality of a solution is explicitly defined and used to direct the search!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SBSE starts with only two key ingredients:</a:t>
            </a:r>
          </a:p>
          <a:p>
            <a:pPr lvl="1">
              <a:buNone/>
            </a:pPr>
            <a:r>
              <a:rPr lang="en-US" sz="2400" dirty="0" smtClean="0"/>
              <a:t>1. The choice of the </a:t>
            </a:r>
            <a:r>
              <a:rPr lang="en-US" sz="2400" i="1" dirty="0" smtClean="0"/>
              <a:t>representation of the problem</a:t>
            </a:r>
            <a:r>
              <a:rPr lang="en-US" sz="2400" dirty="0" smtClean="0"/>
              <a:t>.</a:t>
            </a:r>
          </a:p>
          <a:p>
            <a:pPr lvl="1">
              <a:buNone/>
            </a:pPr>
            <a:r>
              <a:rPr lang="en-US" sz="2400" dirty="0" smtClean="0"/>
              <a:t>2. The definition of the </a:t>
            </a:r>
            <a:r>
              <a:rPr lang="en-US" sz="2400" i="1" dirty="0" smtClean="0"/>
              <a:t>fitness function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Utilization of search algorithms to find the best solution</a:t>
            </a:r>
          </a:p>
          <a:p>
            <a:pPr marL="538163" lvl="1" indent="-266700"/>
            <a:r>
              <a:rPr lang="en-US" sz="2400" dirty="0" smtClean="0"/>
              <a:t>Random search</a:t>
            </a:r>
          </a:p>
          <a:p>
            <a:pPr marL="538163" lvl="1" indent="-266700"/>
            <a:r>
              <a:rPr lang="en-US" sz="2400" dirty="0" smtClean="0"/>
              <a:t>Hill climbing</a:t>
            </a:r>
          </a:p>
          <a:p>
            <a:pPr marL="538163" lvl="1" indent="-266700"/>
            <a:r>
              <a:rPr lang="en-US" sz="2400" dirty="0" smtClean="0"/>
              <a:t>Simulated Annealing</a:t>
            </a:r>
          </a:p>
          <a:p>
            <a:pPr marL="538163" lvl="1" indent="-266700"/>
            <a:r>
              <a:rPr lang="en-US" sz="2400" dirty="0" smtClean="0"/>
              <a:t>Genetic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Advanced Techniques: (1) Pareto Optimal SBSE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problem: </a:t>
            </a:r>
          </a:p>
          <a:p>
            <a:pPr marL="263525" lvl="1" indent="0">
              <a:buNone/>
            </a:pPr>
            <a:r>
              <a:rPr lang="en-US" dirty="0" smtClean="0"/>
              <a:t>To handle scenarios in which several </a:t>
            </a:r>
            <a:r>
              <a:rPr lang="en-US" dirty="0" err="1" smtClean="0"/>
              <a:t>optimisation</a:t>
            </a:r>
            <a:r>
              <a:rPr lang="en-US" dirty="0" smtClean="0"/>
              <a:t> objectives are combined without needing to decide which take precedence over the others</a:t>
            </a:r>
          </a:p>
          <a:p>
            <a:r>
              <a:rPr lang="en-US" dirty="0" smtClean="0"/>
              <a:t>The method: </a:t>
            </a:r>
          </a:p>
          <a:p>
            <a:pPr marL="263525" lvl="1" indent="0">
              <a:buNone/>
            </a:pPr>
            <a:r>
              <a:rPr lang="en-US" dirty="0" smtClean="0"/>
              <a:t>Suppose a problem is to be solved that has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fitness functions,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 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that take some vector of parameters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. Pareto optimality combines a set of measurements,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, into a single ordinal scale metric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as follows: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933056"/>
            <a:ext cx="4608511" cy="10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2 (No Border) 4"/>
          <p:cNvSpPr/>
          <p:nvPr/>
        </p:nvSpPr>
        <p:spPr>
          <a:xfrm>
            <a:off x="323528" y="5301208"/>
            <a:ext cx="8280920" cy="1152128"/>
          </a:xfrm>
          <a:prstGeom prst="callout2">
            <a:avLst>
              <a:gd name="adj1" fmla="val -2414"/>
              <a:gd name="adj2" fmla="val 4033"/>
              <a:gd name="adj3" fmla="val -56207"/>
              <a:gd name="adj4" fmla="val 8857"/>
              <a:gd name="adj5" fmla="val -56814"/>
              <a:gd name="adj6" fmla="val 17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One </a:t>
            </a:r>
            <a:r>
              <a:rPr lang="en-US" sz="2400" dirty="0"/>
              <a:t>solution is better than another if it is better according to </a:t>
            </a:r>
            <a:r>
              <a:rPr lang="en-US" sz="2400" dirty="0" smtClean="0"/>
              <a:t>at least </a:t>
            </a:r>
            <a:r>
              <a:rPr lang="en-US" sz="2400" dirty="0"/>
              <a:t>one of the individual </a:t>
            </a:r>
            <a:r>
              <a:rPr lang="en-US" sz="2400" dirty="0" smtClean="0"/>
              <a:t>fitness </a:t>
            </a:r>
            <a:r>
              <a:rPr lang="en-US" sz="2400" dirty="0"/>
              <a:t>functions and no worse according to all of the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61126" cy="864096"/>
          </a:xfrm>
        </p:spPr>
        <p:txBody>
          <a:bodyPr/>
          <a:lstStyle/>
          <a:p>
            <a:r>
              <a:rPr lang="en-US" dirty="0" smtClean="0"/>
              <a:t>The solution: </a:t>
            </a:r>
          </a:p>
          <a:p>
            <a:pPr lvl="1"/>
            <a:r>
              <a:rPr lang="en-US" dirty="0" smtClean="0"/>
              <a:t>A set of solutions that are non-dominated, which forms a </a:t>
            </a:r>
            <a:r>
              <a:rPr lang="en-US" i="1" dirty="0" smtClean="0"/>
              <a:t>Pareto front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120680" cy="457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2 (No Border) 3"/>
          <p:cNvSpPr/>
          <p:nvPr/>
        </p:nvSpPr>
        <p:spPr>
          <a:xfrm>
            <a:off x="4932040" y="1628800"/>
            <a:ext cx="3888432" cy="1080120"/>
          </a:xfrm>
          <a:prstGeom prst="callout2">
            <a:avLst>
              <a:gd name="adj1" fmla="val 18750"/>
              <a:gd name="adj2" fmla="val -233"/>
              <a:gd name="adj3" fmla="val 18750"/>
              <a:gd name="adj4" fmla="val -16667"/>
              <a:gd name="adj5" fmla="val -38002"/>
              <a:gd name="adj6" fmla="val -53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</a:t>
            </a:r>
            <a:r>
              <a:rPr lang="en-US" dirty="0" smtClean="0"/>
              <a:t>ach member of the set is no worse than any of the others in the set, but also cannot be said to be better.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Techniques: (2) Co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Co-evolutionary model of software engineering</a:t>
            </a:r>
          </a:p>
          <a:p>
            <a:pPr marL="263525" lvl="1" indent="0">
              <a:buNone/>
            </a:pPr>
            <a:r>
              <a:rPr lang="en-US" dirty="0" smtClean="0"/>
              <a:t>A software system consist of elements in a number of populations that could be productively co-evolved both competitively and co-operatively. </a:t>
            </a:r>
          </a:p>
          <a:p>
            <a:pPr marL="538163" lvl="1" indent="-274638"/>
            <a:r>
              <a:rPr lang="en-US" dirty="0" err="1" smtClean="0"/>
              <a:t>Optimisation</a:t>
            </a:r>
            <a:r>
              <a:rPr lang="en-US" dirty="0" smtClean="0"/>
              <a:t> is an important concern</a:t>
            </a:r>
          </a:p>
          <a:p>
            <a:pPr marL="538163" lvl="1" indent="-274638"/>
            <a:r>
              <a:rPr lang="en-US" dirty="0" smtClean="0"/>
              <a:t>Subject of change </a:t>
            </a:r>
          </a:p>
          <a:p>
            <a:pPr marL="538163" lvl="1" indent="-274638"/>
            <a:r>
              <a:rPr lang="en-US" dirty="0" smtClean="0"/>
              <a:t>Each may have its own fitness function</a:t>
            </a:r>
          </a:p>
          <a:p>
            <a:r>
              <a:rPr lang="en-US" dirty="0" smtClean="0"/>
              <a:t>The Method:</a:t>
            </a:r>
          </a:p>
          <a:p>
            <a:pPr marL="263525" lvl="1" indent="7938">
              <a:buNone/>
            </a:pPr>
            <a:r>
              <a:rPr lang="en-US" dirty="0" smtClean="0"/>
              <a:t>In Co-Evolutionary Computation, two or more populations of solutions evolve simultaneously with the fitness of each depending upon the current population of the other.</a:t>
            </a:r>
          </a:p>
          <a:p>
            <a:pPr marL="0" lvl="1" indent="7938"/>
            <a:r>
              <a:rPr lang="en-US" dirty="0" smtClean="0"/>
              <a:t> </a:t>
            </a:r>
            <a:r>
              <a:rPr lang="en-US" sz="2400" dirty="0" smtClean="0"/>
              <a:t>Example</a:t>
            </a:r>
          </a:p>
          <a:p>
            <a:pPr marL="266700" lvl="2" indent="7938"/>
            <a:r>
              <a:rPr lang="en-US" dirty="0" smtClean="0"/>
              <a:t>Bug fixing:</a:t>
            </a:r>
          </a:p>
          <a:p>
            <a:pPr lvl="2"/>
            <a:r>
              <a:rPr lang="en-US" dirty="0" smtClean="0"/>
              <a:t>Population 1: patches able to pass test cases</a:t>
            </a:r>
          </a:p>
          <a:p>
            <a:pPr lvl="2"/>
            <a:r>
              <a:rPr lang="en-US" dirty="0" smtClean="0"/>
              <a:t>Population 2: test cases to find the shortcomings of patches</a:t>
            </a:r>
          </a:p>
          <a:p>
            <a:pPr lvl="2"/>
            <a:endParaRPr lang="en-US" dirty="0" smtClean="0"/>
          </a:p>
        </p:txBody>
      </p:sp>
      <p:sp>
        <p:nvSpPr>
          <p:cNvPr id="4" name="Line Callout 2 (No Border) 3"/>
          <p:cNvSpPr/>
          <p:nvPr/>
        </p:nvSpPr>
        <p:spPr>
          <a:xfrm>
            <a:off x="3995936" y="4725144"/>
            <a:ext cx="1944216" cy="504056"/>
          </a:xfrm>
          <a:prstGeom prst="callout2">
            <a:avLst>
              <a:gd name="adj1" fmla="val 36891"/>
              <a:gd name="adj2" fmla="val -494"/>
              <a:gd name="adj3" fmla="val 36891"/>
              <a:gd name="adj4" fmla="val -20848"/>
              <a:gd name="adj5" fmla="val 112500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As the prey</a:t>
            </a:r>
            <a:endParaRPr lang="en-US" sz="2400" dirty="0"/>
          </a:p>
        </p:txBody>
      </p:sp>
      <p:sp>
        <p:nvSpPr>
          <p:cNvPr id="5" name="Line Callout 2 (No Border) 4"/>
          <p:cNvSpPr/>
          <p:nvPr/>
        </p:nvSpPr>
        <p:spPr>
          <a:xfrm>
            <a:off x="4932040" y="6093296"/>
            <a:ext cx="2520280" cy="504056"/>
          </a:xfrm>
          <a:prstGeom prst="callout2">
            <a:avLst>
              <a:gd name="adj1" fmla="val 26813"/>
              <a:gd name="adj2" fmla="val -270"/>
              <a:gd name="adj3" fmla="val 28828"/>
              <a:gd name="adj4" fmla="val -26342"/>
              <a:gd name="adj5" fmla="val -36658"/>
              <a:gd name="adj6" fmla="val -45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As the predators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Cybernetics: Beyond SBSE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“Cybernetic software engineering (CSE) treats software development as a </a:t>
            </a:r>
            <a:r>
              <a:rPr lang="en-US" b="1" i="1" dirty="0" smtClean="0"/>
              <a:t>control problem </a:t>
            </a:r>
            <a:r>
              <a:rPr lang="en-US" dirty="0" smtClean="0"/>
              <a:t>and applies </a:t>
            </a:r>
            <a:r>
              <a:rPr lang="en-US" b="1" i="1" dirty="0" smtClean="0"/>
              <a:t>control theoretic principles </a:t>
            </a:r>
            <a:r>
              <a:rPr lang="en-US" dirty="0" smtClean="0"/>
              <a:t>to guide software process improvements and quality assurance.”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49289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[J.W. </a:t>
            </a:r>
            <a:r>
              <a:rPr lang="en-US" sz="2000" dirty="0" err="1" smtClean="0"/>
              <a:t>Cangussu</a:t>
            </a:r>
            <a:r>
              <a:rPr lang="en-US" sz="2000" dirty="0" smtClean="0"/>
              <a:t>, S. D. Miller, K. Y. </a:t>
            </a:r>
            <a:r>
              <a:rPr lang="en-US" sz="2000" dirty="0" err="1" smtClean="0"/>
              <a:t>Cai</a:t>
            </a:r>
            <a:r>
              <a:rPr lang="en-US" sz="2000" dirty="0" smtClean="0"/>
              <a:t>, A. P. </a:t>
            </a:r>
            <a:r>
              <a:rPr lang="en-US" sz="2000" dirty="0" err="1" smtClean="0"/>
              <a:t>Mathur</a:t>
            </a:r>
            <a:r>
              <a:rPr lang="en-US" sz="2000" dirty="0" smtClean="0"/>
              <a:t>, "Software Cybernetics", in </a:t>
            </a:r>
            <a:r>
              <a:rPr lang="en-US" sz="2000" i="1" dirty="0" smtClean="0"/>
              <a:t>Encyclopedia of Computer Science and Engineering, John Wiley </a:t>
            </a:r>
            <a:r>
              <a:rPr lang="en-US" sz="2000" dirty="0" smtClean="0"/>
              <a:t>&amp; Sons.]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645024"/>
            <a:ext cx="7344816" cy="2769989"/>
          </a:xfrm>
          <a:prstGeom prst="rect">
            <a:avLst/>
          </a:prstGeom>
          <a:solidFill>
            <a:schemeClr val="accent1">
              <a:alpha val="38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3525" indent="-263525" algn="ctr">
              <a:spcBef>
                <a:spcPts val="600"/>
              </a:spcBef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Understanding SBSE as Software Cybernetics</a:t>
            </a:r>
          </a:p>
          <a:p>
            <a:pPr marL="263525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Control problem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marL="720725" lvl="1" indent="-263525">
              <a:spcBef>
                <a:spcPts val="600"/>
              </a:spcBef>
              <a:buFont typeface="Arial" pitchFamily="34" charset="0"/>
              <a:buChar char="•"/>
              <a:tabLst>
                <a:tab pos="720725" algn="l"/>
              </a:tabLs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 general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Steering or controlling the system to a desired state in a state space</a:t>
            </a:r>
          </a:p>
          <a:p>
            <a:pPr marL="720725" lvl="1" indent="-263525">
              <a:spcBef>
                <a:spcPts val="600"/>
              </a:spcBef>
              <a:buFont typeface="Arial" pitchFamily="34" charset="0"/>
              <a:buChar char="•"/>
              <a:tabLst>
                <a:tab pos="720725" algn="l"/>
              </a:tabLs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 SBSE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Finding the optimal solution (in a solution space)</a:t>
            </a:r>
          </a:p>
          <a:p>
            <a:pPr marL="355600" indent="-3556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Control theoretic principles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marL="720725" lvl="1" indent="-263525">
              <a:spcBef>
                <a:spcPts val="600"/>
              </a:spcBef>
              <a:buFont typeface="Arial" pitchFamily="34" charset="0"/>
              <a:buChar char="•"/>
              <a:tabLst>
                <a:tab pos="720725" algn="l"/>
              </a:tabLs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 general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Feedback control loops</a:t>
            </a:r>
          </a:p>
          <a:p>
            <a:pPr marL="720725" lvl="1" indent="-263525">
              <a:spcBef>
                <a:spcPts val="600"/>
              </a:spcBef>
              <a:buFont typeface="Arial" pitchFamily="34" charset="0"/>
              <a:buChar char="•"/>
              <a:tabLst>
                <a:tab pos="720725" algn="l"/>
              </a:tabLs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 SBSE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To obtain feedback through fitness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2: </a:t>
            </a:r>
            <a:r>
              <a:rPr lang="en-US" dirty="0" err="1" smtClean="0"/>
              <a:t>Trustie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6237312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Available</a:t>
            </a:r>
            <a:r>
              <a:rPr lang="en-US" sz="1600" dirty="0" smtClean="0"/>
              <a:t>: http://tech.brookes.ac.uk/sose2011/SOSE-KeynoteHMWang.pdf. 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7664" y="1844824"/>
            <a:ext cx="6192688" cy="4377509"/>
            <a:chOff x="1547664" y="1844824"/>
            <a:chExt cx="6192688" cy="4377509"/>
          </a:xfrm>
        </p:grpSpPr>
        <p:pic>
          <p:nvPicPr>
            <p:cNvPr id="7" name="Picture 6" descr="SOSE-KeynoteHMWangPage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7664" y="1844824"/>
              <a:ext cx="6192688" cy="437750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91680" y="1916832"/>
              <a:ext cx="5904656" cy="4176464"/>
            </a:xfrm>
            <a:prstGeom prst="rect">
              <a:avLst/>
            </a:prstGeom>
            <a:noFill/>
            <a:ln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Inspirations of </a:t>
            </a:r>
            <a:r>
              <a:rPr lang="en-US" dirty="0" err="1" smtClean="0"/>
              <a:t>Trustie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Crowdsourced</a:t>
            </a:r>
            <a:r>
              <a:rPr lang="en-US" dirty="0" smtClean="0"/>
              <a:t> system, e.g. </a:t>
            </a:r>
            <a:r>
              <a:rPr lang="en-US" dirty="0" err="1" smtClean="0"/>
              <a:t>wikipedia</a:t>
            </a:r>
            <a:r>
              <a:rPr lang="en-US" dirty="0" smtClean="0"/>
              <a:t>, YouTube, etc.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Open source software</a:t>
            </a:r>
          </a:p>
          <a:p>
            <a:r>
              <a:rPr lang="en-US" dirty="0" smtClean="0"/>
              <a:t>Common features </a:t>
            </a:r>
          </a:p>
          <a:p>
            <a:pPr lvl="1"/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Peering</a:t>
            </a:r>
          </a:p>
          <a:p>
            <a:pPr lvl="1"/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Acting globally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Rick </a:t>
            </a:r>
            <a:r>
              <a:rPr lang="en-US" dirty="0" err="1" smtClean="0"/>
              <a:t>Kazman</a:t>
            </a:r>
            <a:r>
              <a:rPr lang="en-US" dirty="0" smtClean="0"/>
              <a:t> and Hong-Mei Chen. The Metropolis Model: New logic for development of </a:t>
            </a:r>
            <a:r>
              <a:rPr lang="en-US" dirty="0" err="1" smtClean="0"/>
              <a:t>crowdsourced</a:t>
            </a:r>
            <a:r>
              <a:rPr lang="en-US" dirty="0" smtClean="0"/>
              <a:t> system, Communications of the ACM, July 2009, vol. 52, no. 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83968" y="2132856"/>
            <a:ext cx="4295808" cy="3037314"/>
            <a:chOff x="4211960" y="3068960"/>
            <a:chExt cx="4295808" cy="3037314"/>
          </a:xfrm>
        </p:grpSpPr>
        <p:pic>
          <p:nvPicPr>
            <p:cNvPr id="5" name="Picture 4" descr="SOSE-KeynoteHMWangPage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1960" y="3068960"/>
              <a:ext cx="4295808" cy="303731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27984" y="3140968"/>
              <a:ext cx="3888432" cy="2808312"/>
            </a:xfrm>
            <a:prstGeom prst="rect">
              <a:avLst/>
            </a:prstGeom>
            <a:noFill/>
            <a:ln cmpd="thinThick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1560" y="530120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Tapscott</a:t>
            </a:r>
            <a:r>
              <a:rPr lang="en-US" dirty="0" smtClean="0"/>
              <a:t>, D., &amp; Williams, A. D. (2008). </a:t>
            </a:r>
            <a:r>
              <a:rPr lang="en-US" dirty="0" err="1" smtClean="0"/>
              <a:t>Wikinomics</a:t>
            </a:r>
            <a:r>
              <a:rPr lang="en-US" dirty="0" smtClean="0"/>
              <a:t>: How Mass Collaboration Changes Everything, USA: Penguin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SE-KeynoteHMWangPage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850" y="161817"/>
            <a:ext cx="8901646" cy="6291371"/>
          </a:xfrm>
        </p:spPr>
      </p:pic>
      <p:sp>
        <p:nvSpPr>
          <p:cNvPr id="5" name="Rectangle 4"/>
          <p:cNvSpPr/>
          <p:nvPr/>
        </p:nvSpPr>
        <p:spPr>
          <a:xfrm>
            <a:off x="467544" y="332656"/>
            <a:ext cx="8280920" cy="5832648"/>
          </a:xfrm>
          <a:prstGeom prst="rect">
            <a:avLst/>
          </a:prstGeom>
          <a:noFill/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Part I: Software cybernetics</a:t>
            </a:r>
          </a:p>
          <a:p>
            <a:r>
              <a:rPr lang="en-US" sz="2800" dirty="0" smtClean="0"/>
              <a:t>Part II: Cloud computing in the light of software cybernetics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SE-KeynoteHMWangPage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00" y="144164"/>
            <a:ext cx="9130600" cy="6453188"/>
          </a:xfrm>
        </p:spPr>
      </p:pic>
      <p:sp>
        <p:nvSpPr>
          <p:cNvPr id="5" name="Rectangle 4"/>
          <p:cNvSpPr/>
          <p:nvPr/>
        </p:nvSpPr>
        <p:spPr>
          <a:xfrm>
            <a:off x="251520" y="188640"/>
            <a:ext cx="8712968" cy="6264696"/>
          </a:xfrm>
          <a:prstGeom prst="rect">
            <a:avLst/>
          </a:prstGeom>
          <a:noFill/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SE-KeynoteHMWangPage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670"/>
            <a:ext cx="9144000" cy="6462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188640"/>
            <a:ext cx="8712968" cy="6264696"/>
          </a:xfrm>
          <a:prstGeom prst="rect">
            <a:avLst/>
          </a:prstGeom>
          <a:noFill/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SE-KeynoteHMWangPage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174"/>
            <a:ext cx="9144000" cy="6463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188640"/>
            <a:ext cx="8712968" cy="6264696"/>
          </a:xfrm>
          <a:prstGeom prst="rect">
            <a:avLst/>
          </a:prstGeom>
          <a:noFill/>
          <a:ln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Trustie</a:t>
            </a:r>
            <a:r>
              <a:rPr lang="en-US" dirty="0" smtClean="0"/>
              <a:t> as Software Cybernetics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576064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b="1" dirty="0" err="1" smtClean="0"/>
              <a:t>Trustie</a:t>
            </a:r>
            <a:r>
              <a:rPr lang="en-GB" sz="2800" b="1" dirty="0" smtClean="0"/>
              <a:t> is a novel approach to view software development: </a:t>
            </a:r>
          </a:p>
          <a:p>
            <a:pPr lvl="1"/>
            <a:r>
              <a:rPr lang="en-GB" sz="2400" b="1" dirty="0" smtClean="0"/>
              <a:t>Shift of focus from </a:t>
            </a:r>
            <a:r>
              <a:rPr lang="en-GB" sz="2400" b="1" i="1" dirty="0" smtClean="0"/>
              <a:t>control</a:t>
            </a:r>
            <a:r>
              <a:rPr lang="en-GB" sz="2400" b="1" dirty="0" smtClean="0"/>
              <a:t> to </a:t>
            </a:r>
            <a:r>
              <a:rPr lang="en-GB" sz="2400" b="1" i="1" dirty="0" smtClean="0">
                <a:solidFill>
                  <a:srgbClr val="FF0000"/>
                </a:solidFill>
              </a:rPr>
              <a:t>communication </a:t>
            </a:r>
          </a:p>
          <a:p>
            <a:pPr lvl="1"/>
            <a:r>
              <a:rPr lang="en-US" sz="2400" b="1" dirty="0" smtClean="0"/>
              <a:t>Regarding development as a </a:t>
            </a:r>
            <a:r>
              <a:rPr lang="en-US" sz="2400" b="1" i="1" dirty="0" smtClean="0"/>
              <a:t>system</a:t>
            </a:r>
            <a:r>
              <a:rPr lang="en-US" sz="2400" b="1" dirty="0" smtClean="0"/>
              <a:t> to as </a:t>
            </a:r>
            <a:r>
              <a:rPr lang="en-US" sz="2400" b="1" i="1" dirty="0" smtClean="0">
                <a:solidFill>
                  <a:srgbClr val="FF0000"/>
                </a:solidFill>
              </a:rPr>
              <a:t>complex Systems</a:t>
            </a:r>
            <a:endParaRPr lang="en-GB" b="1" i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GB" sz="2800" dirty="0" smtClean="0"/>
              <a:t>‘…systems thinking is founded upon two pairs of ideas, those of </a:t>
            </a:r>
            <a:r>
              <a:rPr lang="en-GB" sz="2800" i="1" dirty="0" smtClean="0"/>
              <a:t>emergence</a:t>
            </a:r>
            <a:r>
              <a:rPr lang="en-GB" sz="2800" dirty="0" smtClean="0"/>
              <a:t> and </a:t>
            </a:r>
            <a:r>
              <a:rPr lang="en-GB" sz="2800" i="1" dirty="0" smtClean="0"/>
              <a:t>hierarchy</a:t>
            </a:r>
            <a:r>
              <a:rPr lang="en-GB" sz="2800" dirty="0" smtClean="0"/>
              <a:t>, and </a:t>
            </a:r>
            <a:r>
              <a:rPr lang="en-GB" sz="2800" i="1" dirty="0" smtClean="0"/>
              <a:t>communication</a:t>
            </a:r>
            <a:r>
              <a:rPr lang="en-GB" sz="2800" dirty="0" smtClean="0"/>
              <a:t> and </a:t>
            </a:r>
            <a:r>
              <a:rPr lang="en-GB" sz="2800" i="1" dirty="0" smtClean="0"/>
              <a:t>control.’ </a:t>
            </a:r>
          </a:p>
          <a:p>
            <a:pPr lvl="1" algn="r">
              <a:buFontTx/>
              <a:buNone/>
            </a:pPr>
            <a:r>
              <a:rPr lang="en-GB" i="1" dirty="0" smtClean="0"/>
              <a:t>-- </a:t>
            </a:r>
            <a:r>
              <a:rPr lang="en-GB" dirty="0" smtClean="0"/>
              <a:t>Peter </a:t>
            </a:r>
            <a:r>
              <a:rPr lang="en-GB" dirty="0" err="1" smtClean="0"/>
              <a:t>Checkland</a:t>
            </a:r>
            <a:r>
              <a:rPr lang="en-GB" dirty="0" smtClean="0"/>
              <a:t> (1981) </a:t>
            </a:r>
            <a:r>
              <a:rPr lang="en-GB" i="1" dirty="0" smtClean="0"/>
              <a:t>Systems Thinking, Systems Practice</a:t>
            </a:r>
            <a:r>
              <a:rPr lang="en-GB" dirty="0" smtClean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22920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goal that </a:t>
            </a:r>
            <a:r>
              <a:rPr lang="en-US" sz="2400" b="1" dirty="0" err="1" smtClean="0"/>
              <a:t>Trustie</a:t>
            </a:r>
            <a:r>
              <a:rPr lang="en-US" sz="2400" b="1" dirty="0" smtClean="0"/>
              <a:t> want to achieve is still software quality!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Complex Systems and Emergent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461126" cy="58326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complex system consists of many ‘agents’ who communicate and interact to collaborate in order to achieve a goal</a:t>
            </a:r>
          </a:p>
          <a:p>
            <a:pPr lvl="1" indent="-357188"/>
            <a:r>
              <a:rPr lang="en-US" sz="2400" dirty="0" smtClean="0"/>
              <a:t>Each agent can only observe </a:t>
            </a:r>
            <a:r>
              <a:rPr lang="en-US" sz="2400" b="1" i="1" dirty="0" smtClean="0">
                <a:solidFill>
                  <a:srgbClr val="FF0000"/>
                </a:solidFill>
              </a:rPr>
              <a:t>a small part </a:t>
            </a:r>
            <a:r>
              <a:rPr lang="en-US" sz="2400" dirty="0" smtClean="0"/>
              <a:t>of the whole system and its environment</a:t>
            </a:r>
          </a:p>
          <a:p>
            <a:pPr lvl="1" indent="-357188"/>
            <a:r>
              <a:rPr lang="en-US" sz="2400" dirty="0" smtClean="0"/>
              <a:t>Each agent react to the changes or the state of the small part of the system/environment according to relatively </a:t>
            </a:r>
            <a:r>
              <a:rPr lang="en-US" sz="2400" b="1" i="1" dirty="0" smtClean="0">
                <a:solidFill>
                  <a:srgbClr val="FF0000"/>
                </a:solidFill>
              </a:rPr>
              <a:t>simple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behaviour</a:t>
            </a:r>
            <a:r>
              <a:rPr lang="en-US" sz="2400" b="1" i="1" dirty="0" smtClean="0">
                <a:solidFill>
                  <a:srgbClr val="FF0000"/>
                </a:solidFill>
              </a:rPr>
              <a:t> rules</a:t>
            </a:r>
            <a:r>
              <a:rPr lang="en-US" sz="2400" dirty="0" smtClean="0"/>
              <a:t>, which in term affect the state (also a small part) of the system/environment</a:t>
            </a:r>
          </a:p>
          <a:p>
            <a:pPr lvl="1" indent="-357188"/>
            <a:r>
              <a:rPr lang="en-US" sz="2400" dirty="0" smtClean="0"/>
              <a:t>Collectively, the system demonstrate a high degree of intelligence, which is called the </a:t>
            </a:r>
            <a:r>
              <a:rPr lang="en-US" sz="2400" b="1" i="1" dirty="0" smtClean="0">
                <a:solidFill>
                  <a:srgbClr val="FF0000"/>
                </a:solidFill>
              </a:rPr>
              <a:t>emergent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behaviour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lvl="1" indent="-357188"/>
            <a:r>
              <a:rPr lang="en-US" sz="2400" dirty="0" smtClean="0"/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environment</a:t>
            </a:r>
            <a:r>
              <a:rPr lang="en-US" sz="2400" dirty="0" smtClean="0"/>
              <a:t> plays a key role in such as system as a communication media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80526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a much better model of software development project!, especially, for large scale projects!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80px-Heringsschwar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336704" cy="4753500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336704" cy="17281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Multi-Agent Systems (MAS) and Agent-Oriented Software Development Methodology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3: From MAS To CAMLE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>
                <a:ea typeface="宋体" pitchFamily="2" charset="-122"/>
              </a:rPr>
              <a:t>Emergent </a:t>
            </a:r>
            <a:r>
              <a:rPr lang="en-GB" altLang="zh-CN" dirty="0">
                <a:ea typeface="宋体" pitchFamily="2" charset="-122"/>
              </a:rPr>
              <a:t>Behaviour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709613"/>
            <a:ext cx="8599487" cy="5454650"/>
          </a:xfrm>
        </p:spPr>
        <p:txBody>
          <a:bodyPr/>
          <a:lstStyle/>
          <a:p>
            <a:r>
              <a:rPr lang="en-GB" altLang="zh-CN" sz="2400" dirty="0">
                <a:ea typeface="宋体" pitchFamily="2" charset="-122"/>
              </a:rPr>
              <a:t>A phenomenon in multi-agent systems </a:t>
            </a:r>
          </a:p>
          <a:p>
            <a:pPr lvl="1"/>
            <a:r>
              <a:rPr lang="en-GB" altLang="zh-CN" sz="2000" dirty="0">
                <a:ea typeface="宋体" pitchFamily="2" charset="-122"/>
              </a:rPr>
              <a:t>Autonomous agents perform certain actions with only limited access to local information and make decisions individually </a:t>
            </a:r>
          </a:p>
          <a:p>
            <a:pPr lvl="1"/>
            <a:r>
              <a:rPr lang="en-GB" altLang="zh-CN" sz="2000" dirty="0">
                <a:ea typeface="宋体" pitchFamily="2" charset="-122"/>
              </a:rPr>
              <a:t>The whole system demonstrates properties and behaviours that have strong global features</a:t>
            </a:r>
          </a:p>
          <a:p>
            <a:r>
              <a:rPr lang="en-GB" altLang="zh-CN" sz="2400" dirty="0">
                <a:ea typeface="宋体" pitchFamily="2" charset="-122"/>
              </a:rPr>
              <a:t>A huge gap between individual agents’ behaviours and those of the whole system </a:t>
            </a:r>
          </a:p>
          <a:p>
            <a:r>
              <a:rPr lang="en-GB" altLang="zh-CN" sz="2400" dirty="0">
                <a:ea typeface="宋体" pitchFamily="2" charset="-122"/>
              </a:rPr>
              <a:t>Notoriously difficult to specify and reason about emergent behaviours</a:t>
            </a:r>
          </a:p>
          <a:p>
            <a:r>
              <a:rPr lang="en-US" altLang="zh-CN" sz="2400" dirty="0">
                <a:ea typeface="宋体" pitchFamily="2" charset="-122"/>
              </a:rPr>
              <a:t>Examples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Ant colony 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Fish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Birds 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Human society</a:t>
            </a:r>
            <a:endParaRPr lang="en-GB" altLang="zh-CN" sz="20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Research on Complex Systems in Cybernetics</a:t>
            </a:r>
            <a:endParaRPr lang="en-GB" altLang="zh-CN" dirty="0">
              <a:ea typeface="宋体" pitchFamily="2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766763"/>
            <a:ext cx="8586787" cy="5316537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Emergent </a:t>
            </a:r>
            <a:r>
              <a:rPr lang="en-US" altLang="zh-CN" sz="2400" dirty="0" err="1">
                <a:ea typeface="宋体" pitchFamily="2" charset="-122"/>
              </a:rPr>
              <a:t>behaviours</a:t>
            </a:r>
            <a:r>
              <a:rPr lang="en-US" altLang="zh-CN" sz="2400" dirty="0">
                <a:ea typeface="宋体" pitchFamily="2" charset="-122"/>
              </a:rPr>
              <a:t> in natural systems </a:t>
            </a:r>
          </a:p>
          <a:p>
            <a:pPr lvl="1"/>
            <a:r>
              <a:rPr lang="en-US" altLang="zh-CN" sz="2400" dirty="0">
                <a:ea typeface="宋体" pitchFamily="2" charset="-122"/>
              </a:rPr>
              <a:t>Studied mostly using simulation </a:t>
            </a:r>
          </a:p>
          <a:p>
            <a:pPr lvl="1"/>
            <a:r>
              <a:rPr lang="en-US" altLang="zh-CN" sz="2400" dirty="0">
                <a:ea typeface="宋体" pitchFamily="2" charset="-122"/>
              </a:rPr>
              <a:t>Subject of research in the </a:t>
            </a:r>
            <a:r>
              <a:rPr lang="en-US" altLang="zh-CN" sz="2400" i="1" dirty="0">
                <a:ea typeface="宋体" pitchFamily="2" charset="-122"/>
              </a:rPr>
              <a:t>complex systems</a:t>
            </a:r>
            <a:r>
              <a:rPr lang="en-US" altLang="zh-CN" sz="2400" dirty="0">
                <a:ea typeface="宋体" pitchFamily="2" charset="-122"/>
              </a:rPr>
              <a:t> </a:t>
            </a:r>
          </a:p>
          <a:p>
            <a:r>
              <a:rPr lang="en-US" altLang="zh-CN" sz="2400" dirty="0">
                <a:ea typeface="宋体" pitchFamily="2" charset="-122"/>
              </a:rPr>
              <a:t>Artificial systems are developed in </a:t>
            </a:r>
            <a:r>
              <a:rPr lang="en-US" altLang="zh-CN" sz="2400" i="1" dirty="0">
                <a:ea typeface="宋体" pitchFamily="2" charset="-122"/>
              </a:rPr>
              <a:t>ad hoc</a:t>
            </a:r>
            <a:r>
              <a:rPr lang="en-US" altLang="zh-CN" sz="2400" dirty="0">
                <a:ea typeface="宋体" pitchFamily="2" charset="-122"/>
              </a:rPr>
              <a:t> methods, mostly through trial-and-error. </a:t>
            </a:r>
          </a:p>
          <a:p>
            <a:pPr lvl="1"/>
            <a:r>
              <a:rPr lang="en-US" altLang="zh-CN" sz="2400" dirty="0">
                <a:ea typeface="宋体" pitchFamily="2" charset="-122"/>
              </a:rPr>
              <a:t>Lack of systematic studies to understand the basic features  </a:t>
            </a:r>
          </a:p>
          <a:p>
            <a:pPr lvl="1"/>
            <a:r>
              <a:rPr lang="en-US" altLang="zh-CN" sz="2400" dirty="0">
                <a:ea typeface="宋体" pitchFamily="2" charset="-122"/>
              </a:rPr>
              <a:t>Lack of methodology and tool supports</a:t>
            </a:r>
          </a:p>
          <a:p>
            <a:pPr lvl="1"/>
            <a:r>
              <a:rPr lang="en-US" altLang="zh-CN" sz="2400" dirty="0">
                <a:ea typeface="宋体" pitchFamily="2" charset="-122"/>
              </a:rPr>
              <a:t>Existing formal methods does not </a:t>
            </a:r>
            <a:endParaRPr lang="en-US" altLang="zh-CN" sz="2400" dirty="0" smtClean="0">
              <a:ea typeface="宋体" pitchFamily="2" charset="-122"/>
            </a:endParaRPr>
          </a:p>
          <a:p>
            <a:pPr lvl="1">
              <a:buNone/>
            </a:pPr>
            <a:r>
              <a:rPr lang="en-US" altLang="zh-CN" sz="2400" dirty="0" smtClean="0">
                <a:ea typeface="宋体" pitchFamily="2" charset="-122"/>
              </a:rPr>
              <a:t>	apply </a:t>
            </a:r>
            <a:r>
              <a:rPr lang="en-US" altLang="zh-CN" sz="2400" dirty="0">
                <a:ea typeface="宋体" pitchFamily="2" charset="-122"/>
              </a:rPr>
              <a:t>well</a:t>
            </a:r>
          </a:p>
          <a:p>
            <a:r>
              <a:rPr lang="en-US" altLang="zh-CN" sz="2400" dirty="0">
                <a:ea typeface="宋体" pitchFamily="2" charset="-122"/>
              </a:rPr>
              <a:t>Importance of the emergent </a:t>
            </a:r>
            <a:r>
              <a:rPr lang="en-US" altLang="zh-CN" sz="2400" dirty="0" err="1">
                <a:ea typeface="宋体" pitchFamily="2" charset="-122"/>
              </a:rPr>
              <a:t>behaviours</a:t>
            </a:r>
            <a:r>
              <a:rPr lang="en-US" altLang="zh-CN" sz="2400" dirty="0">
                <a:ea typeface="宋体" pitchFamily="2" charset="-122"/>
              </a:rPr>
              <a:t> </a:t>
            </a:r>
            <a:endParaRPr lang="en-US" altLang="zh-CN" sz="2400" dirty="0" smtClean="0">
              <a:ea typeface="宋体" pitchFamily="2" charset="-122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sz="2400" dirty="0" smtClean="0">
                <a:ea typeface="宋体" pitchFamily="2" charset="-122"/>
              </a:rPr>
              <a:t>	starts </a:t>
            </a:r>
            <a:r>
              <a:rPr lang="en-US" altLang="zh-CN" sz="2400" dirty="0">
                <a:ea typeface="宋体" pitchFamily="2" charset="-122"/>
              </a:rPr>
              <a:t>to be </a:t>
            </a:r>
            <a:r>
              <a:rPr lang="en-US" altLang="zh-CN" sz="2400" dirty="0" err="1">
                <a:ea typeface="宋体" pitchFamily="2" charset="-122"/>
              </a:rPr>
              <a:t>recognised</a:t>
            </a:r>
            <a:r>
              <a:rPr lang="en-US" altLang="zh-CN" sz="2400" dirty="0">
                <a:ea typeface="宋体" pitchFamily="2" charset="-122"/>
              </a:rPr>
              <a:t> recently in the </a:t>
            </a:r>
            <a:endParaRPr lang="en-US" altLang="zh-CN" sz="2400" dirty="0" smtClean="0">
              <a:ea typeface="宋体" pitchFamily="2" charset="-122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dirty="0" smtClean="0">
                <a:ea typeface="宋体" pitchFamily="2" charset="-122"/>
              </a:rPr>
              <a:t>	</a:t>
            </a:r>
            <a:r>
              <a:rPr lang="en-US" altLang="zh-CN" sz="2400" dirty="0" smtClean="0">
                <a:ea typeface="宋体" pitchFamily="2" charset="-122"/>
              </a:rPr>
              <a:t>context </a:t>
            </a:r>
            <a:r>
              <a:rPr lang="en-US" altLang="zh-CN" sz="2400" dirty="0">
                <a:ea typeface="宋体" pitchFamily="2" charset="-122"/>
              </a:rPr>
              <a:t>of service oriented computing. </a:t>
            </a:r>
            <a:endParaRPr lang="en-GB" altLang="zh-CN" sz="2400" dirty="0">
              <a:ea typeface="宋体" pitchFamily="2" charset="-122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44208" y="5013176"/>
          <a:ext cx="2292961" cy="576064"/>
        </p:xfrm>
        <a:graphic>
          <a:graphicData uri="http://schemas.openxmlformats.org/presentationml/2006/ole">
            <p:oleObj spid="_x0000_s4098" name="Package" r:id="rId3" imgW="193356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Applications of Emergent Behaviour</a:t>
            </a:r>
            <a:endParaRPr lang="en-GB" altLang="zh-CN">
              <a:ea typeface="宋体" pitchFamily="2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801688"/>
            <a:ext cx="8575675" cy="530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zh-CN" sz="2000">
                <a:ea typeface="宋体" pitchFamily="2" charset="-122"/>
              </a:rPr>
              <a:t>Amalthaea: a multi-agent system for web information retrieval and filtering developed by MIT Media Lab</a:t>
            </a:r>
          </a:p>
          <a:p>
            <a:pPr lvl="1">
              <a:lnSpc>
                <a:spcPct val="90000"/>
              </a:lnSpc>
            </a:pPr>
            <a:r>
              <a:rPr lang="en-GB" altLang="zh-CN" sz="2000">
                <a:ea typeface="宋体" pitchFamily="2" charset="-122"/>
              </a:rPr>
              <a:t>a collection of relatively simple agents that each only retrieves or selects one particular type of information on the web, </a:t>
            </a:r>
          </a:p>
          <a:p>
            <a:pPr lvl="1">
              <a:lnSpc>
                <a:spcPct val="90000"/>
              </a:lnSpc>
            </a:pPr>
            <a:r>
              <a:rPr lang="en-GB" altLang="zh-CN" sz="2000">
                <a:ea typeface="宋体" pitchFamily="2" charset="-122"/>
              </a:rPr>
              <a:t>organised into an evolutionary ecosystem that can provide the user with the most interested information </a:t>
            </a:r>
          </a:p>
          <a:p>
            <a:pPr lvl="1">
              <a:lnSpc>
                <a:spcPct val="90000"/>
              </a:lnSpc>
            </a:pPr>
            <a:r>
              <a:rPr lang="en-GB" altLang="zh-CN" sz="2000">
                <a:ea typeface="宋体" pitchFamily="2" charset="-122"/>
              </a:rPr>
              <a:t>tracking user’s interests even when they are changing from time to time. </a:t>
            </a:r>
          </a:p>
          <a:p>
            <a:pPr>
              <a:lnSpc>
                <a:spcPct val="90000"/>
              </a:lnSpc>
            </a:pPr>
            <a:r>
              <a:rPr lang="en-GB" altLang="zh-CN" sz="2000">
                <a:ea typeface="宋体" pitchFamily="2" charset="-122"/>
              </a:rPr>
              <a:t>Resource allocation in a distributed environment</a:t>
            </a:r>
          </a:p>
          <a:p>
            <a:pPr lvl="1">
              <a:lnSpc>
                <a:spcPct val="90000"/>
              </a:lnSpc>
            </a:pPr>
            <a:r>
              <a:rPr lang="en-GB" altLang="zh-CN" sz="2000">
                <a:ea typeface="宋体" pitchFamily="2" charset="-122"/>
              </a:rPr>
              <a:t>each agent has a very simple behaviour of bidding and buying/selling resources</a:t>
            </a:r>
          </a:p>
          <a:p>
            <a:pPr lvl="1">
              <a:lnSpc>
                <a:spcPct val="90000"/>
              </a:lnSpc>
            </a:pPr>
            <a:r>
              <a:rPr lang="en-GB" altLang="zh-CN" sz="2000">
                <a:ea typeface="宋体" pitchFamily="2" charset="-122"/>
              </a:rPr>
              <a:t>achieve optimised usage of shared resource at system level </a:t>
            </a:r>
          </a:p>
          <a:p>
            <a:pPr>
              <a:lnSpc>
                <a:spcPct val="90000"/>
              </a:lnSpc>
            </a:pPr>
            <a:r>
              <a:rPr lang="en-GB" altLang="zh-CN" sz="2000">
                <a:ea typeface="宋体" pitchFamily="2" charset="-122"/>
              </a:rPr>
              <a:t>Other applications </a:t>
            </a:r>
          </a:p>
          <a:p>
            <a:pPr lvl="1">
              <a:lnSpc>
                <a:spcPct val="90000"/>
              </a:lnSpc>
            </a:pPr>
            <a:r>
              <a:rPr lang="en-GB" altLang="zh-CN" sz="2000">
                <a:ea typeface="宋体" pitchFamily="2" charset="-122"/>
              </a:rPr>
              <a:t>e-commerce (such as online auctions), </a:t>
            </a:r>
          </a:p>
          <a:p>
            <a:pPr lvl="1">
              <a:lnSpc>
                <a:spcPct val="90000"/>
              </a:lnSpc>
            </a:pPr>
            <a:r>
              <a:rPr lang="en-GB" altLang="zh-CN" sz="2000">
                <a:ea typeface="宋体" pitchFamily="2" charset="-122"/>
              </a:rPr>
              <a:t>distributed computing (such as ant colony optimisation), </a:t>
            </a:r>
          </a:p>
          <a:p>
            <a:pPr lvl="1">
              <a:lnSpc>
                <a:spcPct val="90000"/>
              </a:lnSpc>
            </a:pPr>
            <a:r>
              <a:rPr lang="en-GB" altLang="zh-CN" sz="2000">
                <a:ea typeface="宋体" pitchFamily="2" charset="-122"/>
              </a:rPr>
              <a:t>peer-to-peer networks, and many others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Agent-Oriented 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836712"/>
            <a:ext cx="8461126" cy="5688632"/>
          </a:xfrm>
        </p:spPr>
        <p:txBody>
          <a:bodyPr/>
          <a:lstStyle/>
          <a:p>
            <a:r>
              <a:rPr lang="en-US" dirty="0" smtClean="0"/>
              <a:t>Basic ideas</a:t>
            </a:r>
          </a:p>
          <a:p>
            <a:pPr lvl="1"/>
            <a:r>
              <a:rPr lang="en-US" dirty="0" smtClean="0"/>
              <a:t>Agent: Active, autonomous, sociable computational entity</a:t>
            </a:r>
          </a:p>
          <a:p>
            <a:pPr lvl="1"/>
            <a:r>
              <a:rPr lang="en-US" dirty="0" smtClean="0"/>
              <a:t>Agent as the basic building block, i.e. the unit of software construction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The best known </a:t>
            </a:r>
            <a:r>
              <a:rPr lang="en-GB" dirty="0" smtClean="0"/>
              <a:t>works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/>
              <a:t>Gaia (</a:t>
            </a:r>
            <a:r>
              <a:rPr lang="en-GB" altLang="zh-CN" sz="1600" i="1" dirty="0" err="1" smtClean="0">
                <a:ea typeface="宋体" pitchFamily="2" charset="-122"/>
              </a:rPr>
              <a:t>Zambonelli</a:t>
            </a:r>
            <a:r>
              <a:rPr lang="en-GB" altLang="zh-CN" sz="1600" i="1" dirty="0" smtClean="0">
                <a:ea typeface="宋体" pitchFamily="2" charset="-122"/>
              </a:rPr>
              <a:t>, Jennings, and Wooldridge, 2003</a:t>
            </a:r>
            <a:r>
              <a:rPr lang="en-GB" altLang="zh-CN" sz="1600" dirty="0" smtClean="0">
                <a:ea typeface="宋体" pitchFamily="2" charset="-122"/>
              </a:rPr>
              <a:t> </a:t>
            </a:r>
            <a:r>
              <a:rPr lang="en-GB" sz="1600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GB" altLang="zh-CN" sz="1800" dirty="0" smtClean="0">
                <a:ea typeface="宋体" pitchFamily="2" charset="-122"/>
              </a:rPr>
              <a:t>Based on organization-oriented abstraction in which software systems are conceived as organized society and agents are seen as role players. The implementation is towards object-oriented. No languages at all. </a:t>
            </a:r>
          </a:p>
          <a:p>
            <a:pPr lvl="1">
              <a:lnSpc>
                <a:spcPct val="80000"/>
              </a:lnSpc>
            </a:pPr>
            <a:r>
              <a:rPr lang="en-GB" altLang="zh-CN" sz="1600" dirty="0" err="1" smtClean="0">
                <a:ea typeface="宋体" pitchFamily="2" charset="-122"/>
              </a:rPr>
              <a:t>Tropos</a:t>
            </a:r>
            <a:r>
              <a:rPr lang="en-GB" altLang="zh-CN" sz="1600" dirty="0" smtClean="0">
                <a:ea typeface="宋体" pitchFamily="2" charset="-122"/>
              </a:rPr>
              <a:t> (</a:t>
            </a:r>
            <a:r>
              <a:rPr lang="en-GB" altLang="zh-CN" sz="1600" i="1" dirty="0" err="1" smtClean="0">
                <a:ea typeface="宋体" pitchFamily="2" charset="-122"/>
              </a:rPr>
              <a:t>Bresciani</a:t>
            </a:r>
            <a:r>
              <a:rPr lang="en-GB" altLang="zh-CN" sz="1600" i="1" dirty="0" smtClean="0">
                <a:ea typeface="宋体" pitchFamily="2" charset="-122"/>
              </a:rPr>
              <a:t>, </a:t>
            </a:r>
            <a:r>
              <a:rPr lang="en-GB" altLang="zh-CN" sz="1600" i="1" dirty="0" err="1" smtClean="0">
                <a:ea typeface="宋体" pitchFamily="2" charset="-122"/>
              </a:rPr>
              <a:t>Giorgini</a:t>
            </a:r>
            <a:r>
              <a:rPr lang="en-GB" altLang="zh-CN" sz="1600" i="1" dirty="0" smtClean="0">
                <a:ea typeface="宋体" pitchFamily="2" charset="-122"/>
              </a:rPr>
              <a:t>, </a:t>
            </a:r>
            <a:r>
              <a:rPr lang="en-GB" altLang="zh-CN" sz="1600" i="1" dirty="0" err="1" smtClean="0">
                <a:ea typeface="宋体" pitchFamily="2" charset="-122"/>
              </a:rPr>
              <a:t>Giunchiglia</a:t>
            </a:r>
            <a:r>
              <a:rPr lang="en-GB" altLang="zh-CN" sz="1600" i="1" dirty="0" smtClean="0">
                <a:ea typeface="宋体" pitchFamily="2" charset="-122"/>
              </a:rPr>
              <a:t>, </a:t>
            </a:r>
            <a:r>
              <a:rPr lang="en-GB" altLang="zh-CN" sz="1600" i="1" dirty="0" err="1" smtClean="0">
                <a:ea typeface="宋体" pitchFamily="2" charset="-122"/>
              </a:rPr>
              <a:t>Mylopoulos</a:t>
            </a:r>
            <a:r>
              <a:rPr lang="en-GB" altLang="zh-CN" sz="1600" i="1" dirty="0" smtClean="0">
                <a:ea typeface="宋体" pitchFamily="2" charset="-122"/>
              </a:rPr>
              <a:t> and Perini, 2004</a:t>
            </a:r>
            <a:r>
              <a:rPr lang="en-GB" altLang="zh-CN" sz="1600" dirty="0" smtClean="0">
                <a:ea typeface="宋体" pitchFamily="2" charset="-122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GB" altLang="zh-CN" sz="1800" dirty="0" smtClean="0">
                <a:ea typeface="宋体" pitchFamily="2" charset="-122"/>
              </a:rPr>
              <a:t>Uses of notions related to mental states like belief, intention, plan, goals, etc., to represent the abstraction of agent</a:t>
            </a:r>
            <a:r>
              <a:rPr lang="en-GB" altLang="zh-CN" sz="1800" dirty="0" smtClean="0">
                <a:latin typeface="Times New Roman"/>
                <a:ea typeface="宋体" pitchFamily="2" charset="-122"/>
              </a:rPr>
              <a:t>’</a:t>
            </a:r>
            <a:r>
              <a:rPr lang="en-GB" altLang="zh-CN" sz="1800" dirty="0" smtClean="0">
                <a:ea typeface="宋体" pitchFamily="2" charset="-122"/>
              </a:rPr>
              <a:t>s state and capability. </a:t>
            </a:r>
          </a:p>
          <a:p>
            <a:pPr lvl="2">
              <a:lnSpc>
                <a:spcPct val="80000"/>
              </a:lnSpc>
            </a:pPr>
            <a:r>
              <a:rPr lang="en-GB" altLang="zh-CN" sz="1800" dirty="0" smtClean="0">
                <a:ea typeface="宋体" pitchFamily="2" charset="-122"/>
              </a:rPr>
              <a:t>The implementation is based on AI technology. </a:t>
            </a:r>
          </a:p>
          <a:p>
            <a:pPr lvl="1">
              <a:lnSpc>
                <a:spcPct val="80000"/>
              </a:lnSpc>
            </a:pPr>
            <a:r>
              <a:rPr lang="en-GB" sz="1600" i="1" dirty="0" err="1" smtClean="0"/>
              <a:t>i</a:t>
            </a:r>
            <a:r>
              <a:rPr lang="en-GB" sz="1600" i="1" dirty="0" smtClean="0"/>
              <a:t>*</a:t>
            </a:r>
            <a:r>
              <a:rPr lang="en-GB" sz="1600" dirty="0" smtClean="0"/>
              <a:t> (</a:t>
            </a:r>
            <a:r>
              <a:rPr lang="en-GB" sz="1600" i="1" dirty="0" smtClean="0"/>
              <a:t>Yu, E. et al</a:t>
            </a:r>
            <a:r>
              <a:rPr lang="en-GB" sz="1600" dirty="0" smtClean="0"/>
              <a:t>.)</a:t>
            </a:r>
          </a:p>
          <a:p>
            <a:pPr lvl="2">
              <a:lnSpc>
                <a:spcPct val="80000"/>
              </a:lnSpc>
            </a:pPr>
            <a:r>
              <a:rPr lang="en-GB" sz="1800" dirty="0" smtClean="0"/>
              <a:t>Focus on requirements analysis using agent concepts. </a:t>
            </a:r>
          </a:p>
          <a:p>
            <a:pPr lvl="2">
              <a:lnSpc>
                <a:spcPct val="80000"/>
              </a:lnSpc>
            </a:pPr>
            <a:r>
              <a:rPr lang="en-GB" sz="1800" dirty="0" smtClean="0"/>
              <a:t>Notation for requirements specification. 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/>
              <a:t>AUML (</a:t>
            </a:r>
            <a:r>
              <a:rPr lang="en-GB" altLang="zh-CN" sz="1600" i="1" dirty="0" smtClean="0">
                <a:ea typeface="宋体" pitchFamily="2" charset="-122"/>
              </a:rPr>
              <a:t>Bauer, Muller, and Odell, 2001</a:t>
            </a:r>
            <a:r>
              <a:rPr lang="en-GB" altLang="zh-CN" sz="1600" dirty="0" smtClean="0">
                <a:ea typeface="宋体" pitchFamily="2" charset="-122"/>
              </a:rPr>
              <a:t>)</a:t>
            </a:r>
            <a:endParaRPr lang="en-GB" sz="1600" dirty="0" smtClean="0"/>
          </a:p>
          <a:p>
            <a:pPr lvl="2">
              <a:lnSpc>
                <a:spcPct val="80000"/>
              </a:lnSpc>
            </a:pPr>
            <a:r>
              <a:rPr lang="en-GB" sz="1800" dirty="0" smtClean="0"/>
              <a:t>Extension of UML notation with notation to represent agents and agent classes. </a:t>
            </a:r>
          </a:p>
          <a:p>
            <a:pPr lvl="2">
              <a:lnSpc>
                <a:spcPct val="80000"/>
              </a:lnSpc>
            </a:pPr>
            <a:r>
              <a:rPr lang="en-GB" sz="1800" dirty="0" smtClean="0"/>
              <a:t>In lack of a well-defined semantics and meta-model. Currently, it only has a static meta-model.</a:t>
            </a:r>
            <a:endParaRPr lang="en-GB" altLang="zh-CN" sz="1800" dirty="0" smtClean="0"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US" altLang="zh-CN" sz="1600" dirty="0" smtClean="0">
                <a:ea typeface="宋体" pitchFamily="2" charset="-122"/>
              </a:rPr>
              <a:t>SLABS/CAMLE (Zhu, 2000)</a:t>
            </a:r>
            <a:endParaRPr lang="en-GB" altLang="zh-CN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cybernetics?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i="1" dirty="0" smtClean="0"/>
              <a:t>Cybernetics is the interdisciplinary</a:t>
            </a:r>
            <a:r>
              <a:rPr lang="en-US" sz="2800" dirty="0" smtClean="0"/>
              <a:t> </a:t>
            </a:r>
            <a:r>
              <a:rPr lang="en-US" sz="2800" i="1" dirty="0" smtClean="0"/>
              <a:t>scientific study of control and communication in the animal and the machine</a:t>
            </a:r>
            <a:endParaRPr lang="en-US" sz="2800" dirty="0" smtClean="0"/>
          </a:p>
          <a:p>
            <a:pPr algn="r">
              <a:buNone/>
            </a:pPr>
            <a:r>
              <a:rPr lang="en-US" dirty="0" smtClean="0"/>
              <a:t>[</a:t>
            </a:r>
            <a:r>
              <a:rPr lang="en-US" dirty="0" err="1" smtClean="0"/>
              <a:t>Nobert</a:t>
            </a:r>
            <a:r>
              <a:rPr lang="en-US" dirty="0" smtClean="0"/>
              <a:t> Wiener, </a:t>
            </a:r>
            <a:r>
              <a:rPr lang="en-US" i="1" dirty="0" smtClean="0"/>
              <a:t>Cybernetics: Communication and Control in the Animal and the Machine</a:t>
            </a:r>
            <a:r>
              <a:rPr lang="en-US" dirty="0" smtClean="0"/>
              <a:t>, Cambridge: MIT Press, 1948]</a:t>
            </a:r>
          </a:p>
          <a:p>
            <a:pPr>
              <a:buNone/>
            </a:pPr>
            <a:r>
              <a:rPr lang="en-US" sz="2800" dirty="0" smtClean="0"/>
              <a:t>Divisions of the scientific disciplines: </a:t>
            </a:r>
          </a:p>
          <a:p>
            <a:pPr marL="355600" indent="-355600"/>
            <a:r>
              <a:rPr lang="en-US" dirty="0" smtClean="0"/>
              <a:t>biology, psychology, sociology, art, management, </a:t>
            </a:r>
            <a:r>
              <a:rPr lang="en-US" b="1" i="1" dirty="0" smtClean="0"/>
              <a:t>mathematics</a:t>
            </a:r>
            <a:r>
              <a:rPr lang="en-US" dirty="0" smtClean="0"/>
              <a:t>, </a:t>
            </a:r>
            <a:r>
              <a:rPr lang="en-US" b="1" i="1" dirty="0" smtClean="0"/>
              <a:t>engineering</a:t>
            </a:r>
            <a:r>
              <a:rPr lang="en-US" dirty="0" smtClean="0"/>
              <a:t> and </a:t>
            </a:r>
            <a:r>
              <a:rPr lang="en-US" b="1" i="1" dirty="0" smtClean="0"/>
              <a:t>computer science</a:t>
            </a:r>
            <a:r>
              <a:rPr lang="en-US" dirty="0" smtClean="0"/>
              <a:t>, etc. </a:t>
            </a:r>
            <a:endParaRPr lang="en-US" dirty="0"/>
          </a:p>
        </p:txBody>
      </p:sp>
      <p:sp>
        <p:nvSpPr>
          <p:cNvPr id="4" name="Line Callout 2 (No Border) 3"/>
          <p:cNvSpPr/>
          <p:nvPr/>
        </p:nvSpPr>
        <p:spPr>
          <a:xfrm>
            <a:off x="7092280" y="4941168"/>
            <a:ext cx="1944216" cy="1728192"/>
          </a:xfrm>
          <a:prstGeom prst="callout2">
            <a:avLst>
              <a:gd name="adj1" fmla="val 17090"/>
              <a:gd name="adj2" fmla="val -316"/>
              <a:gd name="adj3" fmla="val 18162"/>
              <a:gd name="adj4" fmla="val -17190"/>
              <a:gd name="adj5" fmla="val -14521"/>
              <a:gd name="adj6" fmla="val -36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/>
            <a:r>
              <a:rPr lang="en-US" dirty="0" smtClean="0"/>
              <a:t>Robotics,</a:t>
            </a:r>
          </a:p>
          <a:p>
            <a:pPr marL="263525" indent="-263525"/>
            <a:r>
              <a:rPr lang="en-US" dirty="0" smtClean="0"/>
              <a:t>Decision support systems,</a:t>
            </a:r>
          </a:p>
          <a:p>
            <a:pPr marL="263525" indent="-263525"/>
            <a:r>
              <a:rPr lang="en-US" dirty="0" smtClean="0"/>
              <a:t>Artificial intelligence,</a:t>
            </a:r>
          </a:p>
          <a:p>
            <a:pPr marL="263525" indent="-263525"/>
            <a:r>
              <a:rPr lang="en-US" dirty="0"/>
              <a:t>e</a:t>
            </a:r>
            <a:r>
              <a:rPr lang="en-US" dirty="0" smtClean="0"/>
              <a:t>tc.  </a:t>
            </a:r>
            <a:endParaRPr lang="en-US" dirty="0"/>
          </a:p>
        </p:txBody>
      </p:sp>
      <p:sp>
        <p:nvSpPr>
          <p:cNvPr id="5" name="Line Callout 2 (No Border) 4"/>
          <p:cNvSpPr/>
          <p:nvPr/>
        </p:nvSpPr>
        <p:spPr>
          <a:xfrm>
            <a:off x="4499992" y="4941168"/>
            <a:ext cx="1728192" cy="1512168"/>
          </a:xfrm>
          <a:prstGeom prst="callout2">
            <a:avLst>
              <a:gd name="adj1" fmla="val 17090"/>
              <a:gd name="adj2" fmla="val -316"/>
              <a:gd name="adj3" fmla="val 18078"/>
              <a:gd name="adj4" fmla="val -18431"/>
              <a:gd name="adj5" fmla="val -18636"/>
              <a:gd name="adj6" fmla="val -38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/>
            <a:r>
              <a:rPr lang="en-US" dirty="0" smtClean="0"/>
              <a:t>Adaptive systems,</a:t>
            </a:r>
          </a:p>
          <a:p>
            <a:pPr marL="263525" indent="-263525"/>
            <a:r>
              <a:rPr lang="en-US" dirty="0" smtClean="0"/>
              <a:t>Systems engineering,</a:t>
            </a:r>
          </a:p>
          <a:p>
            <a:pPr marL="263525" indent="-263525"/>
            <a:r>
              <a:rPr lang="en-US" dirty="0"/>
              <a:t>e</a:t>
            </a:r>
            <a:r>
              <a:rPr lang="en-US" dirty="0" smtClean="0"/>
              <a:t>tc.  </a:t>
            </a:r>
            <a:endParaRPr lang="en-US" dirty="0"/>
          </a:p>
        </p:txBody>
      </p:sp>
      <p:sp>
        <p:nvSpPr>
          <p:cNvPr id="6" name="Line Callout 2 (No Border) 5"/>
          <p:cNvSpPr/>
          <p:nvPr/>
        </p:nvSpPr>
        <p:spPr>
          <a:xfrm>
            <a:off x="1763688" y="5013176"/>
            <a:ext cx="2160240" cy="1440160"/>
          </a:xfrm>
          <a:prstGeom prst="callout2">
            <a:avLst>
              <a:gd name="adj1" fmla="val 17090"/>
              <a:gd name="adj2" fmla="val -316"/>
              <a:gd name="adj3" fmla="val 16634"/>
              <a:gd name="adj4" fmla="val -16667"/>
              <a:gd name="adj5" fmla="val -23575"/>
              <a:gd name="adj6" fmla="val -33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/>
            <a:r>
              <a:rPr lang="en-US" dirty="0" smtClean="0"/>
              <a:t>Dynamic systems, </a:t>
            </a:r>
          </a:p>
          <a:p>
            <a:pPr marL="263525" indent="-263525"/>
            <a:r>
              <a:rPr lang="en-US" dirty="0" smtClean="0"/>
              <a:t>Information theory,</a:t>
            </a:r>
          </a:p>
          <a:p>
            <a:pPr marL="263525" indent="-263525"/>
            <a:r>
              <a:rPr lang="en-US" dirty="0" smtClean="0"/>
              <a:t>Systems theory,</a:t>
            </a:r>
          </a:p>
          <a:p>
            <a:pPr marL="263525" indent="-263525"/>
            <a:r>
              <a:rPr lang="en-US" dirty="0"/>
              <a:t>e</a:t>
            </a:r>
            <a:r>
              <a:rPr lang="en-US" dirty="0" smtClean="0"/>
              <a:t>tc.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9" name="Oval 79"/>
          <p:cNvSpPr>
            <a:spLocks noChangeArrowheads="1"/>
          </p:cNvSpPr>
          <p:nvPr/>
        </p:nvSpPr>
        <p:spPr bwMode="auto">
          <a:xfrm>
            <a:off x="5219700" y="4076700"/>
            <a:ext cx="3744913" cy="2089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a New </a:t>
            </a:r>
            <a:r>
              <a:rPr lang="en-US" dirty="0" smtClean="0"/>
              <a:t>Methodology?</a:t>
            </a:r>
            <a:endParaRPr lang="en-GB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765175"/>
            <a:ext cx="8497887" cy="86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Static aspect: What constitute a system?</a:t>
            </a:r>
          </a:p>
          <a:p>
            <a:pPr>
              <a:lnSpc>
                <a:spcPct val="90000"/>
              </a:lnSpc>
            </a:pPr>
            <a:r>
              <a:rPr lang="en-US" sz="2400"/>
              <a:t>Dynamic aspect: How does a system work? </a:t>
            </a:r>
            <a:endParaRPr lang="en-GB" sz="2400"/>
          </a:p>
        </p:txBody>
      </p:sp>
      <p:graphicFrame>
        <p:nvGraphicFramePr>
          <p:cNvPr id="30785" name="Group 65"/>
          <p:cNvGraphicFramePr>
            <a:graphicFrameLocks noGrp="1"/>
          </p:cNvGraphicFramePr>
          <p:nvPr>
            <p:ph sz="half" idx="2"/>
          </p:nvPr>
        </p:nvGraphicFramePr>
        <p:xfrm>
          <a:off x="468313" y="1628775"/>
          <a:ext cx="8496300" cy="2336800"/>
        </p:xfrm>
        <a:graphic>
          <a:graphicData uri="http://schemas.openxmlformats.org/drawingml/2006/table">
            <a:tbl>
              <a:tblPr/>
              <a:tblGrid>
                <a:gridCol w="1366837"/>
                <a:gridCol w="4608513"/>
                <a:gridCol w="25209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Static View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Dynamic View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Structured methods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Operations + data stores;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Hierarchical structure;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Control flows + Data flows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Object oriented methods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Objects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encapsulate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attributes &amp; methods;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Objects are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statically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classified by classes;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Inheritance + whole-part relationships between classes;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Message passing = Method calls;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Dynamic binding;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339975" y="4508500"/>
            <a:ext cx="1871663" cy="1441450"/>
            <a:chOff x="1292" y="2931"/>
            <a:chExt cx="953" cy="726"/>
          </a:xfrm>
        </p:grpSpPr>
        <p:sp>
          <p:nvSpPr>
            <p:cNvPr id="30786" name="Oval 66"/>
            <p:cNvSpPr>
              <a:spLocks noChangeArrowheads="1"/>
            </p:cNvSpPr>
            <p:nvPr/>
          </p:nvSpPr>
          <p:spPr bwMode="auto">
            <a:xfrm>
              <a:off x="1292" y="2931"/>
              <a:ext cx="953" cy="7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Text Box 67"/>
            <p:cNvSpPr txBox="1">
              <a:spLocks noChangeArrowheads="1"/>
            </p:cNvSpPr>
            <p:nvPr/>
          </p:nvSpPr>
          <p:spPr bwMode="auto">
            <a:xfrm>
              <a:off x="1365" y="2976"/>
              <a:ext cx="880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 dirty="0">
                  <a:solidFill>
                    <a:schemeClr val="accent5">
                      <a:lumMod val="75000"/>
                    </a:schemeClr>
                  </a:solidFill>
                </a:rPr>
                <a:t>Problems nicely represented in a methodology</a:t>
              </a:r>
            </a:p>
          </p:txBody>
        </p:sp>
      </p:grpSp>
      <p:sp>
        <p:nvSpPr>
          <p:cNvPr id="30788" name="Freeform 68"/>
          <p:cNvSpPr>
            <a:spLocks/>
          </p:cNvSpPr>
          <p:nvPr/>
        </p:nvSpPr>
        <p:spPr bwMode="auto">
          <a:xfrm>
            <a:off x="684213" y="4005263"/>
            <a:ext cx="3636962" cy="2316162"/>
          </a:xfrm>
          <a:custGeom>
            <a:avLst/>
            <a:gdLst/>
            <a:ahLst/>
            <a:cxnLst>
              <a:cxn ang="0">
                <a:pos x="136" y="423"/>
              </a:cxn>
              <a:cxn ang="0">
                <a:pos x="363" y="196"/>
              </a:cxn>
              <a:cxn ang="0">
                <a:pos x="544" y="242"/>
              </a:cxn>
              <a:cxn ang="0">
                <a:pos x="817" y="151"/>
              </a:cxn>
              <a:cxn ang="0">
                <a:pos x="1134" y="106"/>
              </a:cxn>
              <a:cxn ang="0">
                <a:pos x="1270" y="15"/>
              </a:cxn>
              <a:cxn ang="0">
                <a:pos x="1588" y="196"/>
              </a:cxn>
              <a:cxn ang="0">
                <a:pos x="1814" y="332"/>
              </a:cxn>
              <a:cxn ang="0">
                <a:pos x="1951" y="695"/>
              </a:cxn>
              <a:cxn ang="0">
                <a:pos x="1951" y="1058"/>
              </a:cxn>
              <a:cxn ang="0">
                <a:pos x="1814" y="1149"/>
              </a:cxn>
              <a:cxn ang="0">
                <a:pos x="1678" y="1149"/>
              </a:cxn>
              <a:cxn ang="0">
                <a:pos x="1316" y="1194"/>
              </a:cxn>
              <a:cxn ang="0">
                <a:pos x="1179" y="1240"/>
              </a:cxn>
              <a:cxn ang="0">
                <a:pos x="1134" y="1330"/>
              </a:cxn>
              <a:cxn ang="0">
                <a:pos x="953" y="1285"/>
              </a:cxn>
              <a:cxn ang="0">
                <a:pos x="544" y="1240"/>
              </a:cxn>
              <a:cxn ang="0">
                <a:pos x="136" y="1194"/>
              </a:cxn>
              <a:cxn ang="0">
                <a:pos x="91" y="968"/>
              </a:cxn>
              <a:cxn ang="0">
                <a:pos x="182" y="741"/>
              </a:cxn>
              <a:cxn ang="0">
                <a:pos x="91" y="514"/>
              </a:cxn>
              <a:cxn ang="0">
                <a:pos x="0" y="423"/>
              </a:cxn>
              <a:cxn ang="0">
                <a:pos x="91" y="378"/>
              </a:cxn>
              <a:cxn ang="0">
                <a:pos x="182" y="423"/>
              </a:cxn>
            </a:cxnLst>
            <a:rect l="0" t="0" r="r" b="b"/>
            <a:pathLst>
              <a:path w="1974" h="1338">
                <a:moveTo>
                  <a:pt x="136" y="423"/>
                </a:moveTo>
                <a:cubicBezTo>
                  <a:pt x="215" y="324"/>
                  <a:pt x="295" y="226"/>
                  <a:pt x="363" y="196"/>
                </a:cubicBezTo>
                <a:cubicBezTo>
                  <a:pt x="431" y="166"/>
                  <a:pt x="468" y="250"/>
                  <a:pt x="544" y="242"/>
                </a:cubicBezTo>
                <a:cubicBezTo>
                  <a:pt x="620" y="234"/>
                  <a:pt x="719" y="174"/>
                  <a:pt x="817" y="151"/>
                </a:cubicBezTo>
                <a:cubicBezTo>
                  <a:pt x="915" y="128"/>
                  <a:pt x="1059" y="129"/>
                  <a:pt x="1134" y="106"/>
                </a:cubicBezTo>
                <a:cubicBezTo>
                  <a:pt x="1209" y="83"/>
                  <a:pt x="1195" y="0"/>
                  <a:pt x="1270" y="15"/>
                </a:cubicBezTo>
                <a:cubicBezTo>
                  <a:pt x="1345" y="30"/>
                  <a:pt x="1497" y="143"/>
                  <a:pt x="1588" y="196"/>
                </a:cubicBezTo>
                <a:cubicBezTo>
                  <a:pt x="1679" y="249"/>
                  <a:pt x="1754" y="249"/>
                  <a:pt x="1814" y="332"/>
                </a:cubicBezTo>
                <a:cubicBezTo>
                  <a:pt x="1874" y="415"/>
                  <a:pt x="1928" y="574"/>
                  <a:pt x="1951" y="695"/>
                </a:cubicBezTo>
                <a:cubicBezTo>
                  <a:pt x="1974" y="816"/>
                  <a:pt x="1974" y="982"/>
                  <a:pt x="1951" y="1058"/>
                </a:cubicBezTo>
                <a:cubicBezTo>
                  <a:pt x="1928" y="1134"/>
                  <a:pt x="1859" y="1134"/>
                  <a:pt x="1814" y="1149"/>
                </a:cubicBezTo>
                <a:cubicBezTo>
                  <a:pt x="1769" y="1164"/>
                  <a:pt x="1761" y="1142"/>
                  <a:pt x="1678" y="1149"/>
                </a:cubicBezTo>
                <a:cubicBezTo>
                  <a:pt x="1595" y="1156"/>
                  <a:pt x="1399" y="1179"/>
                  <a:pt x="1316" y="1194"/>
                </a:cubicBezTo>
                <a:cubicBezTo>
                  <a:pt x="1233" y="1209"/>
                  <a:pt x="1209" y="1217"/>
                  <a:pt x="1179" y="1240"/>
                </a:cubicBezTo>
                <a:cubicBezTo>
                  <a:pt x="1149" y="1263"/>
                  <a:pt x="1172" y="1322"/>
                  <a:pt x="1134" y="1330"/>
                </a:cubicBezTo>
                <a:cubicBezTo>
                  <a:pt x="1096" y="1338"/>
                  <a:pt x="1051" y="1300"/>
                  <a:pt x="953" y="1285"/>
                </a:cubicBezTo>
                <a:cubicBezTo>
                  <a:pt x="855" y="1270"/>
                  <a:pt x="680" y="1255"/>
                  <a:pt x="544" y="1240"/>
                </a:cubicBezTo>
                <a:cubicBezTo>
                  <a:pt x="408" y="1225"/>
                  <a:pt x="211" y="1239"/>
                  <a:pt x="136" y="1194"/>
                </a:cubicBezTo>
                <a:cubicBezTo>
                  <a:pt x="61" y="1149"/>
                  <a:pt x="83" y="1043"/>
                  <a:pt x="91" y="968"/>
                </a:cubicBezTo>
                <a:cubicBezTo>
                  <a:pt x="99" y="893"/>
                  <a:pt x="182" y="817"/>
                  <a:pt x="182" y="741"/>
                </a:cubicBezTo>
                <a:cubicBezTo>
                  <a:pt x="182" y="665"/>
                  <a:pt x="121" y="567"/>
                  <a:pt x="91" y="514"/>
                </a:cubicBezTo>
                <a:cubicBezTo>
                  <a:pt x="61" y="461"/>
                  <a:pt x="0" y="446"/>
                  <a:pt x="0" y="423"/>
                </a:cubicBezTo>
                <a:cubicBezTo>
                  <a:pt x="0" y="400"/>
                  <a:pt x="61" y="378"/>
                  <a:pt x="91" y="378"/>
                </a:cubicBezTo>
                <a:cubicBezTo>
                  <a:pt x="121" y="378"/>
                  <a:pt x="151" y="400"/>
                  <a:pt x="182" y="4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755576" y="4437063"/>
            <a:ext cx="16542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Problems mapping into a solution awkwardly </a:t>
            </a: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364163" y="4437063"/>
            <a:ext cx="2159000" cy="1565633"/>
            <a:chOff x="1292" y="2931"/>
            <a:chExt cx="953" cy="800"/>
          </a:xfrm>
        </p:grpSpPr>
        <p:sp>
          <p:nvSpPr>
            <p:cNvPr id="30792" name="Oval 72"/>
            <p:cNvSpPr>
              <a:spLocks noChangeArrowheads="1"/>
            </p:cNvSpPr>
            <p:nvPr/>
          </p:nvSpPr>
          <p:spPr bwMode="auto">
            <a:xfrm>
              <a:off x="1292" y="2931"/>
              <a:ext cx="953" cy="7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793" name="Text Box 73"/>
            <p:cNvSpPr txBox="1">
              <a:spLocks noChangeArrowheads="1"/>
            </p:cNvSpPr>
            <p:nvPr/>
          </p:nvSpPr>
          <p:spPr bwMode="auto">
            <a:xfrm>
              <a:off x="1383" y="2976"/>
              <a:ext cx="816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 dirty="0">
                  <a:solidFill>
                    <a:schemeClr val="accent5">
                      <a:lumMod val="75000"/>
                    </a:schemeClr>
                  </a:solidFill>
                </a:rPr>
                <a:t>Solutions directly supported by technology &amp; infrastructure</a:t>
              </a:r>
            </a:p>
          </p:txBody>
        </p:sp>
      </p:grpSp>
      <p:sp>
        <p:nvSpPr>
          <p:cNvPr id="30794" name="Line 74"/>
          <p:cNvSpPr>
            <a:spLocks noChangeShapeType="1"/>
          </p:cNvSpPr>
          <p:nvPr/>
        </p:nvSpPr>
        <p:spPr bwMode="auto">
          <a:xfrm>
            <a:off x="3059113" y="4292600"/>
            <a:ext cx="2174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95" name="Line 75"/>
          <p:cNvSpPr>
            <a:spLocks noChangeShapeType="1"/>
          </p:cNvSpPr>
          <p:nvPr/>
        </p:nvSpPr>
        <p:spPr bwMode="auto">
          <a:xfrm>
            <a:off x="3419475" y="4652963"/>
            <a:ext cx="21605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96" name="Oval 76"/>
          <p:cNvSpPr>
            <a:spLocks noChangeArrowheads="1"/>
          </p:cNvSpPr>
          <p:nvPr/>
        </p:nvSpPr>
        <p:spPr bwMode="auto">
          <a:xfrm>
            <a:off x="2916238" y="414972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7" name="Oval 77"/>
          <p:cNvSpPr>
            <a:spLocks noChangeArrowheads="1"/>
          </p:cNvSpPr>
          <p:nvPr/>
        </p:nvSpPr>
        <p:spPr bwMode="auto">
          <a:xfrm>
            <a:off x="3275013" y="45799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8" name="Oval 78"/>
          <p:cNvSpPr>
            <a:spLocks noChangeArrowheads="1"/>
          </p:cNvSpPr>
          <p:nvPr/>
        </p:nvSpPr>
        <p:spPr bwMode="auto">
          <a:xfrm>
            <a:off x="5580063" y="50847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7452320" y="4292600"/>
            <a:ext cx="15841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New technology and infrastructure</a:t>
            </a:r>
          </a:p>
        </p:txBody>
      </p:sp>
      <p:sp>
        <p:nvSpPr>
          <p:cNvPr id="30801" name="Line 81"/>
          <p:cNvSpPr>
            <a:spLocks noChangeShapeType="1"/>
          </p:cNvSpPr>
          <p:nvPr/>
        </p:nvSpPr>
        <p:spPr bwMode="auto">
          <a:xfrm>
            <a:off x="2987675" y="4221163"/>
            <a:ext cx="2592388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2" name="Oval 82"/>
          <p:cNvSpPr>
            <a:spLocks noChangeArrowheads="1"/>
          </p:cNvSpPr>
          <p:nvPr/>
        </p:nvSpPr>
        <p:spPr bwMode="auto">
          <a:xfrm>
            <a:off x="6443663" y="42211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3" name="Line 83"/>
          <p:cNvSpPr>
            <a:spLocks noChangeShapeType="1"/>
          </p:cNvSpPr>
          <p:nvPr/>
        </p:nvSpPr>
        <p:spPr bwMode="auto">
          <a:xfrm>
            <a:off x="2987675" y="4221163"/>
            <a:ext cx="345598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Meta-Model of CAMLE</a:t>
            </a:r>
            <a:endParaRPr lang="zh-CN" altLang="en-GB" dirty="0">
              <a:ea typeface="宋体" pitchFamily="2" charset="-122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72411" y="1160463"/>
            <a:ext cx="153884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Classifier</a:t>
            </a:r>
            <a:endParaRPr lang="en-GB" altLang="zh-CN" sz="240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976710" y="1920875"/>
            <a:ext cx="1538840" cy="369332"/>
          </a:xfrm>
          <a:prstGeom prst="rect">
            <a:avLst/>
          </a:prstGeom>
          <a:solidFill>
            <a:srgbClr val="99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Caste</a:t>
            </a:r>
            <a:endParaRPr lang="en-GB" altLang="zh-CN" sz="240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405941" y="2698750"/>
            <a:ext cx="153884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State</a:t>
            </a:r>
            <a:endParaRPr lang="en-GB" altLang="zh-CN" sz="24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395194" y="3638550"/>
            <a:ext cx="153884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Action</a:t>
            </a:r>
            <a:endParaRPr lang="en-GB" altLang="zh-CN" sz="24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355976" y="4293096"/>
            <a:ext cx="1538840" cy="738664"/>
          </a:xfrm>
          <a:prstGeom prst="rect">
            <a:avLst/>
          </a:prstGeom>
          <a:solidFill>
            <a:srgbClr val="99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Behavior rules</a:t>
            </a:r>
            <a:endParaRPr lang="en-GB" altLang="zh-CN" sz="24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268391" y="5375275"/>
            <a:ext cx="1803194" cy="738664"/>
          </a:xfrm>
          <a:prstGeom prst="rect">
            <a:avLst/>
          </a:prstGeom>
          <a:solidFill>
            <a:srgbClr val="99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Environment description</a:t>
            </a:r>
            <a:endParaRPr lang="en-GB" altLang="zh-CN" sz="24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cxnSp>
        <p:nvCxnSpPr>
          <p:cNvPr id="17419" name="AutoShape 11"/>
          <p:cNvCxnSpPr>
            <a:cxnSpLocks noChangeShapeType="1"/>
            <a:stCxn id="17415" idx="1"/>
            <a:endCxn id="17414" idx="2"/>
          </p:cNvCxnSpPr>
          <p:nvPr/>
        </p:nvCxnSpPr>
        <p:spPr bwMode="auto">
          <a:xfrm rot="10800000">
            <a:off x="3746131" y="2290208"/>
            <a:ext cx="659811" cy="593209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diamond" w="lg" len="lg"/>
          </a:ln>
          <a:effectLst/>
        </p:spPr>
      </p:cxnSp>
      <p:cxnSp>
        <p:nvCxnSpPr>
          <p:cNvPr id="17420" name="AutoShape 12"/>
          <p:cNvCxnSpPr>
            <a:cxnSpLocks noChangeShapeType="1"/>
            <a:stCxn id="17416" idx="1"/>
            <a:endCxn id="17414" idx="2"/>
          </p:cNvCxnSpPr>
          <p:nvPr/>
        </p:nvCxnSpPr>
        <p:spPr bwMode="auto">
          <a:xfrm rot="10800000">
            <a:off x="3746131" y="2290208"/>
            <a:ext cx="649064" cy="1533009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diamond" w="lg" len="lg"/>
          </a:ln>
          <a:effectLst/>
        </p:spPr>
      </p:cxnSp>
      <p:cxnSp>
        <p:nvCxnSpPr>
          <p:cNvPr id="17421" name="AutoShape 13"/>
          <p:cNvCxnSpPr>
            <a:cxnSpLocks noChangeShapeType="1"/>
            <a:stCxn id="17417" idx="1"/>
            <a:endCxn id="17414" idx="2"/>
          </p:cNvCxnSpPr>
          <p:nvPr/>
        </p:nvCxnSpPr>
        <p:spPr bwMode="auto">
          <a:xfrm rot="10800000">
            <a:off x="3746130" y="2290208"/>
            <a:ext cx="609846" cy="2372221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diamond" w="lg" len="lg"/>
          </a:ln>
          <a:effectLst/>
        </p:spPr>
      </p:cxnSp>
      <p:cxnSp>
        <p:nvCxnSpPr>
          <p:cNvPr id="17422" name="AutoShape 14"/>
          <p:cNvCxnSpPr>
            <a:cxnSpLocks noChangeShapeType="1"/>
            <a:stCxn id="17418" idx="1"/>
            <a:endCxn id="17414" idx="2"/>
          </p:cNvCxnSpPr>
          <p:nvPr/>
        </p:nvCxnSpPr>
        <p:spPr bwMode="auto">
          <a:xfrm rot="10800000">
            <a:off x="3746131" y="2290207"/>
            <a:ext cx="522261" cy="3454400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diamond" w="lg" len="lg"/>
          </a:ln>
          <a:effectLst/>
        </p:spPr>
      </p:cxnSp>
      <p:sp>
        <p:nvSpPr>
          <p:cNvPr id="17423" name="Freeform 15"/>
          <p:cNvSpPr>
            <a:spLocks/>
          </p:cNvSpPr>
          <p:nvPr/>
        </p:nvSpPr>
        <p:spPr bwMode="auto">
          <a:xfrm>
            <a:off x="4214660" y="1657350"/>
            <a:ext cx="1519498" cy="327025"/>
          </a:xfrm>
          <a:custGeom>
            <a:avLst/>
            <a:gdLst/>
            <a:ahLst/>
            <a:cxnLst>
              <a:cxn ang="0">
                <a:pos x="148" y="305"/>
              </a:cxn>
              <a:cxn ang="0">
                <a:pos x="707" y="305"/>
              </a:cxn>
              <a:cxn ang="0">
                <a:pos x="707" y="0"/>
              </a:cxn>
              <a:cxn ang="0">
                <a:pos x="0" y="0"/>
              </a:cxn>
              <a:cxn ang="0">
                <a:pos x="0" y="156"/>
              </a:cxn>
            </a:cxnLst>
            <a:rect l="0" t="0" r="r" b="b"/>
            <a:pathLst>
              <a:path w="707" h="305">
                <a:moveTo>
                  <a:pt x="148" y="305"/>
                </a:moveTo>
                <a:lnTo>
                  <a:pt x="707" y="305"/>
                </a:lnTo>
                <a:lnTo>
                  <a:pt x="707" y="0"/>
                </a:lnTo>
                <a:lnTo>
                  <a:pt x="0" y="0"/>
                </a:lnTo>
                <a:lnTo>
                  <a:pt x="0" y="15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 sz="240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7424" name="AutoShape 16"/>
          <p:cNvCxnSpPr>
            <a:cxnSpLocks noChangeShapeType="1"/>
            <a:stCxn id="17414" idx="0"/>
            <a:endCxn id="17413" idx="2"/>
          </p:cNvCxnSpPr>
          <p:nvPr/>
        </p:nvCxnSpPr>
        <p:spPr bwMode="auto">
          <a:xfrm flipH="1" flipV="1">
            <a:off x="3741831" y="1529795"/>
            <a:ext cx="4299" cy="39108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5734158" y="1827212"/>
            <a:ext cx="782058" cy="17611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512175" y="1646238"/>
            <a:ext cx="153884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Relation</a:t>
            </a:r>
            <a:endParaRPr lang="en-GB" altLang="zh-CN" sz="240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732240" y="2420888"/>
            <a:ext cx="1751614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Inheritance</a:t>
            </a:r>
            <a:endParaRPr lang="en-GB" altLang="zh-CN" sz="24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763633" y="4005263"/>
            <a:ext cx="1768807" cy="369332"/>
          </a:xfrm>
          <a:prstGeom prst="rect">
            <a:avLst/>
          </a:prstGeom>
          <a:solidFill>
            <a:srgbClr val="99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Migration</a:t>
            </a:r>
            <a:endParaRPr lang="en-GB" altLang="zh-CN" sz="240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732240" y="3140968"/>
            <a:ext cx="1768807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Aggregation</a:t>
            </a:r>
            <a:endParaRPr lang="en-GB" altLang="zh-CN" sz="24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cxnSp>
        <p:nvCxnSpPr>
          <p:cNvPr id="17430" name="AutoShape 22"/>
          <p:cNvCxnSpPr>
            <a:cxnSpLocks noChangeShapeType="1"/>
            <a:stCxn id="17427" idx="3"/>
            <a:endCxn id="17426" idx="3"/>
          </p:cNvCxnSpPr>
          <p:nvPr/>
        </p:nvCxnSpPr>
        <p:spPr bwMode="auto">
          <a:xfrm flipH="1" flipV="1">
            <a:off x="8051015" y="1830904"/>
            <a:ext cx="432839" cy="774650"/>
          </a:xfrm>
          <a:prstGeom prst="bentConnector3">
            <a:avLst>
              <a:gd name="adj1" fmla="val -80982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431" name="AutoShape 23"/>
          <p:cNvCxnSpPr>
            <a:cxnSpLocks noChangeShapeType="1"/>
            <a:stCxn id="17428" idx="3"/>
            <a:endCxn id="17426" idx="3"/>
          </p:cNvCxnSpPr>
          <p:nvPr/>
        </p:nvCxnSpPr>
        <p:spPr bwMode="auto">
          <a:xfrm flipH="1" flipV="1">
            <a:off x="8051015" y="1830904"/>
            <a:ext cx="481425" cy="2359025"/>
          </a:xfrm>
          <a:prstGeom prst="bentConnector3">
            <a:avLst>
              <a:gd name="adj1" fmla="val -6428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432" name="AutoShape 24"/>
          <p:cNvCxnSpPr>
            <a:cxnSpLocks noChangeShapeType="1"/>
            <a:stCxn id="17429" idx="3"/>
            <a:endCxn id="17426" idx="3"/>
          </p:cNvCxnSpPr>
          <p:nvPr/>
        </p:nvCxnSpPr>
        <p:spPr bwMode="auto">
          <a:xfrm flipH="1" flipV="1">
            <a:off x="8051015" y="1830904"/>
            <a:ext cx="450032" cy="1494730"/>
          </a:xfrm>
          <a:prstGeom prst="bentConnector3">
            <a:avLst>
              <a:gd name="adj1" fmla="val -7563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539552" y="1979548"/>
            <a:ext cx="1538840" cy="369332"/>
          </a:xfrm>
          <a:prstGeom prst="rect">
            <a:avLst/>
          </a:prstGeom>
          <a:solidFill>
            <a:srgbClr val="99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Agent</a:t>
            </a:r>
            <a:endParaRPr lang="en-GB" altLang="zh-CN" sz="240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cxnSp>
        <p:nvCxnSpPr>
          <p:cNvPr id="17434" name="AutoShape 26"/>
          <p:cNvCxnSpPr>
            <a:cxnSpLocks noChangeShapeType="1"/>
            <a:stCxn id="17433" idx="3"/>
            <a:endCxn id="17414" idx="1"/>
          </p:cNvCxnSpPr>
          <p:nvPr/>
        </p:nvCxnSpPr>
        <p:spPr bwMode="auto">
          <a:xfrm flipV="1">
            <a:off x="2078392" y="2105541"/>
            <a:ext cx="898318" cy="5867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</p:cxnSp>
      <p:cxnSp>
        <p:nvCxnSpPr>
          <p:cNvPr id="17435" name="AutoShape 27"/>
          <p:cNvCxnSpPr>
            <a:cxnSpLocks noChangeShapeType="1"/>
            <a:stCxn id="17418" idx="3"/>
            <a:endCxn id="17414" idx="3"/>
          </p:cNvCxnSpPr>
          <p:nvPr/>
        </p:nvCxnSpPr>
        <p:spPr bwMode="auto">
          <a:xfrm flipH="1" flipV="1">
            <a:off x="4515550" y="2105541"/>
            <a:ext cx="1556035" cy="3639066"/>
          </a:xfrm>
          <a:prstGeom prst="bentConnector3">
            <a:avLst>
              <a:gd name="adj1" fmla="val -14691"/>
            </a:avLst>
          </a:prstGeom>
          <a:noFill/>
          <a:ln w="25400">
            <a:solidFill>
              <a:schemeClr val="tx1"/>
            </a:solidFill>
            <a:miter lim="800000"/>
            <a:headEnd type="diamond" w="lg" len="lg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Agent and Caste</a:t>
            </a:r>
            <a:endParaRPr lang="en-GB" altLang="zh-CN">
              <a:ea typeface="宋体" pitchFamily="2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1837" cy="50419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altLang="zh-CN" sz="2800" b="1">
                <a:ea typeface="宋体" pitchFamily="2" charset="-122"/>
              </a:rPr>
              <a:t>Agents</a:t>
            </a:r>
            <a:r>
              <a:rPr lang="en-GB" altLang="zh-CN" sz="2800">
                <a:ea typeface="宋体" pitchFamily="2" charset="-122"/>
              </a:rPr>
              <a:t> are </a:t>
            </a:r>
            <a:r>
              <a:rPr lang="en-GB" altLang="zh-CN" sz="2800" i="1">
                <a:ea typeface="宋体" pitchFamily="2" charset="-122"/>
              </a:rPr>
              <a:t>active</a:t>
            </a:r>
            <a:r>
              <a:rPr lang="en-GB" altLang="zh-CN" sz="2800">
                <a:ea typeface="宋体" pitchFamily="2" charset="-122"/>
              </a:rPr>
              <a:t> computational entities that situate in their </a:t>
            </a:r>
            <a:r>
              <a:rPr lang="en-GB" altLang="zh-CN" sz="2800" i="1">
                <a:ea typeface="宋体" pitchFamily="2" charset="-122"/>
              </a:rPr>
              <a:t>designated environments</a:t>
            </a:r>
            <a:r>
              <a:rPr lang="en-GB" altLang="zh-CN" sz="2800">
                <a:ea typeface="宋体" pitchFamily="2" charset="-122"/>
              </a:rPr>
              <a:t> and contains the following three functional parts</a:t>
            </a:r>
          </a:p>
          <a:p>
            <a:pPr lvl="1">
              <a:lnSpc>
                <a:spcPct val="90000"/>
              </a:lnSpc>
            </a:pPr>
            <a:r>
              <a:rPr lang="en-GB" altLang="zh-CN" sz="2400">
                <a:ea typeface="宋体" pitchFamily="2" charset="-122"/>
              </a:rPr>
              <a:t>Data: the state of the agent (visible, or internal) </a:t>
            </a:r>
          </a:p>
          <a:p>
            <a:pPr lvl="1">
              <a:lnSpc>
                <a:spcPct val="90000"/>
              </a:lnSpc>
            </a:pPr>
            <a:r>
              <a:rPr lang="en-GB" altLang="zh-CN" sz="2400">
                <a:ea typeface="宋体" pitchFamily="2" charset="-122"/>
              </a:rPr>
              <a:t>Operations: the actions that an agent can take (visible or internal) </a:t>
            </a:r>
          </a:p>
          <a:p>
            <a:pPr lvl="1">
              <a:lnSpc>
                <a:spcPct val="90000"/>
              </a:lnSpc>
            </a:pPr>
            <a:r>
              <a:rPr lang="en-GB" altLang="zh-CN" sz="2400">
                <a:ea typeface="宋体" pitchFamily="2" charset="-122"/>
              </a:rPr>
              <a:t>Behaviour: the rules the control the agent’s actions and state changes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>
                <a:ea typeface="宋体" pitchFamily="2" charset="-122"/>
              </a:rPr>
              <a:t>Castes</a:t>
            </a:r>
            <a:r>
              <a:rPr lang="en-US" altLang="zh-CN" sz="2800">
                <a:ea typeface="宋体" pitchFamily="2" charset="-122"/>
              </a:rPr>
              <a:t> are modular units in the construction of agent-oriented systems. Each caste </a:t>
            </a:r>
            <a:r>
              <a:rPr lang="en-GB" altLang="zh-CN" sz="2800">
                <a:ea typeface="宋体" pitchFamily="2" charset="-122"/>
              </a:rPr>
              <a:t>encapsulate a set of interrelated functional parts of </a:t>
            </a:r>
            <a:r>
              <a:rPr lang="en-GB" altLang="zh-CN" sz="2800" i="1">
                <a:ea typeface="宋体" pitchFamily="2" charset="-122"/>
              </a:rPr>
              <a:t>data</a:t>
            </a:r>
            <a:r>
              <a:rPr lang="en-GB" altLang="zh-CN" sz="2800">
                <a:ea typeface="宋体" pitchFamily="2" charset="-122"/>
              </a:rPr>
              <a:t>, </a:t>
            </a:r>
            <a:r>
              <a:rPr lang="en-GB" altLang="zh-CN" sz="2800" i="1">
                <a:ea typeface="宋体" pitchFamily="2" charset="-122"/>
              </a:rPr>
              <a:t>operations</a:t>
            </a:r>
            <a:r>
              <a:rPr lang="en-GB" altLang="zh-CN" sz="2800">
                <a:ea typeface="宋体" pitchFamily="2" charset="-122"/>
              </a:rPr>
              <a:t>, </a:t>
            </a:r>
            <a:r>
              <a:rPr lang="en-GB" altLang="zh-CN" sz="2800" i="1">
                <a:ea typeface="宋体" pitchFamily="2" charset="-122"/>
              </a:rPr>
              <a:t>behaviour rules</a:t>
            </a:r>
            <a:r>
              <a:rPr lang="en-GB" altLang="zh-CN" sz="2800">
                <a:ea typeface="宋体" pitchFamily="2" charset="-122"/>
              </a:rPr>
              <a:t> and the </a:t>
            </a:r>
            <a:r>
              <a:rPr lang="en-GB" altLang="zh-CN" sz="2800" i="1">
                <a:ea typeface="宋体" pitchFamily="2" charset="-122"/>
              </a:rPr>
              <a:t>environments</a:t>
            </a:r>
            <a:r>
              <a:rPr lang="en-GB" altLang="zh-CN" sz="2800">
                <a:ea typeface="宋体" pitchFamily="2" charset="-122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Relationship Between Agents and Castes</a:t>
            </a:r>
            <a:endParaRPr lang="en-GB" altLang="zh-CN">
              <a:ea typeface="宋体" pitchFamily="2" charset="-12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353425" cy="345757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>
                <a:ea typeface="宋体" pitchFamily="2" charset="-122"/>
              </a:rPr>
              <a:t>If an agent has a </a:t>
            </a:r>
            <a:r>
              <a:rPr lang="en-US" altLang="zh-CN" sz="2800" b="1" i="1" dirty="0" err="1">
                <a:ea typeface="宋体" pitchFamily="2" charset="-122"/>
              </a:rPr>
              <a:t>casteship</a:t>
            </a:r>
            <a:r>
              <a:rPr lang="en-US" altLang="zh-CN" sz="2800" dirty="0">
                <a:ea typeface="宋体" pitchFamily="2" charset="-122"/>
              </a:rPr>
              <a:t> of a caste, it has all the data, operation </a:t>
            </a:r>
            <a:r>
              <a:rPr lang="en-US" altLang="zh-CN" sz="2800" dirty="0" err="1">
                <a:ea typeface="宋体" pitchFamily="2" charset="-122"/>
              </a:rPr>
              <a:t>behaviour</a:t>
            </a:r>
            <a:r>
              <a:rPr lang="en-US" altLang="zh-CN" sz="2800" dirty="0">
                <a:ea typeface="宋体" pitchFamily="2" charset="-122"/>
              </a:rPr>
              <a:t> and environment features defined by the caste. </a:t>
            </a:r>
          </a:p>
          <a:p>
            <a:pPr marL="0" indent="0">
              <a:lnSpc>
                <a:spcPct val="90000"/>
              </a:lnSpc>
            </a:pPr>
            <a:r>
              <a:rPr lang="en-US" altLang="zh-CN" sz="2800" i="1" dirty="0">
                <a:ea typeface="宋体" pitchFamily="2" charset="-122"/>
              </a:rPr>
              <a:t>Dynamic </a:t>
            </a:r>
            <a:r>
              <a:rPr lang="en-US" altLang="zh-CN" sz="2800" i="1" dirty="0" err="1">
                <a:ea typeface="宋体" pitchFamily="2" charset="-122"/>
              </a:rPr>
              <a:t>casteship</a:t>
            </a:r>
            <a:r>
              <a:rPr lang="en-US" altLang="zh-CN" sz="2800" dirty="0">
                <a:ea typeface="宋体" pitchFamily="2" charset="-122"/>
              </a:rPr>
              <a:t>: </a:t>
            </a:r>
          </a:p>
          <a:p>
            <a:pPr marL="714375" lvl="1" indent="-357188"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 An agent can change its </a:t>
            </a:r>
            <a:r>
              <a:rPr lang="en-US" altLang="zh-CN" sz="2400" dirty="0" err="1">
                <a:ea typeface="宋体" pitchFamily="2" charset="-122"/>
              </a:rPr>
              <a:t>casteship</a:t>
            </a:r>
            <a:r>
              <a:rPr lang="en-US" altLang="zh-CN" sz="2400" dirty="0">
                <a:ea typeface="宋体" pitchFamily="2" charset="-122"/>
              </a:rPr>
              <a:t> relation with a caste at run-time by join a caste or quit from a caste. </a:t>
            </a:r>
          </a:p>
          <a:p>
            <a:pPr marL="0" indent="0">
              <a:lnSpc>
                <a:spcPct val="90000"/>
              </a:lnSpc>
            </a:pPr>
            <a:r>
              <a:rPr lang="en-US" altLang="zh-CN" sz="2800" i="1" dirty="0">
                <a:ea typeface="宋体" pitchFamily="2" charset="-122"/>
              </a:rPr>
              <a:t>Multiple </a:t>
            </a:r>
            <a:r>
              <a:rPr lang="en-US" altLang="zh-CN" sz="2800" i="1" dirty="0" err="1">
                <a:ea typeface="宋体" pitchFamily="2" charset="-122"/>
              </a:rPr>
              <a:t>casteship</a:t>
            </a:r>
            <a:r>
              <a:rPr lang="en-US" altLang="zh-CN" sz="2800" dirty="0">
                <a:ea typeface="宋体" pitchFamily="2" charset="-122"/>
              </a:rPr>
              <a:t>: </a:t>
            </a:r>
          </a:p>
          <a:p>
            <a:pPr marL="714375" lvl="1" indent="-357188">
              <a:lnSpc>
                <a:spcPct val="90000"/>
              </a:lnSpc>
            </a:pPr>
            <a:r>
              <a:rPr lang="en-US" altLang="zh-CN" sz="2400" dirty="0">
                <a:ea typeface="宋体" pitchFamily="2" charset="-122"/>
              </a:rPr>
              <a:t> An agents can have </a:t>
            </a:r>
            <a:r>
              <a:rPr lang="en-US" altLang="zh-CN" sz="2400" dirty="0" err="1">
                <a:ea typeface="宋体" pitchFamily="2" charset="-122"/>
              </a:rPr>
              <a:t>casteship</a:t>
            </a:r>
            <a:r>
              <a:rPr lang="en-US" altLang="zh-CN" sz="2400" dirty="0">
                <a:ea typeface="宋体" pitchFamily="2" charset="-122"/>
              </a:rPr>
              <a:t> with a number of castes.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584" y="4797152"/>
            <a:ext cx="7345362" cy="1200329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66"/>
                </a:solidFill>
                <a:latin typeface="+mj-lt"/>
              </a:rPr>
              <a:t>The relationship between agents and castes is similar to the relationship between objects and classes, but there are fundamental differences.</a:t>
            </a:r>
            <a:endParaRPr lang="en-GB" sz="2400" b="1">
              <a:solidFill>
                <a:srgbClr val="00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Part-Whole Relationship Between Agents</a:t>
            </a: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497887" cy="5400675"/>
          </a:xfrm>
        </p:spPr>
        <p:txBody>
          <a:bodyPr/>
          <a:lstStyle/>
          <a:p>
            <a:r>
              <a:rPr lang="en-US" altLang="zh-CN" sz="2800" i="1">
                <a:ea typeface="宋体" pitchFamily="2" charset="-122"/>
              </a:rPr>
              <a:t>Aggregate</a:t>
            </a:r>
            <a:r>
              <a:rPr lang="en-US" altLang="zh-CN" sz="2800">
                <a:ea typeface="宋体" pitchFamily="2" charset="-122"/>
              </a:rPr>
              <a:t>: </a:t>
            </a:r>
          </a:p>
          <a:p>
            <a:pPr lvl="1"/>
            <a:r>
              <a:rPr lang="en-US" altLang="zh-CN" sz="2400">
                <a:ea typeface="宋体" pitchFamily="2" charset="-122"/>
              </a:rPr>
              <a:t>The part is independent of the whole, but in collaborative to the whole</a:t>
            </a:r>
          </a:p>
          <a:p>
            <a:pPr lvl="1"/>
            <a:r>
              <a:rPr lang="en-US" altLang="zh-CN" sz="2400">
                <a:ea typeface="宋体" pitchFamily="2" charset="-122"/>
              </a:rPr>
              <a:t>If the whole is destroyed, the part is not effected</a:t>
            </a:r>
          </a:p>
          <a:p>
            <a:r>
              <a:rPr lang="en-US" altLang="zh-CN" sz="2800" i="1">
                <a:ea typeface="宋体" pitchFamily="2" charset="-122"/>
              </a:rPr>
              <a:t>Composite</a:t>
            </a:r>
            <a:r>
              <a:rPr lang="en-US" altLang="zh-CN" sz="2800">
                <a:ea typeface="宋体" pitchFamily="2" charset="-122"/>
              </a:rPr>
              <a:t>: </a:t>
            </a:r>
          </a:p>
          <a:p>
            <a:pPr lvl="1"/>
            <a:r>
              <a:rPr lang="en-US" altLang="zh-CN" sz="2400">
                <a:ea typeface="宋体" pitchFamily="2" charset="-122"/>
              </a:rPr>
              <a:t>The part is controlled by the whole</a:t>
            </a:r>
          </a:p>
          <a:p>
            <a:pPr lvl="1"/>
            <a:r>
              <a:rPr lang="en-US" altLang="zh-CN" sz="2400">
                <a:ea typeface="宋体" pitchFamily="2" charset="-122"/>
              </a:rPr>
              <a:t>When the whole is destroyed, the parts are also destroyed</a:t>
            </a:r>
          </a:p>
          <a:p>
            <a:r>
              <a:rPr lang="en-US" altLang="zh-CN" sz="2800" i="1">
                <a:ea typeface="宋体" pitchFamily="2" charset="-122"/>
              </a:rPr>
              <a:t>Congregation</a:t>
            </a:r>
            <a:r>
              <a:rPr lang="en-US" altLang="zh-CN" sz="2800">
                <a:ea typeface="宋体" pitchFamily="2" charset="-122"/>
              </a:rPr>
              <a:t>: </a:t>
            </a:r>
          </a:p>
          <a:p>
            <a:pPr lvl="1"/>
            <a:r>
              <a:rPr lang="en-US" altLang="zh-CN" sz="2400">
                <a:ea typeface="宋体" pitchFamily="2" charset="-122"/>
              </a:rPr>
              <a:t>The parts are autonomous, cooperative and rely on the whole to benefits from the membership. </a:t>
            </a:r>
            <a:endParaRPr lang="en-GB" altLang="zh-CN" sz="2400">
              <a:ea typeface="宋体" pitchFamily="2" charset="-122"/>
            </a:endParaRPr>
          </a:p>
          <a:p>
            <a:pPr lvl="1"/>
            <a:r>
              <a:rPr lang="en-US" sz="2400"/>
              <a:t>When the whole is destroyed, the part is still alive but will not benefit as the part, i.e. it will lost certain casteship. 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42350" cy="715962"/>
          </a:xfrm>
        </p:spPr>
        <p:txBody>
          <a:bodyPr/>
          <a:lstStyle/>
          <a:p>
            <a:r>
              <a:rPr lang="en-US"/>
              <a:t>Dynamics and Communication Mechanism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496300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Agents communicate with each other by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 Taking visible actions </a:t>
            </a:r>
          </a:p>
          <a:p>
            <a:pPr marL="1085850" lvl="2">
              <a:lnSpc>
                <a:spcPct val="90000"/>
              </a:lnSpc>
            </a:pPr>
            <a:r>
              <a:rPr lang="en-US" sz="2400"/>
              <a:t>Visible actions can be observed by other agents in the system</a:t>
            </a:r>
          </a:p>
          <a:p>
            <a:pPr marL="1085850" lvl="2">
              <a:lnSpc>
                <a:spcPct val="90000"/>
              </a:lnSpc>
            </a:pPr>
            <a:r>
              <a:rPr lang="en-US" sz="2400"/>
              <a:t>Visible variables: whose values can be read by other agents in the systems, but not changed</a:t>
            </a:r>
            <a:endParaRPr lang="en-GB" sz="2400"/>
          </a:p>
          <a:p>
            <a:pPr lvl="1">
              <a:lnSpc>
                <a:spcPct val="90000"/>
              </a:lnSpc>
            </a:pPr>
            <a:r>
              <a:rPr lang="en-GB" sz="2400"/>
              <a:t> Observing other agents’ actions: </a:t>
            </a:r>
          </a:p>
          <a:p>
            <a:pPr marL="1085850" lvl="2">
              <a:lnSpc>
                <a:spcPct val="90000"/>
              </a:lnSpc>
            </a:pPr>
            <a:r>
              <a:rPr lang="en-US" sz="2400"/>
              <a:t>An agent only selectively observes a subset of other agents in the system. This subset forms the agent’s environment</a:t>
            </a:r>
          </a:p>
          <a:p>
            <a:pPr marL="1085850" lvl="2">
              <a:lnSpc>
                <a:spcPct val="90000"/>
              </a:lnSpc>
            </a:pPr>
            <a:r>
              <a:rPr lang="en-US" sz="2400"/>
              <a:t>Takes corresponding actions defined by its behaviour rules</a:t>
            </a:r>
          </a:p>
        </p:txBody>
      </p:sp>
      <p:pic>
        <p:nvPicPr>
          <p:cNvPr id="23558" name="Picture 6" descr="bd0495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5300663"/>
            <a:ext cx="1439862" cy="977900"/>
          </a:xfrm>
          <a:prstGeom prst="rect">
            <a:avLst/>
          </a:prstGeom>
          <a:noFill/>
        </p:spPr>
      </p:pic>
      <p:pic>
        <p:nvPicPr>
          <p:cNvPr id="23559" name="Picture 7" descr="bd0555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868863"/>
            <a:ext cx="1368425" cy="1125537"/>
          </a:xfrm>
          <a:prstGeom prst="rect">
            <a:avLst/>
          </a:prstGeom>
          <a:noFill/>
        </p:spPr>
      </p:pic>
      <p:pic>
        <p:nvPicPr>
          <p:cNvPr id="23560" name="Picture 8" descr="bd0667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724400"/>
            <a:ext cx="1508125" cy="1514475"/>
          </a:xfrm>
          <a:prstGeom prst="rect">
            <a:avLst/>
          </a:prstGeom>
          <a:noFill/>
        </p:spPr>
      </p:pic>
      <p:pic>
        <p:nvPicPr>
          <p:cNvPr id="23561" name="Picture 9" descr="bd06518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5013325"/>
            <a:ext cx="1439863" cy="111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Agent’s Environment</a:t>
            </a: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993062" cy="4897438"/>
          </a:xfrm>
        </p:spPr>
        <p:txBody>
          <a:bodyPr/>
          <a:lstStyle/>
          <a:p>
            <a:r>
              <a:rPr lang="en-GB" sz="2800" dirty="0"/>
              <a:t>Intuitively, the elements in the </a:t>
            </a:r>
            <a:r>
              <a:rPr lang="en-US" sz="2800" dirty="0"/>
              <a:t>environment of an agent can be </a:t>
            </a:r>
          </a:p>
          <a:p>
            <a:pPr lvl="1"/>
            <a:r>
              <a:rPr lang="en-US" sz="2400" dirty="0"/>
              <a:t>Objects</a:t>
            </a:r>
          </a:p>
          <a:p>
            <a:pPr lvl="1"/>
            <a:r>
              <a:rPr lang="en-GB" sz="2400" dirty="0"/>
              <a:t>Software</a:t>
            </a:r>
            <a:r>
              <a:rPr lang="en-US" sz="2400" dirty="0"/>
              <a:t> agents</a:t>
            </a:r>
            <a:endParaRPr lang="en-GB" sz="2400" dirty="0"/>
          </a:p>
          <a:p>
            <a:pPr lvl="1"/>
            <a:r>
              <a:rPr lang="en-GB" sz="2400" dirty="0"/>
              <a:t>Other agents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Users </a:t>
            </a:r>
            <a:endParaRPr lang="en-GB" sz="2400" dirty="0"/>
          </a:p>
          <a:p>
            <a:r>
              <a:rPr lang="en-US" sz="2800" dirty="0"/>
              <a:t>Object is a degenerate form of agent. </a:t>
            </a:r>
          </a:p>
          <a:p>
            <a:r>
              <a:rPr lang="en-US" sz="2800" dirty="0"/>
              <a:t>Environment can be explicitly declared by specifying the subset of agents in the system</a:t>
            </a:r>
            <a:endParaRPr lang="en-GB" sz="2800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779912" y="2420888"/>
            <a:ext cx="280828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400" b="1" i="1" dirty="0">
                <a:latin typeface="Times New Roman" pitchFamily="18" charset="0"/>
              </a:rPr>
              <a:t>All of them can be regarded as agents!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3419872" y="1844824"/>
            <a:ext cx="242888" cy="172878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6" y="2"/>
              </a:cxn>
              <a:cxn ang="0">
                <a:pos x="25" y="6"/>
              </a:cxn>
              <a:cxn ang="0">
                <a:pos x="33" y="13"/>
              </a:cxn>
              <a:cxn ang="0">
                <a:pos x="40" y="20"/>
              </a:cxn>
              <a:cxn ang="0">
                <a:pos x="46" y="30"/>
              </a:cxn>
              <a:cxn ang="0">
                <a:pos x="50" y="39"/>
              </a:cxn>
              <a:cxn ang="0">
                <a:pos x="52" y="50"/>
              </a:cxn>
              <a:cxn ang="0">
                <a:pos x="52" y="276"/>
              </a:cxn>
              <a:cxn ang="0">
                <a:pos x="53" y="286"/>
              </a:cxn>
              <a:cxn ang="0">
                <a:pos x="56" y="297"/>
              </a:cxn>
              <a:cxn ang="0">
                <a:pos x="61" y="307"/>
              </a:cxn>
              <a:cxn ang="0">
                <a:pos x="67" y="315"/>
              </a:cxn>
              <a:cxn ang="0">
                <a:pos x="75" y="321"/>
              </a:cxn>
              <a:cxn ang="0">
                <a:pos x="84" y="327"/>
              </a:cxn>
              <a:cxn ang="0">
                <a:pos x="93" y="330"/>
              </a:cxn>
              <a:cxn ang="0">
                <a:pos x="104" y="331"/>
              </a:cxn>
              <a:cxn ang="0">
                <a:pos x="93" y="332"/>
              </a:cxn>
              <a:cxn ang="0">
                <a:pos x="84" y="335"/>
              </a:cxn>
              <a:cxn ang="0">
                <a:pos x="75" y="341"/>
              </a:cxn>
              <a:cxn ang="0">
                <a:pos x="67" y="348"/>
              </a:cxn>
              <a:cxn ang="0">
                <a:pos x="61" y="355"/>
              </a:cxn>
              <a:cxn ang="0">
                <a:pos x="56" y="365"/>
              </a:cxn>
              <a:cxn ang="0">
                <a:pos x="53" y="376"/>
              </a:cxn>
              <a:cxn ang="0">
                <a:pos x="52" y="386"/>
              </a:cxn>
              <a:cxn ang="0">
                <a:pos x="52" y="612"/>
              </a:cxn>
              <a:cxn ang="0">
                <a:pos x="50" y="623"/>
              </a:cxn>
              <a:cxn ang="0">
                <a:pos x="46" y="632"/>
              </a:cxn>
              <a:cxn ang="0">
                <a:pos x="40" y="642"/>
              </a:cxn>
              <a:cxn ang="0">
                <a:pos x="33" y="649"/>
              </a:cxn>
              <a:cxn ang="0">
                <a:pos x="25" y="656"/>
              </a:cxn>
              <a:cxn ang="0">
                <a:pos x="16" y="660"/>
              </a:cxn>
              <a:cxn ang="0">
                <a:pos x="5" y="662"/>
              </a:cxn>
            </a:cxnLst>
            <a:rect l="0" t="0" r="r" b="b"/>
            <a:pathLst>
              <a:path w="105" h="663">
                <a:moveTo>
                  <a:pt x="0" y="0"/>
                </a:moveTo>
                <a:lnTo>
                  <a:pt x="5" y="0"/>
                </a:lnTo>
                <a:lnTo>
                  <a:pt x="11" y="1"/>
                </a:lnTo>
                <a:lnTo>
                  <a:pt x="16" y="2"/>
                </a:lnTo>
                <a:lnTo>
                  <a:pt x="20" y="4"/>
                </a:lnTo>
                <a:lnTo>
                  <a:pt x="25" y="6"/>
                </a:lnTo>
                <a:lnTo>
                  <a:pt x="29" y="10"/>
                </a:lnTo>
                <a:lnTo>
                  <a:pt x="33" y="13"/>
                </a:lnTo>
                <a:lnTo>
                  <a:pt x="37" y="17"/>
                </a:lnTo>
                <a:lnTo>
                  <a:pt x="40" y="20"/>
                </a:lnTo>
                <a:lnTo>
                  <a:pt x="43" y="24"/>
                </a:lnTo>
                <a:lnTo>
                  <a:pt x="46" y="30"/>
                </a:lnTo>
                <a:lnTo>
                  <a:pt x="48" y="34"/>
                </a:lnTo>
                <a:lnTo>
                  <a:pt x="50" y="39"/>
                </a:lnTo>
                <a:lnTo>
                  <a:pt x="51" y="45"/>
                </a:lnTo>
                <a:lnTo>
                  <a:pt x="52" y="50"/>
                </a:lnTo>
                <a:lnTo>
                  <a:pt x="52" y="55"/>
                </a:lnTo>
                <a:lnTo>
                  <a:pt x="52" y="276"/>
                </a:lnTo>
                <a:lnTo>
                  <a:pt x="52" y="281"/>
                </a:lnTo>
                <a:lnTo>
                  <a:pt x="53" y="286"/>
                </a:lnTo>
                <a:lnTo>
                  <a:pt x="54" y="292"/>
                </a:lnTo>
                <a:lnTo>
                  <a:pt x="56" y="297"/>
                </a:lnTo>
                <a:lnTo>
                  <a:pt x="58" y="301"/>
                </a:lnTo>
                <a:lnTo>
                  <a:pt x="61" y="307"/>
                </a:lnTo>
                <a:lnTo>
                  <a:pt x="64" y="311"/>
                </a:lnTo>
                <a:lnTo>
                  <a:pt x="67" y="315"/>
                </a:lnTo>
                <a:lnTo>
                  <a:pt x="71" y="318"/>
                </a:lnTo>
                <a:lnTo>
                  <a:pt x="75" y="321"/>
                </a:lnTo>
                <a:lnTo>
                  <a:pt x="79" y="325"/>
                </a:lnTo>
                <a:lnTo>
                  <a:pt x="84" y="327"/>
                </a:lnTo>
                <a:lnTo>
                  <a:pt x="88" y="329"/>
                </a:lnTo>
                <a:lnTo>
                  <a:pt x="93" y="330"/>
                </a:lnTo>
                <a:lnTo>
                  <a:pt x="99" y="331"/>
                </a:lnTo>
                <a:lnTo>
                  <a:pt x="104" y="331"/>
                </a:lnTo>
                <a:lnTo>
                  <a:pt x="99" y="331"/>
                </a:lnTo>
                <a:lnTo>
                  <a:pt x="93" y="332"/>
                </a:lnTo>
                <a:lnTo>
                  <a:pt x="88" y="333"/>
                </a:lnTo>
                <a:lnTo>
                  <a:pt x="84" y="335"/>
                </a:lnTo>
                <a:lnTo>
                  <a:pt x="79" y="337"/>
                </a:lnTo>
                <a:lnTo>
                  <a:pt x="75" y="341"/>
                </a:lnTo>
                <a:lnTo>
                  <a:pt x="71" y="344"/>
                </a:lnTo>
                <a:lnTo>
                  <a:pt x="67" y="348"/>
                </a:lnTo>
                <a:lnTo>
                  <a:pt x="64" y="351"/>
                </a:lnTo>
                <a:lnTo>
                  <a:pt x="61" y="355"/>
                </a:lnTo>
                <a:lnTo>
                  <a:pt x="58" y="361"/>
                </a:lnTo>
                <a:lnTo>
                  <a:pt x="56" y="365"/>
                </a:lnTo>
                <a:lnTo>
                  <a:pt x="54" y="370"/>
                </a:lnTo>
                <a:lnTo>
                  <a:pt x="53" y="376"/>
                </a:lnTo>
                <a:lnTo>
                  <a:pt x="52" y="381"/>
                </a:lnTo>
                <a:lnTo>
                  <a:pt x="52" y="386"/>
                </a:lnTo>
                <a:lnTo>
                  <a:pt x="52" y="607"/>
                </a:lnTo>
                <a:lnTo>
                  <a:pt x="52" y="612"/>
                </a:lnTo>
                <a:lnTo>
                  <a:pt x="51" y="617"/>
                </a:lnTo>
                <a:lnTo>
                  <a:pt x="50" y="623"/>
                </a:lnTo>
                <a:lnTo>
                  <a:pt x="48" y="628"/>
                </a:lnTo>
                <a:lnTo>
                  <a:pt x="46" y="632"/>
                </a:lnTo>
                <a:lnTo>
                  <a:pt x="43" y="638"/>
                </a:lnTo>
                <a:lnTo>
                  <a:pt x="40" y="642"/>
                </a:lnTo>
                <a:lnTo>
                  <a:pt x="37" y="646"/>
                </a:lnTo>
                <a:lnTo>
                  <a:pt x="33" y="649"/>
                </a:lnTo>
                <a:lnTo>
                  <a:pt x="29" y="652"/>
                </a:lnTo>
                <a:lnTo>
                  <a:pt x="25" y="656"/>
                </a:lnTo>
                <a:lnTo>
                  <a:pt x="20" y="658"/>
                </a:lnTo>
                <a:lnTo>
                  <a:pt x="16" y="660"/>
                </a:lnTo>
                <a:lnTo>
                  <a:pt x="11" y="661"/>
                </a:lnTo>
                <a:lnTo>
                  <a:pt x="5" y="662"/>
                </a:lnTo>
                <a:lnTo>
                  <a:pt x="0" y="662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497887" cy="576263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Designated Environment</a:t>
            </a:r>
            <a:endParaRPr lang="en-GB" altLang="zh-CN">
              <a:ea typeface="宋体" pitchFamily="2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569325" cy="583262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dirty="0">
                <a:ea typeface="宋体" pitchFamily="2" charset="-122"/>
              </a:rPr>
              <a:t>Explicit specification of environment by declaring which agent is in its environment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宋体" pitchFamily="2" charset="-122"/>
              </a:rPr>
              <a:t>All: Caste  -- All the agents in the caste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宋体" pitchFamily="2" charset="-122"/>
              </a:rPr>
              <a:t>Agent: Caste  -- A specific agent of the caste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 err="1">
                <a:ea typeface="宋体" pitchFamily="2" charset="-122"/>
              </a:rPr>
              <a:t>Var</a:t>
            </a:r>
            <a:r>
              <a:rPr lang="en-US" altLang="zh-CN" sz="2400" dirty="0">
                <a:ea typeface="宋体" pitchFamily="2" charset="-122"/>
              </a:rPr>
              <a:t>: Caste  -- A variable agent in the caste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ea typeface="宋体" pitchFamily="2" charset="-122"/>
              </a:rPr>
              <a:t>An agent can change its environment 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宋体" pitchFamily="2" charset="-122"/>
              </a:rPr>
              <a:t>By joining a caste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宋体" pitchFamily="2" charset="-122"/>
              </a:rPr>
              <a:t>By quitting a caste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宋体" pitchFamily="2" charset="-122"/>
              </a:rPr>
              <a:t>By changing the value of environment variables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ea typeface="宋体" pitchFamily="2" charset="-122"/>
              </a:rPr>
              <a:t>The environment of an agent can also change beyond the agent’s control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宋体" pitchFamily="2" charset="-122"/>
              </a:rPr>
              <a:t>Other agents join or quit a caste that is a part of the agent’s environment 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ea typeface="宋体" pitchFamily="2" charset="-122"/>
              </a:rPr>
              <a:t>Consequently, the environment is </a:t>
            </a:r>
            <a:r>
              <a:rPr lang="en-US" altLang="zh-CN" sz="2800" i="1" dirty="0">
                <a:ea typeface="宋体" pitchFamily="2" charset="-122"/>
              </a:rPr>
              <a:t>not completely open</a:t>
            </a:r>
            <a:r>
              <a:rPr lang="en-US" altLang="zh-CN" sz="2800" dirty="0">
                <a:ea typeface="宋体" pitchFamily="2" charset="-122"/>
              </a:rPr>
              <a:t>, </a:t>
            </a:r>
            <a:r>
              <a:rPr lang="en-US" altLang="zh-CN" sz="2800" i="1" dirty="0">
                <a:ea typeface="宋体" pitchFamily="2" charset="-122"/>
              </a:rPr>
              <a:t>not closed</a:t>
            </a:r>
            <a:r>
              <a:rPr lang="en-US" altLang="zh-CN" sz="2800" dirty="0">
                <a:ea typeface="宋体" pitchFamily="2" charset="-122"/>
              </a:rPr>
              <a:t>, </a:t>
            </a:r>
            <a:r>
              <a:rPr lang="en-US" altLang="zh-CN" sz="2800" i="1" dirty="0">
                <a:ea typeface="宋体" pitchFamily="2" charset="-122"/>
              </a:rPr>
              <a:t>not fixed</a:t>
            </a:r>
            <a:r>
              <a:rPr lang="en-US" altLang="zh-CN" sz="2800" dirty="0">
                <a:ea typeface="宋体" pitchFamily="2" charset="-122"/>
              </a:rPr>
              <a:t>. </a:t>
            </a:r>
            <a:endParaRPr lang="en-GB" altLang="zh-CN" sz="28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Structure of Agents</a:t>
            </a:r>
            <a:endParaRPr lang="en-GB" altLang="zh-CN">
              <a:ea typeface="宋体" pitchFamily="2" charset="-122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640762" cy="5330825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Wingdings" pitchFamily="2" charset="2"/>
              <a:buNone/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800" i="1">
                <a:ea typeface="宋体" pitchFamily="2" charset="-122"/>
              </a:rPr>
              <a:t>Agent name</a:t>
            </a:r>
            <a:r>
              <a:rPr lang="en-GB" altLang="zh-CN" sz="2800">
                <a:ea typeface="宋体" pitchFamily="2" charset="-122"/>
              </a:rPr>
              <a:t>: </a:t>
            </a:r>
          </a:p>
          <a:p>
            <a:pPr marL="465138" lvl="1">
              <a:lnSpc>
                <a:spcPct val="85000"/>
              </a:lnSpc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400">
                <a:ea typeface="宋体" pitchFamily="2" charset="-122"/>
              </a:rPr>
              <a:t>It is the identity of the agent.</a:t>
            </a:r>
            <a:endParaRPr lang="en-GB" altLang="zh-CN" sz="2400" i="1">
              <a:ea typeface="宋体" pitchFamily="2" charset="-122"/>
            </a:endParaRPr>
          </a:p>
          <a:p>
            <a:pPr marL="0" indent="0">
              <a:lnSpc>
                <a:spcPct val="85000"/>
              </a:lnSpc>
              <a:buFont typeface="Wingdings" pitchFamily="2" charset="2"/>
              <a:buNone/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800" i="1">
                <a:ea typeface="宋体" pitchFamily="2" charset="-122"/>
              </a:rPr>
              <a:t>Environment description</a:t>
            </a:r>
            <a:r>
              <a:rPr lang="en-GB" altLang="zh-CN" sz="2800">
                <a:ea typeface="宋体" pitchFamily="2" charset="-122"/>
              </a:rPr>
              <a:t>:</a:t>
            </a:r>
          </a:p>
          <a:p>
            <a:pPr marL="465138" lvl="1">
              <a:lnSpc>
                <a:spcPct val="85000"/>
              </a:lnSpc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400">
                <a:ea typeface="宋体" pitchFamily="2" charset="-122"/>
              </a:rPr>
              <a:t>It indicates a set of agents that interact with the agent. </a:t>
            </a:r>
            <a:endParaRPr lang="en-GB" altLang="zh-CN" sz="2400" i="1">
              <a:ea typeface="宋体" pitchFamily="2" charset="-122"/>
            </a:endParaRPr>
          </a:p>
          <a:p>
            <a:pPr marL="0" indent="0">
              <a:lnSpc>
                <a:spcPct val="85000"/>
              </a:lnSpc>
              <a:buFont typeface="Wingdings" pitchFamily="2" charset="2"/>
              <a:buNone/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800" i="1">
                <a:ea typeface="宋体" pitchFamily="2" charset="-122"/>
              </a:rPr>
              <a:t>State space:</a:t>
            </a:r>
          </a:p>
          <a:p>
            <a:pPr marL="465138" lvl="1">
              <a:lnSpc>
                <a:spcPct val="85000"/>
              </a:lnSpc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400">
                <a:ea typeface="宋体" pitchFamily="2" charset="-122"/>
              </a:rPr>
              <a:t>It consists of a collection of variables that defines the state space. </a:t>
            </a:r>
          </a:p>
          <a:p>
            <a:pPr marL="465138" lvl="1">
              <a:lnSpc>
                <a:spcPct val="85000"/>
              </a:lnSpc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400">
                <a:ea typeface="宋体" pitchFamily="2" charset="-122"/>
              </a:rPr>
              <a:t>Divided into the </a:t>
            </a:r>
            <a:r>
              <a:rPr lang="en-GB" altLang="zh-CN" sz="2400" i="1">
                <a:ea typeface="宋体" pitchFamily="2" charset="-122"/>
              </a:rPr>
              <a:t>visible part</a:t>
            </a:r>
            <a:r>
              <a:rPr lang="en-GB" altLang="zh-CN" sz="2400">
                <a:ea typeface="宋体" pitchFamily="2" charset="-122"/>
              </a:rPr>
              <a:t> and </a:t>
            </a:r>
            <a:r>
              <a:rPr lang="en-GB" altLang="zh-CN" sz="2400" i="1">
                <a:ea typeface="宋体" pitchFamily="2" charset="-122"/>
              </a:rPr>
              <a:t>the internal state</a:t>
            </a:r>
            <a:r>
              <a:rPr lang="en-GB" altLang="zh-CN" sz="2400">
                <a:ea typeface="宋体" pitchFamily="2" charset="-122"/>
              </a:rPr>
              <a:t> </a:t>
            </a:r>
          </a:p>
          <a:p>
            <a:pPr marL="0" indent="0">
              <a:lnSpc>
                <a:spcPct val="85000"/>
              </a:lnSpc>
              <a:buFont typeface="Wingdings" pitchFamily="2" charset="2"/>
              <a:buNone/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800" i="1">
                <a:ea typeface="宋体" pitchFamily="2" charset="-122"/>
              </a:rPr>
              <a:t>Actions</a:t>
            </a:r>
            <a:r>
              <a:rPr lang="en-GB" altLang="zh-CN" sz="2800">
                <a:ea typeface="宋体" pitchFamily="2" charset="-122"/>
              </a:rPr>
              <a:t>:</a:t>
            </a:r>
          </a:p>
          <a:p>
            <a:pPr marL="465138" lvl="1">
              <a:lnSpc>
                <a:spcPct val="85000"/>
              </a:lnSpc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400">
                <a:ea typeface="宋体" pitchFamily="2" charset="-122"/>
              </a:rPr>
              <a:t>They are the atomic actions that the agent can take. </a:t>
            </a:r>
          </a:p>
          <a:p>
            <a:pPr marL="465138" lvl="1">
              <a:lnSpc>
                <a:spcPct val="85000"/>
              </a:lnSpc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400">
                <a:ea typeface="宋体" pitchFamily="2" charset="-122"/>
              </a:rPr>
              <a:t>Each action has a name and may have parameters. </a:t>
            </a:r>
          </a:p>
          <a:p>
            <a:pPr marL="465138" lvl="1">
              <a:lnSpc>
                <a:spcPct val="85000"/>
              </a:lnSpc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400">
                <a:ea typeface="宋体" pitchFamily="2" charset="-122"/>
              </a:rPr>
              <a:t>An action can be </a:t>
            </a:r>
            <a:r>
              <a:rPr lang="en-GB" altLang="zh-CN" sz="2400" i="1">
                <a:ea typeface="宋体" pitchFamily="2" charset="-122"/>
              </a:rPr>
              <a:t>visible </a:t>
            </a:r>
            <a:r>
              <a:rPr lang="en-GB" altLang="zh-CN" sz="2400">
                <a:ea typeface="宋体" pitchFamily="2" charset="-122"/>
              </a:rPr>
              <a:t>or</a:t>
            </a:r>
            <a:r>
              <a:rPr lang="en-GB" altLang="zh-CN" sz="2400" i="1">
                <a:ea typeface="宋体" pitchFamily="2" charset="-122"/>
              </a:rPr>
              <a:t> internal</a:t>
            </a:r>
          </a:p>
          <a:p>
            <a:pPr marL="0" indent="0">
              <a:lnSpc>
                <a:spcPct val="85000"/>
              </a:lnSpc>
              <a:buFont typeface="Wingdings" pitchFamily="2" charset="2"/>
              <a:buNone/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800" i="1">
                <a:ea typeface="宋体" pitchFamily="2" charset="-122"/>
              </a:rPr>
              <a:t>Behaviour rules</a:t>
            </a:r>
            <a:r>
              <a:rPr lang="en-GB" altLang="zh-CN" sz="2800">
                <a:ea typeface="宋体" pitchFamily="2" charset="-122"/>
              </a:rPr>
              <a:t>. </a:t>
            </a:r>
          </a:p>
          <a:p>
            <a:pPr marL="465138" lvl="1">
              <a:lnSpc>
                <a:spcPct val="85000"/>
              </a:lnSpc>
              <a:tabLst>
                <a:tab pos="901700" algn="l"/>
                <a:tab pos="1258888" algn="l"/>
                <a:tab pos="1616075" algn="l"/>
              </a:tabLst>
            </a:pPr>
            <a:r>
              <a:rPr lang="en-GB" altLang="zh-CN" sz="2400">
                <a:ea typeface="宋体" pitchFamily="2" charset="-122"/>
              </a:rPr>
              <a:t>It is the body of the agent that determines its behaviour.</a:t>
            </a:r>
            <a:r>
              <a:rPr lang="en-GB" altLang="zh-CN"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97888" cy="635000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The Body of Agents</a:t>
            </a:r>
            <a:endParaRPr lang="en-GB" altLang="zh-CN">
              <a:ea typeface="宋体" pitchFamily="2" charset="-12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545513" cy="5527675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Begin</a:t>
            </a: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	</a:t>
            </a:r>
            <a:r>
              <a:rPr lang="en-GB" altLang="zh-CN" sz="2800" dirty="0" smtClean="0">
                <a:ea typeface="宋体" pitchFamily="2" charset="-122"/>
              </a:rPr>
              <a:t>Initialisation </a:t>
            </a:r>
            <a:r>
              <a:rPr lang="en-GB" altLang="zh-CN" sz="2800" dirty="0">
                <a:ea typeface="宋体" pitchFamily="2" charset="-122"/>
              </a:rPr>
              <a:t>of internal state;</a:t>
            </a: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	</a:t>
            </a:r>
            <a:r>
              <a:rPr lang="en-GB" altLang="zh-CN" sz="2800" dirty="0" smtClean="0">
                <a:ea typeface="宋体" pitchFamily="2" charset="-122"/>
              </a:rPr>
              <a:t>Loop</a:t>
            </a:r>
            <a:endParaRPr lang="en-GB" altLang="zh-CN" sz="2800" dirty="0">
              <a:ea typeface="宋体" pitchFamily="2" charset="-122"/>
            </a:endParaRP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		</a:t>
            </a:r>
            <a:r>
              <a:rPr lang="en-GB" altLang="zh-CN" sz="2800" dirty="0" smtClean="0">
                <a:ea typeface="宋体" pitchFamily="2" charset="-122"/>
              </a:rPr>
              <a:t>Perception </a:t>
            </a:r>
            <a:r>
              <a:rPr lang="en-GB" altLang="zh-CN" sz="2800" dirty="0">
                <a:ea typeface="宋体" pitchFamily="2" charset="-122"/>
              </a:rPr>
              <a:t>of the visible actions and the visible </a:t>
            </a: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			</a:t>
            </a:r>
            <a:r>
              <a:rPr lang="en-GB" altLang="zh-CN" sz="2800" dirty="0" smtClean="0">
                <a:ea typeface="宋体" pitchFamily="2" charset="-122"/>
              </a:rPr>
              <a:t>states </a:t>
            </a:r>
            <a:r>
              <a:rPr lang="en-GB" altLang="zh-CN" sz="2800" dirty="0">
                <a:ea typeface="宋体" pitchFamily="2" charset="-122"/>
              </a:rPr>
              <a:t>of the agents in its environment;</a:t>
            </a: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		</a:t>
            </a:r>
            <a:r>
              <a:rPr lang="en-GB" altLang="zh-CN" sz="2800" dirty="0" smtClean="0">
                <a:ea typeface="宋体" pitchFamily="2" charset="-122"/>
              </a:rPr>
              <a:t>Decision </a:t>
            </a:r>
            <a:r>
              <a:rPr lang="en-GB" altLang="zh-CN" sz="2800" dirty="0">
                <a:ea typeface="宋体" pitchFamily="2" charset="-122"/>
              </a:rPr>
              <a:t>on which action to take according to </a:t>
            </a: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			</a:t>
            </a:r>
            <a:r>
              <a:rPr lang="en-GB" altLang="zh-CN" sz="2800" dirty="0" smtClean="0">
                <a:ea typeface="宋体" pitchFamily="2" charset="-122"/>
              </a:rPr>
              <a:t>the </a:t>
            </a:r>
            <a:r>
              <a:rPr lang="en-GB" altLang="zh-CN" sz="2800" dirty="0">
                <a:ea typeface="宋体" pitchFamily="2" charset="-122"/>
              </a:rPr>
              <a:t>situation in the environment and its </a:t>
            </a: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			</a:t>
            </a:r>
            <a:r>
              <a:rPr lang="en-GB" altLang="zh-CN" sz="2800" dirty="0" smtClean="0">
                <a:ea typeface="宋体" pitchFamily="2" charset="-122"/>
              </a:rPr>
              <a:t>internal </a:t>
            </a:r>
            <a:r>
              <a:rPr lang="en-GB" altLang="zh-CN" sz="2800" dirty="0">
                <a:ea typeface="宋体" pitchFamily="2" charset="-122"/>
              </a:rPr>
              <a:t>state, which can be </a:t>
            </a: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				(1) visible or internal actions; </a:t>
            </a: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				(2) changes of visible or internal state; </a:t>
            </a: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				(3) joining into or retreating from a caste; </a:t>
            </a: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		end of loop;</a:t>
            </a:r>
          </a:p>
          <a:p>
            <a:pPr marL="0" indent="0"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  <a:tabLst>
                <a:tab pos="355600" algn="l"/>
                <a:tab pos="715963" algn="l"/>
                <a:tab pos="1076325" algn="l"/>
                <a:tab pos="1431925" algn="l"/>
              </a:tabLst>
            </a:pPr>
            <a:r>
              <a:rPr lang="en-GB" altLang="zh-CN" sz="2800" dirty="0">
                <a:ea typeface="宋体" pitchFamily="2" charset="-122"/>
              </a:rPr>
              <a:t>end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59832" y="5661248"/>
            <a:ext cx="568801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/>
              <a:t>This is just an illustration and only for atomic agents.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Cybernetics to Software Cybernetics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237626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“The successful application of the same concepts (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cybernetics</a:t>
            </a:r>
            <a:r>
              <a:rPr lang="en-US" sz="2800" dirty="0" smtClean="0"/>
              <a:t>) to control/regulate the behavior of software systems and/or of the software development process in all its aspects is what we now refer to as </a:t>
            </a:r>
            <a:r>
              <a:rPr lang="en-US" sz="2800" i="1" dirty="0" smtClean="0"/>
              <a:t>Software Cybernetics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42900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[J.W. </a:t>
            </a:r>
            <a:r>
              <a:rPr lang="en-US" sz="2000" dirty="0" err="1" smtClean="0"/>
              <a:t>Cangussu</a:t>
            </a:r>
            <a:r>
              <a:rPr lang="en-US" sz="2000" dirty="0" smtClean="0"/>
              <a:t>, S. D. Miller, K. Y. </a:t>
            </a:r>
            <a:r>
              <a:rPr lang="en-US" sz="2000" dirty="0" err="1" smtClean="0"/>
              <a:t>Cai</a:t>
            </a:r>
            <a:r>
              <a:rPr lang="en-US" sz="2000" dirty="0" smtClean="0"/>
              <a:t>, A. P. </a:t>
            </a:r>
            <a:r>
              <a:rPr lang="en-US" sz="2000" dirty="0" err="1" smtClean="0"/>
              <a:t>Mathur</a:t>
            </a:r>
            <a:r>
              <a:rPr lang="en-US" sz="2000" dirty="0" smtClean="0"/>
              <a:t>, "Software Cybernetics", in </a:t>
            </a:r>
            <a:r>
              <a:rPr lang="en-US" sz="2000" i="1" dirty="0" smtClean="0"/>
              <a:t>Encyclopedia of Computer Science and Engineering, John Wiley </a:t>
            </a:r>
            <a:r>
              <a:rPr lang="en-US" sz="2000" dirty="0" smtClean="0"/>
              <a:t>&amp; Sons.]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797152"/>
            <a:ext cx="7128792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Software cybernetics is a subdivision of cybernetics in the domain of software engineering.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Example: Autonomous Sorting</a:t>
            </a:r>
            <a:endParaRPr lang="en-GB" altLang="zh-CN">
              <a:ea typeface="宋体" pitchFamily="2" charset="-122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496300" cy="47513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GB" altLang="zh-CN" sz="2800">
                <a:ea typeface="宋体" pitchFamily="2" charset="-122"/>
              </a:rPr>
              <a:t>In this MAS, the agents are sociable.</a:t>
            </a:r>
            <a:r>
              <a:rPr lang="en-GB" altLang="zh-CN" sz="2400">
                <a:ea typeface="宋体" pitchFamily="2" charset="-122"/>
              </a:rPr>
              <a:t> </a:t>
            </a:r>
          </a:p>
          <a:p>
            <a:pPr lvl="1">
              <a:lnSpc>
                <a:spcPct val="85000"/>
              </a:lnSpc>
            </a:pPr>
            <a:r>
              <a:rPr lang="en-GB" altLang="zh-CN" sz="2000">
                <a:ea typeface="宋体" pitchFamily="2" charset="-122"/>
              </a:rPr>
              <a:t>They can introduce one to another by passing through the identity of an agent that it knows. </a:t>
            </a:r>
          </a:p>
          <a:p>
            <a:pPr>
              <a:lnSpc>
                <a:spcPct val="85000"/>
              </a:lnSpc>
            </a:pPr>
            <a:r>
              <a:rPr lang="en-US" altLang="zh-CN" sz="2800">
                <a:ea typeface="宋体" pitchFamily="2" charset="-122"/>
              </a:rPr>
              <a:t>The systems consists of two types of agents</a:t>
            </a:r>
            <a:endParaRPr lang="en-GB" altLang="zh-CN" sz="2800">
              <a:ea typeface="宋体" pitchFamily="2" charset="-122"/>
            </a:endParaRPr>
          </a:p>
          <a:p>
            <a:pPr lvl="1">
              <a:lnSpc>
                <a:spcPct val="85000"/>
              </a:lnSpc>
            </a:pPr>
            <a:r>
              <a:rPr lang="en-GB" altLang="zh-CN" sz="2000" i="1">
                <a:ea typeface="宋体" pitchFamily="2" charset="-122"/>
              </a:rPr>
              <a:t>Linker</a:t>
            </a:r>
            <a:r>
              <a:rPr lang="en-GB" altLang="zh-CN" sz="2000">
                <a:ea typeface="宋体" pitchFamily="2" charset="-122"/>
              </a:rPr>
              <a:t> </a:t>
            </a:r>
          </a:p>
          <a:p>
            <a:pPr lvl="2">
              <a:lnSpc>
                <a:spcPct val="85000"/>
              </a:lnSpc>
            </a:pPr>
            <a:r>
              <a:rPr lang="en-GB" altLang="zh-CN" sz="2000">
                <a:ea typeface="宋体" pitchFamily="2" charset="-122"/>
              </a:rPr>
              <a:t>carries a value</a:t>
            </a:r>
          </a:p>
          <a:p>
            <a:pPr lvl="2">
              <a:lnSpc>
                <a:spcPct val="85000"/>
              </a:lnSpc>
            </a:pPr>
            <a:r>
              <a:rPr lang="en-GB" altLang="zh-CN" sz="2000">
                <a:ea typeface="宋体" pitchFamily="2" charset="-122"/>
              </a:rPr>
              <a:t>connects to two other agents through channels </a:t>
            </a:r>
            <a:r>
              <a:rPr lang="en-GB" altLang="zh-CN" sz="2000" i="1">
                <a:ea typeface="宋体" pitchFamily="2" charset="-122"/>
              </a:rPr>
              <a:t>Higher</a:t>
            </a:r>
            <a:r>
              <a:rPr lang="en-GB" altLang="zh-CN" sz="2000">
                <a:ea typeface="宋体" pitchFamily="2" charset="-122"/>
              </a:rPr>
              <a:t> and </a:t>
            </a:r>
            <a:r>
              <a:rPr lang="en-GB" altLang="zh-CN" sz="2000" i="1">
                <a:ea typeface="宋体" pitchFamily="2" charset="-122"/>
              </a:rPr>
              <a:t>Lower</a:t>
            </a:r>
            <a:r>
              <a:rPr lang="en-GB" altLang="zh-CN" sz="2000">
                <a:ea typeface="宋体" pitchFamily="2" charset="-122"/>
              </a:rPr>
              <a:t>. </a:t>
            </a:r>
          </a:p>
          <a:p>
            <a:pPr lvl="3">
              <a:lnSpc>
                <a:spcPct val="85000"/>
              </a:lnSpc>
              <a:buFont typeface="Wingdings" pitchFamily="2" charset="2"/>
              <a:buChar char="ü"/>
            </a:pPr>
            <a:r>
              <a:rPr lang="en-GB" altLang="zh-CN" sz="1800">
                <a:ea typeface="宋体" pitchFamily="2" charset="-122"/>
              </a:rPr>
              <a:t>the </a:t>
            </a:r>
            <a:r>
              <a:rPr lang="en-GB" altLang="zh-CN" sz="1800" i="1">
                <a:ea typeface="宋体" pitchFamily="2" charset="-122"/>
              </a:rPr>
              <a:t>Higher</a:t>
            </a:r>
            <a:r>
              <a:rPr lang="en-GB" altLang="zh-CN" sz="1800">
                <a:ea typeface="宋体" pitchFamily="2" charset="-122"/>
              </a:rPr>
              <a:t> channel only connects to an agent that carries a greater value </a:t>
            </a:r>
          </a:p>
          <a:p>
            <a:pPr lvl="3">
              <a:lnSpc>
                <a:spcPct val="85000"/>
              </a:lnSpc>
              <a:buFont typeface="Wingdings" pitchFamily="2" charset="2"/>
              <a:buChar char="ü"/>
            </a:pPr>
            <a:r>
              <a:rPr lang="en-GB" altLang="zh-CN" sz="1800">
                <a:ea typeface="宋体" pitchFamily="2" charset="-122"/>
              </a:rPr>
              <a:t>the </a:t>
            </a:r>
            <a:r>
              <a:rPr lang="en-GB" altLang="zh-CN" sz="1800" i="1">
                <a:ea typeface="宋体" pitchFamily="2" charset="-122"/>
              </a:rPr>
              <a:t>Lower</a:t>
            </a:r>
            <a:r>
              <a:rPr lang="en-GB" altLang="zh-CN" sz="1800">
                <a:ea typeface="宋体" pitchFamily="2" charset="-122"/>
              </a:rPr>
              <a:t> channel only connects to an agent that carries a less value</a:t>
            </a:r>
          </a:p>
          <a:p>
            <a:pPr lvl="1">
              <a:lnSpc>
                <a:spcPct val="85000"/>
              </a:lnSpc>
            </a:pPr>
            <a:r>
              <a:rPr lang="en-GB" altLang="zh-CN" sz="2000" i="1">
                <a:ea typeface="宋体" pitchFamily="2" charset="-122"/>
              </a:rPr>
              <a:t>Mediator</a:t>
            </a:r>
            <a:endParaRPr lang="en-GB" altLang="zh-CN" sz="2000">
              <a:ea typeface="宋体" pitchFamily="2" charset="-122"/>
            </a:endParaRPr>
          </a:p>
          <a:p>
            <a:pPr lvl="2">
              <a:lnSpc>
                <a:spcPct val="85000"/>
              </a:lnSpc>
            </a:pPr>
            <a:r>
              <a:rPr lang="en-GB" altLang="zh-CN" sz="2000">
                <a:ea typeface="宋体" pitchFamily="2" charset="-122"/>
              </a:rPr>
              <a:t>only introduce agents to each other at random, which triggers the Linker agents to change their connections. </a:t>
            </a:r>
          </a:p>
          <a:p>
            <a:pPr>
              <a:lnSpc>
                <a:spcPct val="85000"/>
              </a:lnSpc>
            </a:pPr>
            <a:r>
              <a:rPr lang="en-GB" altLang="zh-CN" sz="2800">
                <a:ea typeface="宋体" pitchFamily="2" charset="-122"/>
              </a:rPr>
              <a:t>The emergent behaviour</a:t>
            </a:r>
          </a:p>
          <a:p>
            <a:pPr lvl="1">
              <a:lnSpc>
                <a:spcPct val="85000"/>
              </a:lnSpc>
            </a:pPr>
            <a:r>
              <a:rPr lang="en-GB" altLang="zh-CN" sz="2000">
                <a:ea typeface="宋体" pitchFamily="2" charset="-122"/>
              </a:rPr>
              <a:t>When all linkers are connected, the values carried by them are sorted.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49788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It is a simplified version of the sorting program implemented by the DIET project</a:t>
            </a:r>
            <a:endParaRPr lang="en-GB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2159000" y="6092825"/>
            <a:ext cx="5292725" cy="5794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CN">
                <a:solidFill>
                  <a:schemeClr val="bg2"/>
                </a:solidFill>
                <a:latin typeface="Times New Roman" pitchFamily="18" charset="0"/>
              </a:rPr>
              <a:t>Caste-Centric Meta-Model of MAS</a:t>
            </a:r>
          </a:p>
        </p:txBody>
      </p:sp>
      <p:sp>
        <p:nvSpPr>
          <p:cNvPr id="89103" name="AutoShape 15"/>
          <p:cNvSpPr>
            <a:spLocks noChangeArrowheads="1"/>
          </p:cNvSpPr>
          <p:nvPr/>
        </p:nvSpPr>
        <p:spPr bwMode="auto">
          <a:xfrm>
            <a:off x="4643438" y="5657850"/>
            <a:ext cx="325437" cy="431800"/>
          </a:xfrm>
          <a:prstGeom prst="upArrow">
            <a:avLst>
              <a:gd name="adj1" fmla="val 44852"/>
              <a:gd name="adj2" fmla="val 5524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4" name="AutoShape 16"/>
          <p:cNvSpPr>
            <a:spLocks noChangeArrowheads="1"/>
          </p:cNvSpPr>
          <p:nvPr/>
        </p:nvSpPr>
        <p:spPr bwMode="auto">
          <a:xfrm>
            <a:off x="4572000" y="2201863"/>
            <a:ext cx="287338" cy="431800"/>
          </a:xfrm>
          <a:prstGeom prst="upArrow">
            <a:avLst>
              <a:gd name="adj1" fmla="val 44852"/>
              <a:gd name="adj2" fmla="val 6257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541338" y="833438"/>
            <a:ext cx="8351837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684213" y="969963"/>
            <a:ext cx="2087562" cy="1095375"/>
          </a:xfrm>
          <a:prstGeom prst="roundRect">
            <a:avLst>
              <a:gd name="adj" fmla="val 1197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Times New Roman" pitchFamily="18" charset="0"/>
              </a:rPr>
              <a:t>Maintenance &amp; Testing Tools</a:t>
            </a:r>
          </a:p>
          <a:p>
            <a:pPr algn="ctr"/>
            <a:r>
              <a:rPr lang="en-US" altLang="zh-CN" sz="2000" dirty="0">
                <a:solidFill>
                  <a:schemeClr val="bg2"/>
                </a:solidFill>
                <a:latin typeface="Times New Roman" pitchFamily="18" charset="0"/>
              </a:rPr>
              <a:t>(</a:t>
            </a:r>
            <a:r>
              <a:rPr lang="en-US" altLang="zh-CN" sz="2000" dirty="0" err="1">
                <a:solidFill>
                  <a:schemeClr val="bg2"/>
                </a:solidFill>
                <a:latin typeface="Times New Roman" pitchFamily="18" charset="0"/>
              </a:rPr>
              <a:t>AquIS</a:t>
            </a:r>
            <a:r>
              <a:rPr lang="en-US" altLang="zh-CN" sz="2000" dirty="0">
                <a:solidFill>
                  <a:schemeClr val="bg2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9102" name="AutoShape 14"/>
          <p:cNvSpPr>
            <a:spLocks noChangeArrowheads="1"/>
          </p:cNvSpPr>
          <p:nvPr/>
        </p:nvSpPr>
        <p:spPr bwMode="auto">
          <a:xfrm>
            <a:off x="2916238" y="969963"/>
            <a:ext cx="1943100" cy="1095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lang="en-US" altLang="zh-CN" dirty="0" err="1">
                <a:solidFill>
                  <a:schemeClr val="bg2"/>
                </a:solidFill>
                <a:latin typeface="Times New Roman" pitchFamily="18" charset="0"/>
              </a:rPr>
              <a:t>Modelling</a:t>
            </a:r>
            <a:r>
              <a:rPr lang="en-US" altLang="zh-CN" dirty="0">
                <a:solidFill>
                  <a:schemeClr val="bg2"/>
                </a:solidFill>
                <a:latin typeface="Times New Roman" pitchFamily="18" charset="0"/>
              </a:rPr>
              <a:t> Tools &amp; </a:t>
            </a:r>
            <a:r>
              <a:rPr lang="en-US" altLang="zh-CN" dirty="0" err="1">
                <a:solidFill>
                  <a:schemeClr val="bg2"/>
                </a:solidFill>
                <a:latin typeface="Times New Roman" pitchFamily="18" charset="0"/>
              </a:rPr>
              <a:t>Env</a:t>
            </a:r>
            <a:r>
              <a:rPr lang="en-US" altLang="zh-CN" dirty="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zh-CN" altLang="en-US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9106" name="AutoShape 18"/>
          <p:cNvSpPr>
            <a:spLocks noChangeArrowheads="1"/>
          </p:cNvSpPr>
          <p:nvPr/>
        </p:nvSpPr>
        <p:spPr bwMode="auto">
          <a:xfrm>
            <a:off x="6877050" y="969963"/>
            <a:ext cx="1871663" cy="1095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lang="en-US" altLang="zh-CN">
                <a:solidFill>
                  <a:schemeClr val="bg2"/>
                </a:solidFill>
                <a:latin typeface="Times New Roman" pitchFamily="18" charset="0"/>
              </a:rPr>
              <a:t>Programming Env.</a:t>
            </a:r>
            <a:endParaRPr lang="zh-CN" alt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9107" name="AutoShape 19"/>
          <p:cNvSpPr>
            <a:spLocks noChangeArrowheads="1"/>
          </p:cNvSpPr>
          <p:nvPr/>
        </p:nvSpPr>
        <p:spPr bwMode="auto">
          <a:xfrm>
            <a:off x="5003800" y="969963"/>
            <a:ext cx="1728788" cy="1095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en-US" altLang="zh-CN">
                <a:solidFill>
                  <a:schemeClr val="bg2"/>
                </a:solidFill>
                <a:latin typeface="Times New Roman" pitchFamily="18" charset="0"/>
              </a:rPr>
              <a:t>Formal Reasoning </a:t>
            </a:r>
          </a:p>
          <a:p>
            <a:pPr algn="ctr">
              <a:lnSpc>
                <a:spcPct val="70000"/>
              </a:lnSpc>
            </a:pPr>
            <a:r>
              <a:rPr lang="en-US" altLang="zh-CN">
                <a:solidFill>
                  <a:schemeClr val="bg2"/>
                </a:solidFill>
                <a:latin typeface="Times New Roman" pitchFamily="18" charset="0"/>
              </a:rPr>
              <a:t>(Scenario Calculus) </a:t>
            </a:r>
            <a:endParaRPr lang="zh-CN" alt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8163" y="2632075"/>
            <a:ext cx="8497887" cy="3025775"/>
            <a:chOff x="249" y="1207"/>
            <a:chExt cx="5353" cy="1906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746" y="2069"/>
              <a:ext cx="3765" cy="953"/>
              <a:chOff x="1746" y="2069"/>
              <a:chExt cx="3765" cy="953"/>
            </a:xfrm>
          </p:grpSpPr>
          <p:sp>
            <p:nvSpPr>
              <p:cNvPr id="89094" name="Rectangle 6"/>
              <p:cNvSpPr>
                <a:spLocks noChangeArrowheads="1"/>
              </p:cNvSpPr>
              <p:nvPr/>
            </p:nvSpPr>
            <p:spPr bwMode="auto">
              <a:xfrm>
                <a:off x="1746" y="2069"/>
                <a:ext cx="3765" cy="953"/>
              </a:xfrm>
              <a:prstGeom prst="rect">
                <a:avLst/>
              </a:prstGeom>
              <a:solidFill>
                <a:srgbClr val="00808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791" y="2115"/>
                <a:ext cx="3674" cy="861"/>
                <a:chOff x="1791" y="2115"/>
                <a:chExt cx="3674" cy="861"/>
              </a:xfrm>
            </p:grpSpPr>
            <p:sp>
              <p:nvSpPr>
                <p:cNvPr id="89095" name="AutoShape 7"/>
                <p:cNvSpPr>
                  <a:spLocks noChangeArrowheads="1"/>
                </p:cNvSpPr>
                <p:nvPr/>
              </p:nvSpPr>
              <p:spPr bwMode="auto">
                <a:xfrm>
                  <a:off x="1791" y="2115"/>
                  <a:ext cx="1134" cy="861"/>
                </a:xfrm>
                <a:prstGeom prst="roundRect">
                  <a:avLst>
                    <a:gd name="adj" fmla="val 11755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altLang="zh-CN">
                      <a:solidFill>
                        <a:schemeClr val="bg2"/>
                      </a:solidFill>
                      <a:latin typeface="Times New Roman" pitchFamily="18" charset="0"/>
                    </a:rPr>
                    <a:t>Modelling, 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altLang="zh-CN">
                      <a:solidFill>
                        <a:schemeClr val="bg2"/>
                      </a:solidFill>
                      <a:latin typeface="Times New Roman" pitchFamily="18" charset="0"/>
                    </a:rPr>
                    <a:t>Analysis &amp; Design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altLang="zh-CN">
                      <a:solidFill>
                        <a:schemeClr val="bg2"/>
                      </a:solidFill>
                      <a:latin typeface="Times New Roman" pitchFamily="18" charset="0"/>
                    </a:rPr>
                    <a:t>(</a:t>
                  </a:r>
                  <a:r>
                    <a:rPr lang="en-US" altLang="zh-CN" sz="2000">
                      <a:solidFill>
                        <a:schemeClr val="bg2"/>
                      </a:solidFill>
                      <a:latin typeface="Times New Roman" pitchFamily="18" charset="0"/>
                    </a:rPr>
                    <a:t>CAMLE</a:t>
                  </a:r>
                  <a:r>
                    <a:rPr lang="en-US" altLang="zh-CN">
                      <a:solidFill>
                        <a:schemeClr val="bg2"/>
                      </a:solidFill>
                      <a:latin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89096" name="AutoShape 8"/>
                <p:cNvSpPr>
                  <a:spLocks noChangeArrowheads="1"/>
                </p:cNvSpPr>
                <p:nvPr/>
              </p:nvSpPr>
              <p:spPr bwMode="auto">
                <a:xfrm>
                  <a:off x="2971" y="2115"/>
                  <a:ext cx="1088" cy="861"/>
                </a:xfrm>
                <a:prstGeom prst="roundRect">
                  <a:avLst>
                    <a:gd name="adj" fmla="val 956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rIns="0" anchor="ctr"/>
                <a:lstStyle/>
                <a:p>
                  <a:pPr algn="ctr"/>
                  <a:r>
                    <a:rPr lang="en-US" altLang="zh-CN">
                      <a:solidFill>
                        <a:schemeClr val="bg2"/>
                      </a:solidFill>
                      <a:latin typeface="Times New Roman" pitchFamily="18" charset="0"/>
                    </a:rPr>
                    <a:t>Specification </a:t>
                  </a:r>
                  <a:r>
                    <a:rPr lang="en-US" altLang="zh-CN" sz="2000">
                      <a:solidFill>
                        <a:schemeClr val="bg2"/>
                      </a:solidFill>
                      <a:latin typeface="Times New Roman" pitchFamily="18" charset="0"/>
                    </a:rPr>
                    <a:t>(SLABS)</a:t>
                  </a:r>
                </a:p>
              </p:txBody>
            </p:sp>
            <p:sp>
              <p:nvSpPr>
                <p:cNvPr id="89097" name="AutoShape 9"/>
                <p:cNvSpPr>
                  <a:spLocks noChangeArrowheads="1"/>
                </p:cNvSpPr>
                <p:nvPr/>
              </p:nvSpPr>
              <p:spPr bwMode="auto">
                <a:xfrm>
                  <a:off x="4105" y="2115"/>
                  <a:ext cx="1360" cy="861"/>
                </a:xfrm>
                <a:prstGeom prst="roundRect">
                  <a:avLst>
                    <a:gd name="adj" fmla="val 11134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rIns="0" anchor="ctr"/>
                <a:lstStyle/>
                <a:p>
                  <a:pPr algn="ctr"/>
                  <a:r>
                    <a:rPr lang="en-US" altLang="zh-CN">
                      <a:solidFill>
                        <a:schemeClr val="bg2"/>
                      </a:solidFill>
                      <a:latin typeface="Times New Roman" pitchFamily="18" charset="0"/>
                    </a:rPr>
                    <a:t>Implementation</a:t>
                  </a:r>
                </a:p>
                <a:p>
                  <a:pPr algn="ctr"/>
                  <a:r>
                    <a:rPr lang="en-US" altLang="zh-CN">
                      <a:solidFill>
                        <a:schemeClr val="bg2"/>
                      </a:solidFill>
                      <a:latin typeface="Times New Roman" pitchFamily="18" charset="0"/>
                    </a:rPr>
                    <a:t>&amp; Programming</a:t>
                  </a:r>
                </a:p>
                <a:p>
                  <a:pPr algn="ctr"/>
                  <a:r>
                    <a:rPr lang="en-US" altLang="zh-CN">
                      <a:solidFill>
                        <a:schemeClr val="bg2"/>
                      </a:solidFill>
                      <a:latin typeface="Times New Roman" pitchFamily="18" charset="0"/>
                    </a:rPr>
                    <a:t>(SLABSp)</a:t>
                  </a:r>
                </a:p>
              </p:txBody>
            </p:sp>
          </p:grp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95" y="2069"/>
              <a:ext cx="1315" cy="952"/>
              <a:chOff x="295" y="2115"/>
              <a:chExt cx="1315" cy="1088"/>
            </a:xfrm>
          </p:grpSpPr>
          <p:sp>
            <p:nvSpPr>
              <p:cNvPr id="89099" name="Rectangle 11"/>
              <p:cNvSpPr>
                <a:spLocks noChangeArrowheads="1"/>
              </p:cNvSpPr>
              <p:nvPr/>
            </p:nvSpPr>
            <p:spPr bwMode="auto">
              <a:xfrm>
                <a:off x="295" y="2115"/>
                <a:ext cx="1315" cy="1088"/>
              </a:xfrm>
              <a:prstGeom prst="rect">
                <a:avLst/>
              </a:prstGeom>
              <a:solidFill>
                <a:srgbClr val="33CC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9100" name="AutoShape 12"/>
              <p:cNvSpPr>
                <a:spLocks noChangeArrowheads="1"/>
              </p:cNvSpPr>
              <p:nvPr/>
            </p:nvSpPr>
            <p:spPr bwMode="auto">
              <a:xfrm>
                <a:off x="340" y="2205"/>
                <a:ext cx="1224" cy="90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altLang="zh-CN">
                    <a:solidFill>
                      <a:schemeClr val="bg2"/>
                    </a:solidFill>
                    <a:latin typeface="Times New Roman" pitchFamily="18" charset="0"/>
                  </a:rPr>
                  <a:t>Development process model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altLang="zh-CN" sz="2000">
                    <a:solidFill>
                      <a:schemeClr val="bg2"/>
                    </a:solidFill>
                    <a:latin typeface="Times New Roman" pitchFamily="18" charset="0"/>
                  </a:rPr>
                  <a:t>(Growth Model)</a:t>
                </a:r>
              </a:p>
            </p:txBody>
          </p:sp>
        </p:grpSp>
        <p:sp>
          <p:nvSpPr>
            <p:cNvPr id="89105" name="AutoShape 17"/>
            <p:cNvSpPr>
              <a:spLocks noChangeArrowheads="1"/>
            </p:cNvSpPr>
            <p:nvPr/>
          </p:nvSpPr>
          <p:spPr bwMode="auto">
            <a:xfrm>
              <a:off x="340" y="1344"/>
              <a:ext cx="1860" cy="544"/>
            </a:xfrm>
            <a:prstGeom prst="roundRect">
              <a:avLst>
                <a:gd name="adj" fmla="val 1197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 anchor="ctr"/>
            <a:lstStyle/>
            <a:p>
              <a:pPr algn="ctr"/>
              <a:r>
                <a:rPr lang="en-US" altLang="zh-CN">
                  <a:solidFill>
                    <a:schemeClr val="bg2"/>
                  </a:solidFill>
                  <a:latin typeface="Times New Roman" pitchFamily="18" charset="0"/>
                </a:rPr>
                <a:t>MAS Architecture of Growth Environment</a:t>
              </a:r>
              <a:endParaRPr lang="en-US" altLang="zh-CN" sz="2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517" y="1344"/>
              <a:ext cx="2903" cy="545"/>
              <a:chOff x="2517" y="73"/>
              <a:chExt cx="2903" cy="545"/>
            </a:xfrm>
          </p:grpSpPr>
          <p:sp>
            <p:nvSpPr>
              <p:cNvPr id="89113" name="Rectangle 25"/>
              <p:cNvSpPr>
                <a:spLocks noChangeArrowheads="1"/>
              </p:cNvSpPr>
              <p:nvPr/>
            </p:nvSpPr>
            <p:spPr bwMode="auto">
              <a:xfrm>
                <a:off x="2517" y="73"/>
                <a:ext cx="2903" cy="54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9108" name="AutoShape 20"/>
              <p:cNvSpPr>
                <a:spLocks noChangeArrowheads="1"/>
              </p:cNvSpPr>
              <p:nvPr/>
            </p:nvSpPr>
            <p:spPr bwMode="auto">
              <a:xfrm>
                <a:off x="2653" y="164"/>
                <a:ext cx="2676" cy="36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algn="ctr"/>
                <a:r>
                  <a:rPr lang="en-US" altLang="zh-CN">
                    <a:solidFill>
                      <a:schemeClr val="bg2"/>
                    </a:solidFill>
                    <a:latin typeface="Times New Roman" pitchFamily="18" charset="0"/>
                  </a:rPr>
                  <a:t>Development of Web Services</a:t>
                </a:r>
                <a:endParaRPr lang="zh-CN" altLang="en-US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9115" name="Rectangle 27"/>
            <p:cNvSpPr>
              <a:spLocks noChangeArrowheads="1"/>
            </p:cNvSpPr>
            <p:nvPr/>
          </p:nvSpPr>
          <p:spPr bwMode="auto">
            <a:xfrm>
              <a:off x="249" y="1207"/>
              <a:ext cx="5353" cy="19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2195513" y="5705475"/>
            <a:ext cx="1655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bg2"/>
                </a:solidFill>
              </a:rPr>
              <a:t>Meta-Level</a:t>
            </a:r>
            <a:endParaRPr lang="en-GB" i="1">
              <a:solidFill>
                <a:schemeClr val="bg2"/>
              </a:solidFill>
            </a:endParaRP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468313" y="2247900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chemeClr val="bg2"/>
                </a:solidFill>
              </a:rPr>
              <a:t>Method-Level</a:t>
            </a:r>
            <a:endParaRPr lang="en-GB" i="1" dirty="0">
              <a:solidFill>
                <a:schemeClr val="bg2"/>
              </a:solidFill>
            </a:endParaRPr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539750" y="476250"/>
            <a:ext cx="1655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bg2"/>
                </a:solidFill>
              </a:rPr>
              <a:t>Tool-Level</a:t>
            </a:r>
            <a:endParaRPr lang="en-GB" i="1">
              <a:solidFill>
                <a:schemeClr val="bg2"/>
              </a:solidFill>
            </a:endParaRPr>
          </a:p>
        </p:txBody>
      </p:sp>
      <p:sp>
        <p:nvSpPr>
          <p:cNvPr id="89121" name="Rectangle 33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497887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/>
              <a:t>Overview </a:t>
            </a:r>
            <a:endParaRPr lang="en-GB" sz="3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CAMLE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 model of software as </a:t>
            </a:r>
            <a:r>
              <a:rPr lang="en-US" b="1" i="1" dirty="0" smtClean="0">
                <a:solidFill>
                  <a:srgbClr val="FF0000"/>
                </a:solidFill>
              </a:rPr>
              <a:t>complex systems </a:t>
            </a:r>
          </a:p>
          <a:p>
            <a:r>
              <a:rPr lang="en-US" dirty="0" smtClean="0"/>
              <a:t>To support the construction of software based on such a metaphor or conceptual model </a:t>
            </a:r>
            <a:r>
              <a:rPr lang="en-US" b="1" i="1" dirty="0" smtClean="0">
                <a:solidFill>
                  <a:srgbClr val="FF0000"/>
                </a:solidFill>
              </a:rPr>
              <a:t>directly</a:t>
            </a:r>
            <a:endParaRPr lang="en-US" dirty="0" smtClean="0"/>
          </a:p>
          <a:p>
            <a:r>
              <a:rPr lang="en-US" dirty="0" smtClean="0"/>
              <a:t>Software running on the internet today fit so well to this model, although the model was propose 12 years ago</a:t>
            </a:r>
          </a:p>
          <a:p>
            <a:pPr lvl="1"/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YouTube</a:t>
            </a:r>
          </a:p>
          <a:p>
            <a:pPr lvl="1"/>
            <a:r>
              <a:rPr lang="en-US" dirty="0" smtClean="0"/>
              <a:t>Tweeter</a:t>
            </a:r>
          </a:p>
          <a:p>
            <a:pPr lvl="1"/>
            <a:r>
              <a:rPr lang="en-US" dirty="0" err="1" smtClean="0"/>
              <a:t>LinkedIT</a:t>
            </a:r>
            <a:endParaRPr lang="en-US" dirty="0" smtClean="0"/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etc. 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123728" y="3356992"/>
            <a:ext cx="288032" cy="1872208"/>
          </a:xfrm>
          <a:prstGeom prst="rightBrace">
            <a:avLst>
              <a:gd name="adj1" fmla="val 25970"/>
              <a:gd name="adj2" fmla="val 50000"/>
            </a:avLst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83768" y="3212976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Structure: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/>
              <a:t>State: the information posted on the wall;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/>
              <a:t>Action: post info to wall, make comments, request connection, etc. </a:t>
            </a:r>
            <a:r>
              <a:rPr lang="en-US" dirty="0" smtClean="0">
                <a:sym typeface="Wingdings" pitchFamily="2" charset="2"/>
              </a:rPr>
              <a:t> action becomes event that other people can observe;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Behaviour</a:t>
            </a:r>
            <a:r>
              <a:rPr lang="en-US" dirty="0" smtClean="0">
                <a:sym typeface="Wingdings" pitchFamily="2" charset="2"/>
              </a:rPr>
              <a:t> rules: actions according to what happens to the agents that you are interested in;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Environment: the other people who are the ‘friends’</a:t>
            </a:r>
          </a:p>
          <a:p>
            <a:r>
              <a:rPr lang="en-US" b="1" dirty="0" smtClean="0">
                <a:sym typeface="Wingdings" pitchFamily="2" charset="2"/>
              </a:rPr>
              <a:t>Key features: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Autonomous: each people can only change its own state;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Active </a:t>
            </a:r>
            <a:r>
              <a:rPr lang="en-US" dirty="0" err="1" smtClean="0">
                <a:sym typeface="Wingdings" pitchFamily="2" charset="2"/>
              </a:rPr>
              <a:t>behaviour</a:t>
            </a:r>
            <a:r>
              <a:rPr lang="en-US" dirty="0" smtClean="0">
                <a:sym typeface="Wingdings" pitchFamily="2" charset="2"/>
              </a:rPr>
              <a:t>: take action as you like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Sociability: search for other people and request of 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Software Cybernetics? </a:t>
            </a:r>
            <a:r>
              <a:rPr lang="en-US" dirty="0" smtClean="0">
                <a:solidFill>
                  <a:srgbClr val="FF0000"/>
                </a:solidFill>
              </a:rPr>
              <a:t>Summary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836712"/>
            <a:ext cx="8461126" cy="5544616"/>
          </a:xfrm>
        </p:spPr>
        <p:txBody>
          <a:bodyPr/>
          <a:lstStyle/>
          <a:p>
            <a:r>
              <a:rPr lang="en-US" dirty="0" smtClean="0"/>
              <a:t>On the first order level</a:t>
            </a:r>
          </a:p>
          <a:p>
            <a:pPr lvl="1"/>
            <a:r>
              <a:rPr lang="en-US" dirty="0" smtClean="0"/>
              <a:t>How software systems are decomposed into parts and how the parts communicate and interact with each other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object or system under observation and </a:t>
            </a:r>
            <a:r>
              <a:rPr lang="en-US" dirty="0" smtClean="0"/>
              <a:t>control </a:t>
            </a:r>
            <a:r>
              <a:rPr lang="en-US" dirty="0" smtClean="0"/>
              <a:t>are software and the controllers are also software </a:t>
            </a:r>
          </a:p>
          <a:p>
            <a:r>
              <a:rPr lang="en-US" dirty="0" smtClean="0"/>
              <a:t>On the second order level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software systems and their developers and users as well as the hardware platforms, physical environment, etc. form a more complicated system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development processes, including maintenance and evolution of software systems are observed and controlled, even optimized and automated by using software development tools and environments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On the third order level? 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Software and IT technologies and the IT industry, even the whole human society forms a big system, which develops, evolves and so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Hierarchy? </a:t>
            </a:r>
            <a:endParaRPr lang="en-US" dirty="0"/>
          </a:p>
        </p:txBody>
      </p:sp>
      <p:pic>
        <p:nvPicPr>
          <p:cNvPr id="4" name="Picture 5" descr="els_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4536504" cy="553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3816424" cy="5544616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 smtClean="0"/>
              <a:t>‘…systems thinking is founded upon two pairs of ideas, those of </a:t>
            </a:r>
            <a:r>
              <a:rPr lang="en-GB" sz="2800" i="1" dirty="0" smtClean="0">
                <a:solidFill>
                  <a:srgbClr val="FF0000"/>
                </a:solidFill>
              </a:rPr>
              <a:t>emergence</a:t>
            </a:r>
            <a:r>
              <a:rPr lang="en-GB" sz="2800" dirty="0" smtClean="0">
                <a:solidFill>
                  <a:srgbClr val="FF0000"/>
                </a:solidFill>
              </a:rPr>
              <a:t> and </a:t>
            </a:r>
            <a:r>
              <a:rPr lang="en-GB" sz="2800" i="1" dirty="0" smtClean="0">
                <a:solidFill>
                  <a:srgbClr val="FF0000"/>
                </a:solidFill>
              </a:rPr>
              <a:t>hierarchy</a:t>
            </a:r>
            <a:r>
              <a:rPr lang="en-GB" sz="2800" dirty="0" smtClean="0"/>
              <a:t>, and </a:t>
            </a:r>
            <a:r>
              <a:rPr lang="en-GB" sz="2800" i="1" dirty="0" smtClean="0">
                <a:solidFill>
                  <a:srgbClr val="FF0000"/>
                </a:solidFill>
              </a:rPr>
              <a:t>communication</a:t>
            </a:r>
            <a:r>
              <a:rPr lang="en-GB" sz="2800" dirty="0" smtClean="0">
                <a:solidFill>
                  <a:srgbClr val="FF0000"/>
                </a:solidFill>
              </a:rPr>
              <a:t> and </a:t>
            </a:r>
            <a:r>
              <a:rPr lang="en-GB" sz="2800" i="1" dirty="0" smtClean="0">
                <a:solidFill>
                  <a:srgbClr val="FF0000"/>
                </a:solidFill>
              </a:rPr>
              <a:t>control</a:t>
            </a:r>
            <a:r>
              <a:rPr lang="en-GB" sz="2800" i="1" dirty="0" smtClean="0"/>
              <a:t>.’ </a:t>
            </a:r>
          </a:p>
          <a:p>
            <a:pPr lvl="1" algn="r">
              <a:buFontTx/>
              <a:buNone/>
            </a:pPr>
            <a:r>
              <a:rPr lang="en-GB" i="1" dirty="0" smtClean="0"/>
              <a:t>-- </a:t>
            </a:r>
            <a:r>
              <a:rPr lang="en-GB" dirty="0" smtClean="0"/>
              <a:t>Peter </a:t>
            </a:r>
            <a:r>
              <a:rPr lang="en-GB" dirty="0" err="1" smtClean="0"/>
              <a:t>Checkland</a:t>
            </a:r>
            <a:r>
              <a:rPr lang="en-GB" dirty="0" smtClean="0"/>
              <a:t> (1981) </a:t>
            </a:r>
            <a:r>
              <a:rPr lang="en-GB" i="1" dirty="0" smtClean="0"/>
              <a:t>Systems Thinking, Systems Practice</a:t>
            </a:r>
            <a:r>
              <a:rPr lang="en-GB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04535"/>
            <a:ext cx="8496944" cy="483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9" y="2492897"/>
            <a:ext cx="8533134" cy="2664296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 Challenge for Software Cybernetics Research: </a:t>
            </a:r>
          </a:p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Can we interpret, even predict, software and IT technology development phenomena? 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4: Food Chain Model of SW?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07375" cy="473075"/>
          </a:xfrm>
        </p:spPr>
        <p:txBody>
          <a:bodyPr>
            <a:normAutofit fontScale="90000"/>
          </a:bodyPr>
          <a:lstStyle/>
          <a:p>
            <a:r>
              <a:rPr lang="en-US" altLang="zh-CN" sz="3100" dirty="0" smtClean="0"/>
              <a:t>The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3100" dirty="0" smtClean="0"/>
              <a:t>Phenomena</a:t>
            </a:r>
            <a:endParaRPr lang="zh-CN" altLang="en-US" sz="31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2664296" cy="22320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 smtClean="0">
                <a:latin typeface="Comic Sans MS" pitchFamily="66" charset="0"/>
              </a:rPr>
              <a:t>Web technology has been developed rapidly in the past two decades</a:t>
            </a:r>
            <a:endParaRPr lang="zh-CN" altLang="en-US" sz="2000" dirty="0">
              <a:ea typeface="宋体" pitchFamily="2" charset="-122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292700" y="5157043"/>
            <a:ext cx="2008187" cy="796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TCP/IP </a:t>
            </a:r>
          </a:p>
          <a:p>
            <a:pPr algn="ctr"/>
            <a:r>
              <a:rPr lang="en-US" altLang="zh-CN" sz="2000">
                <a:latin typeface="Times New Roman" pitchFamily="18" charset="0"/>
              </a:rPr>
              <a:t>protocol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300887" y="4945905"/>
            <a:ext cx="1311275" cy="428625"/>
          </a:xfrm>
          <a:prstGeom prst="parallelogram">
            <a:avLst>
              <a:gd name="adj" fmla="val 76481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email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372325" y="5449143"/>
            <a:ext cx="1231900" cy="346075"/>
          </a:xfrm>
          <a:prstGeom prst="parallelogram">
            <a:avLst>
              <a:gd name="adj" fmla="val 88991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ftp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flipH="1">
            <a:off x="3032225" y="5112593"/>
            <a:ext cx="1252537" cy="355600"/>
          </a:xfrm>
          <a:prstGeom prst="parallelogram">
            <a:avLst>
              <a:gd name="adj" fmla="val 88058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finger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flipH="1">
            <a:off x="3052862" y="5582493"/>
            <a:ext cx="1219200" cy="346075"/>
          </a:xfrm>
          <a:prstGeom prst="parallelogram">
            <a:avLst>
              <a:gd name="adj" fmla="val 88073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telnet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4278412" y="4369643"/>
            <a:ext cx="2022475" cy="7635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HTTP</a:t>
            </a:r>
          </a:p>
          <a:p>
            <a:pPr algn="ctr"/>
            <a:r>
              <a:rPr lang="en-US" altLang="zh-CN" sz="2000">
                <a:latin typeface="Times New Roman" pitchFamily="18" charset="0"/>
              </a:rPr>
              <a:t>HTML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372325" y="4441080"/>
            <a:ext cx="1368425" cy="360363"/>
          </a:xfrm>
          <a:prstGeom prst="parallelogram">
            <a:avLst>
              <a:gd name="adj" fmla="val 94934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zh-CN" sz="2000">
                <a:latin typeface="Times New Roman" pitchFamily="18" charset="0"/>
              </a:rPr>
              <a:t>Web 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572100" y="3648918"/>
            <a:ext cx="1139825" cy="7096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 dirty="0">
                <a:latin typeface="Times New Roman" pitchFamily="18" charset="0"/>
              </a:rPr>
              <a:t>CGI script 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5867500" y="1777255"/>
            <a:ext cx="1831975" cy="504825"/>
          </a:xfrm>
          <a:prstGeom prst="parallelogram">
            <a:avLst>
              <a:gd name="adj" fmla="val 62313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E-commerce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flipH="1">
            <a:off x="2340075" y="2282080"/>
            <a:ext cx="1662112" cy="631825"/>
          </a:xfrm>
          <a:prstGeom prst="parallelogram">
            <a:avLst>
              <a:gd name="adj" fmla="val 34345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Enterprise </a:t>
            </a:r>
          </a:p>
          <a:p>
            <a:pPr algn="ctr"/>
            <a:r>
              <a:rPr lang="en-US" altLang="zh-CN" sz="2000">
                <a:latin typeface="Times New Roman" pitchFamily="18" charset="0"/>
              </a:rPr>
              <a:t>portal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flipH="1">
            <a:off x="2051150" y="4514105"/>
            <a:ext cx="2195512" cy="425450"/>
          </a:xfrm>
          <a:prstGeom prst="parallelogram">
            <a:avLst>
              <a:gd name="adj" fmla="val 110161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Web-based media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2629000" y="1056530"/>
            <a:ext cx="1435100" cy="427038"/>
          </a:xfrm>
          <a:prstGeom prst="parallelogram">
            <a:avLst>
              <a:gd name="adj" fmla="val 84015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000">
                <a:latin typeface="Times New Roman" pitchFamily="18" charset="0"/>
              </a:rPr>
              <a:t>…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5796062" y="2353518"/>
            <a:ext cx="1655763" cy="641350"/>
          </a:xfrm>
          <a:prstGeom prst="parallelogram">
            <a:avLst>
              <a:gd name="adj" fmla="val 44976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zh-CN" sz="2000">
                <a:latin typeface="Times New Roman" pitchFamily="18" charset="0"/>
              </a:rPr>
              <a:t>Distant </a:t>
            </a:r>
          </a:p>
          <a:p>
            <a:pPr algn="ctr">
              <a:lnSpc>
                <a:spcPct val="80000"/>
              </a:lnSpc>
            </a:pPr>
            <a:r>
              <a:rPr lang="en-US" altLang="zh-CN" sz="2000">
                <a:latin typeface="Times New Roman" pitchFamily="18" charset="0"/>
              </a:rPr>
              <a:t>learning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995837" y="1416893"/>
            <a:ext cx="727075" cy="10747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Grid</a:t>
            </a: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5867500" y="1274018"/>
            <a:ext cx="1657350" cy="454025"/>
          </a:xfrm>
          <a:prstGeom prst="parallelogram">
            <a:avLst>
              <a:gd name="adj" fmla="val 53876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shopbots</a:t>
            </a: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4999137" y="1447055"/>
            <a:ext cx="828675" cy="6905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Agent</a:t>
            </a:r>
          </a:p>
        </p:txBody>
      </p:sp>
      <p:pic>
        <p:nvPicPr>
          <p:cNvPr id="9236" name="Picture 20" descr="NA0144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05064"/>
            <a:ext cx="2125663" cy="2503487"/>
          </a:xfrm>
          <a:prstGeom prst="rect">
            <a:avLst/>
          </a:prstGeom>
          <a:noFill/>
        </p:spPr>
      </p:pic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5000725" y="2209055"/>
            <a:ext cx="723900" cy="14065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>
                <a:latin typeface="Times New Roman" pitchFamily="18" charset="0"/>
              </a:rPr>
              <a:t>Java </a:t>
            </a:r>
            <a:endParaRPr lang="zh-CN" altLang="en-US" sz="2000">
              <a:latin typeface="Times New Roman" pitchFamily="18" charset="0"/>
            </a:endParaRP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3995837" y="2497980"/>
            <a:ext cx="839788" cy="11477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>
                <a:latin typeface="Times New Roman" pitchFamily="18" charset="0"/>
              </a:rPr>
              <a:t>ASP</a:t>
            </a:r>
            <a:r>
              <a:rPr lang="en-US" altLang="zh-CN" sz="2000">
                <a:latin typeface="Times New Roman" pitchFamily="18" charset="0"/>
              </a:rPr>
              <a:t> </a:t>
            </a:r>
            <a:endParaRPr lang="zh-CN" altLang="en-US" sz="2000">
              <a:latin typeface="Times New Roman" pitchFamily="18" charset="0"/>
            </a:endParaRPr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5867500" y="3864818"/>
            <a:ext cx="1728787" cy="4937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>
                <a:latin typeface="Times New Roman" pitchFamily="18" charset="0"/>
              </a:rPr>
              <a:t>XML 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5796062" y="3290143"/>
            <a:ext cx="1081088" cy="5746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GB" altLang="zh-CN" sz="2000">
                <a:latin typeface="Times New Roman" pitchFamily="18" charset="0"/>
              </a:rPr>
              <a:t>Web </a:t>
            </a:r>
          </a:p>
          <a:p>
            <a:pPr algn="ctr">
              <a:lnSpc>
                <a:spcPct val="80000"/>
              </a:lnSpc>
            </a:pPr>
            <a:r>
              <a:rPr lang="en-GB" altLang="zh-CN" sz="2000">
                <a:latin typeface="Times New Roman" pitchFamily="18" charset="0"/>
              </a:rPr>
              <a:t>services </a:t>
            </a: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7164487" y="3290143"/>
            <a:ext cx="1079500" cy="5746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GB" altLang="zh-CN" sz="2000">
                <a:latin typeface="Times New Roman" pitchFamily="18" charset="0"/>
              </a:rPr>
              <a:t>Semantic </a:t>
            </a:r>
          </a:p>
          <a:p>
            <a:pPr algn="ctr">
              <a:lnSpc>
                <a:spcPct val="80000"/>
              </a:lnSpc>
            </a:pPr>
            <a:r>
              <a:rPr lang="en-GB" altLang="zh-CN" sz="2000">
                <a:latin typeface="Times New Roman" pitchFamily="18" charset="0"/>
              </a:rPr>
              <a:t>Web </a:t>
            </a: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 rot="6159573" flipH="1">
            <a:off x="7739956" y="2425749"/>
            <a:ext cx="1435100" cy="427038"/>
          </a:xfrm>
          <a:prstGeom prst="parallelogram">
            <a:avLst>
              <a:gd name="adj" fmla="val 84015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2000">
                <a:latin typeface="Times New Roman" pitchFamily="18" charset="0"/>
              </a:rPr>
              <a:t>…</a:t>
            </a:r>
          </a:p>
        </p:txBody>
      </p:sp>
      <p:sp>
        <p:nvSpPr>
          <p:cNvPr id="9243" name="AutoShape 27"/>
          <p:cNvSpPr>
            <a:spLocks noChangeArrowheads="1"/>
          </p:cNvSpPr>
          <p:nvPr/>
        </p:nvSpPr>
        <p:spPr bwMode="auto">
          <a:xfrm>
            <a:off x="3419575" y="3648918"/>
            <a:ext cx="1139825" cy="7096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 dirty="0">
                <a:latin typeface="Times New Roman" pitchFamily="18" charset="0"/>
              </a:rPr>
              <a:t>P2P </a:t>
            </a:r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 flipH="1">
            <a:off x="2268637" y="3217118"/>
            <a:ext cx="1579563" cy="427037"/>
          </a:xfrm>
          <a:prstGeom prst="parallelogram">
            <a:avLst>
              <a:gd name="adj" fmla="val 92472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Telephony </a:t>
            </a:r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 flipH="1">
            <a:off x="1979712" y="3721943"/>
            <a:ext cx="1368425" cy="576262"/>
          </a:xfrm>
          <a:prstGeom prst="parallelogram">
            <a:avLst>
              <a:gd name="adj" fmla="val 59366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Content </a:t>
            </a:r>
          </a:p>
          <a:p>
            <a:pPr algn="ctr"/>
            <a:r>
              <a:rPr lang="en-US" altLang="zh-CN" sz="2000">
                <a:latin typeface="Times New Roman" pitchFamily="18" charset="0"/>
              </a:rPr>
              <a:t>Share</a:t>
            </a:r>
          </a:p>
        </p:txBody>
      </p:sp>
      <p:sp>
        <p:nvSpPr>
          <p:cNvPr id="9246" name="AutoShape 30"/>
          <p:cNvSpPr>
            <a:spLocks noChangeArrowheads="1"/>
          </p:cNvSpPr>
          <p:nvPr/>
        </p:nvSpPr>
        <p:spPr bwMode="auto">
          <a:xfrm>
            <a:off x="4932462" y="5953968"/>
            <a:ext cx="647700" cy="78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>
                <a:latin typeface="Times New Roman" pitchFamily="18" charset="0"/>
              </a:rPr>
              <a:t>Cable</a:t>
            </a:r>
            <a:r>
              <a:rPr lang="en-US" altLang="zh-CN" sz="2000">
                <a:latin typeface="Times New Roman" pitchFamily="18" charset="0"/>
              </a:rPr>
              <a:t> </a:t>
            </a:r>
          </a:p>
        </p:txBody>
      </p:sp>
      <p:sp>
        <p:nvSpPr>
          <p:cNvPr id="9247" name="AutoShape 31"/>
          <p:cNvSpPr>
            <a:spLocks noChangeArrowheads="1"/>
          </p:cNvSpPr>
          <p:nvPr/>
        </p:nvSpPr>
        <p:spPr bwMode="auto">
          <a:xfrm>
            <a:off x="3564037" y="5953968"/>
            <a:ext cx="1295400" cy="78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>
                <a:latin typeface="Times New Roman" pitchFamily="18" charset="0"/>
              </a:rPr>
              <a:t>Broadband</a:t>
            </a:r>
            <a:r>
              <a:rPr lang="en-US" altLang="zh-CN" sz="2000">
                <a:latin typeface="Times New Roman" pitchFamily="18" charset="0"/>
              </a:rPr>
              <a:t> </a:t>
            </a:r>
          </a:p>
        </p:txBody>
      </p:sp>
      <p:sp>
        <p:nvSpPr>
          <p:cNvPr id="9248" name="AutoShape 32"/>
          <p:cNvSpPr>
            <a:spLocks noChangeArrowheads="1"/>
          </p:cNvSpPr>
          <p:nvPr/>
        </p:nvSpPr>
        <p:spPr bwMode="auto">
          <a:xfrm>
            <a:off x="5651600" y="5953968"/>
            <a:ext cx="1079500" cy="78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>
                <a:latin typeface="Times New Roman" pitchFamily="18" charset="0"/>
              </a:rPr>
              <a:t>Wireless</a:t>
            </a:r>
            <a:r>
              <a:rPr lang="en-US" altLang="zh-CN" sz="2000">
                <a:latin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08304" y="630932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[Zhu, H. 2004]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764704"/>
            <a:ext cx="8461126" cy="568863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food web</a:t>
            </a:r>
            <a:r>
              <a:rPr lang="en-US" dirty="0" smtClean="0"/>
              <a:t> (or </a:t>
            </a:r>
            <a:r>
              <a:rPr lang="en-US" b="1" dirty="0" smtClean="0"/>
              <a:t>food cycle</a:t>
            </a:r>
            <a:r>
              <a:rPr lang="en-US" dirty="0" smtClean="0"/>
              <a:t>) depicts feeding connections (</a:t>
            </a:r>
            <a:r>
              <a:rPr lang="en-US" i="1" dirty="0" smtClean="0"/>
              <a:t>what </a:t>
            </a:r>
            <a:r>
              <a:rPr lang="en-US" i="1" dirty="0" smtClean="0">
                <a:solidFill>
                  <a:srgbClr val="0070C0"/>
                </a:solidFill>
              </a:rPr>
              <a:t>eats</a:t>
            </a:r>
            <a:r>
              <a:rPr lang="en-US" i="1" dirty="0" smtClean="0"/>
              <a:t> what</a:t>
            </a:r>
            <a:r>
              <a:rPr lang="en-US" dirty="0" smtClean="0"/>
              <a:t>) in an ecological community.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Trophic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658" y="1844824"/>
            <a:ext cx="8694298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6612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Figure from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structure of computer hardware</a:t>
            </a:r>
            <a:endParaRPr lang="en-US" dirty="0"/>
          </a:p>
        </p:txBody>
      </p:sp>
      <p:pic>
        <p:nvPicPr>
          <p:cNvPr id="4" name="Picture 6" descr="http://4.bp.blogspot.com/-nNBa3L0th8o/Tt2TN8-oGfI/AAAAAAAAAAM/6ZMy4b3dx3w/s1600/SCO-5-e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133780" cy="541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4.bp.blogspot.com/-nNBa3L0th8o/Tt2TN8-oGfI/AAAAAAAAAAM/6ZMy4b3dx3w/s1600/SCO-5-eng.jpg"/>
          <p:cNvPicPr>
            <a:picLocks noChangeAspect="1" noChangeArrowheads="1"/>
          </p:cNvPicPr>
          <p:nvPr/>
        </p:nvPicPr>
        <p:blipFill>
          <a:blip r:embed="rId2" cstate="print"/>
          <a:srcRect l="8710" t="29085" r="9419" b="26908"/>
          <a:stretch>
            <a:fillRect/>
          </a:stretch>
        </p:blipFill>
        <p:spPr bwMode="auto">
          <a:xfrm>
            <a:off x="467544" y="782533"/>
            <a:ext cx="8352928" cy="58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7185" y="212726"/>
            <a:ext cx="7952643" cy="555625"/>
          </a:xfrm>
        </p:spPr>
        <p:txBody>
          <a:bodyPr/>
          <a:lstStyle/>
          <a:p>
            <a:r>
              <a:rPr lang="en-GB" altLang="zh-CN" dirty="0">
                <a:ea typeface="宋体" pitchFamily="2" charset="-122"/>
              </a:rPr>
              <a:t>Logical Structure </a:t>
            </a:r>
            <a:r>
              <a:rPr lang="en-GB" altLang="zh-CN" dirty="0" smtClean="0">
                <a:ea typeface="宋体" pitchFamily="2" charset="-122"/>
              </a:rPr>
              <a:t>of Operating Systems</a:t>
            </a:r>
            <a:endParaRPr lang="en-GB" altLang="zh-CN" dirty="0">
              <a:ea typeface="宋体" pitchFamily="2" charset="-122"/>
            </a:endParaRPr>
          </a:p>
        </p:txBody>
      </p:sp>
      <p:graphicFrame>
        <p:nvGraphicFramePr>
          <p:cNvPr id="210944" name="Object 1024"/>
          <p:cNvGraphicFramePr>
            <a:graphicFrameLocks noChangeAspect="1"/>
          </p:cNvGraphicFramePr>
          <p:nvPr/>
        </p:nvGraphicFramePr>
        <p:xfrm>
          <a:off x="200025" y="1008063"/>
          <a:ext cx="8723313" cy="5446712"/>
        </p:xfrm>
        <a:graphic>
          <a:graphicData uri="http://schemas.openxmlformats.org/presentationml/2006/ole">
            <p:oleObj spid="_x0000_s41986" name="Document" r:id="rId3" imgW="5564520" imgH="35341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 of software engineering research that demonstrate explicit or implicit applications of the principles of cybernetics and system thinking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SBSE: Search-based software engineering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Trustie</a:t>
            </a:r>
            <a:r>
              <a:rPr lang="en-US" dirty="0" smtClean="0"/>
              <a:t>: software engineering based on crowd intelligence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CAMLE: Agent-oriented SW development methodology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60999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Typical feedback loop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3933056"/>
            <a:ext cx="2304256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Is there something bigger than the typical feedback loop out there? 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51520" y="1124744"/>
            <a:ext cx="8136904" cy="4392488"/>
            <a:chOff x="251520" y="1988840"/>
            <a:chExt cx="8784976" cy="4392488"/>
          </a:xfrm>
        </p:grpSpPr>
        <p:sp>
          <p:nvSpPr>
            <p:cNvPr id="30" name="Trapezoid 29"/>
            <p:cNvSpPr/>
            <p:nvPr/>
          </p:nvSpPr>
          <p:spPr>
            <a:xfrm>
              <a:off x="3203848" y="1988840"/>
              <a:ext cx="2880320" cy="720080"/>
            </a:xfrm>
            <a:prstGeom prst="trapezoid">
              <a:avLst>
                <a:gd name="adj" fmla="val 8143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apezoid 27"/>
            <p:cNvSpPr/>
            <p:nvPr/>
          </p:nvSpPr>
          <p:spPr>
            <a:xfrm>
              <a:off x="2627784" y="2780928"/>
              <a:ext cx="4032448" cy="648072"/>
            </a:xfrm>
            <a:prstGeom prst="trapezoid">
              <a:avLst>
                <a:gd name="adj" fmla="val 814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>
              <a:off x="2051720" y="3501008"/>
              <a:ext cx="5184576" cy="648072"/>
            </a:xfrm>
            <a:prstGeom prst="trapezoid">
              <a:avLst>
                <a:gd name="adj" fmla="val 81438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5"/>
            <p:cNvSpPr/>
            <p:nvPr/>
          </p:nvSpPr>
          <p:spPr>
            <a:xfrm>
              <a:off x="1475656" y="4221088"/>
              <a:ext cx="6336704" cy="648072"/>
            </a:xfrm>
            <a:prstGeom prst="trapezoid">
              <a:avLst>
                <a:gd name="adj" fmla="val 8143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/>
            <p:cNvSpPr/>
            <p:nvPr/>
          </p:nvSpPr>
          <p:spPr>
            <a:xfrm>
              <a:off x="827584" y="4941168"/>
              <a:ext cx="7632848" cy="720080"/>
            </a:xfrm>
            <a:prstGeom prst="trapezoid">
              <a:avLst>
                <a:gd name="adj" fmla="val 8143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/>
            <p:cNvSpPr/>
            <p:nvPr/>
          </p:nvSpPr>
          <p:spPr>
            <a:xfrm>
              <a:off x="251520" y="5733256"/>
              <a:ext cx="8784976" cy="648072"/>
            </a:xfrm>
            <a:prstGeom prst="trapezoid">
              <a:avLst>
                <a:gd name="adj" fmla="val 81438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and IT Technology </a:t>
            </a:r>
            <a:r>
              <a:rPr lang="en-US" dirty="0" smtClean="0"/>
              <a:t>P</a:t>
            </a:r>
            <a:r>
              <a:rPr lang="en-US" dirty="0" smtClean="0"/>
              <a:t>yramid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50038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Micro-electronics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42210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Communication </a:t>
            </a:r>
            <a:r>
              <a:rPr lang="en-US" dirty="0" smtClean="0">
                <a:solidFill>
                  <a:schemeClr val="bg2"/>
                </a:solidFill>
              </a:rPr>
              <a:t>networks </a:t>
            </a:r>
            <a:r>
              <a:rPr lang="en-US" dirty="0" smtClean="0">
                <a:solidFill>
                  <a:schemeClr val="bg2"/>
                </a:solidFill>
              </a:rPr>
              <a:t>hardware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2210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Computer hardware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35010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Systems software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27809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Middleware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50131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Electro-mechanical systems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39952" y="162880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87824" y="1916832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Software development tools and platforms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63888" y="1340768"/>
            <a:ext cx="154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Applications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184482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e.g. Virtual machine, VMM, Software Component techniques, Multimedia 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249289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e.g. OS, DBMS, Network packages, hardware drivers,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Smart phones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8052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e.g. </a:t>
            </a:r>
            <a:r>
              <a:rPr lang="en-US" dirty="0" smtClean="0">
                <a:solidFill>
                  <a:schemeClr val="bg2"/>
                </a:solidFill>
              </a:rPr>
              <a:t>CPU, Memory</a:t>
            </a:r>
            <a:r>
              <a:rPr lang="en-US" dirty="0" smtClean="0">
                <a:solidFill>
                  <a:schemeClr val="bg2"/>
                </a:solidFill>
              </a:rPr>
              <a:t>, Mass storage, etc.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3140968"/>
            <a:ext cx="1835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e.g. Routes, cables, wireless communication,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m</a:t>
            </a:r>
            <a:r>
              <a:rPr lang="en-US" dirty="0" smtClean="0">
                <a:solidFill>
                  <a:schemeClr val="bg2"/>
                </a:solidFill>
              </a:rPr>
              <a:t>obile phone, etc.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58052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e.g. digital circus, analogue circus, etc.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40" y="58772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e.g. sensors, activators, etc.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528" y="1196752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Programming languages, markup languages, database query languages, etc. )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33" name="Straight Arrow Connector 32"/>
          <p:cNvCxnSpPr>
            <a:stCxn id="21" idx="0"/>
          </p:cNvCxnSpPr>
          <p:nvPr/>
        </p:nvCxnSpPr>
        <p:spPr>
          <a:xfrm flipH="1" flipV="1">
            <a:off x="3563888" y="5373216"/>
            <a:ext cx="288032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588224" y="5373216"/>
            <a:ext cx="36004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619672" y="4581128"/>
            <a:ext cx="576064" cy="12241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804248" y="3717032"/>
            <a:ext cx="72008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47664" y="3284984"/>
            <a:ext cx="1296144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436096" y="2708920"/>
            <a:ext cx="108012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267744" y="1916832"/>
            <a:ext cx="720080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96136" y="90872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e.g. Search engines, office automation, e-commerce, banking and finance, 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5076056" y="1124744"/>
            <a:ext cx="792088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 and Food Chain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5904656"/>
          </a:xfrm>
        </p:spPr>
        <p:txBody>
          <a:bodyPr/>
          <a:lstStyle/>
          <a:p>
            <a:r>
              <a:rPr lang="en-US" sz="2800" dirty="0" smtClean="0"/>
              <a:t>Food Chain</a:t>
            </a:r>
          </a:p>
          <a:p>
            <a:pPr lvl="1"/>
            <a:r>
              <a:rPr lang="en-US" sz="2400" dirty="0" smtClean="0"/>
              <a:t>a linear sequence of links in a food web starting from a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species that eats no other species in the web and ends at a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species that is eaten by no other species in the web.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Food chain length </a:t>
            </a:r>
          </a:p>
          <a:p>
            <a:pPr lvl="1"/>
            <a:r>
              <a:rPr lang="en-US" sz="2400" dirty="0" smtClean="0"/>
              <a:t>A common metric used to quantify food web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structure </a:t>
            </a:r>
          </a:p>
          <a:p>
            <a:pPr lvl="1"/>
            <a:r>
              <a:rPr lang="en-US" sz="2400" dirty="0" smtClean="0"/>
              <a:t>A key parameter of food web to answer questions like:</a:t>
            </a:r>
          </a:p>
          <a:p>
            <a:pPr lvl="2"/>
            <a:r>
              <a:rPr lang="en-US" sz="2400" dirty="0" smtClean="0"/>
              <a:t>the identity or existence of a few dominant species (called strong </a:t>
            </a:r>
            <a:r>
              <a:rPr lang="en-US" sz="2400" dirty="0" err="1" smtClean="0"/>
              <a:t>interactors</a:t>
            </a:r>
            <a:r>
              <a:rPr lang="en-US" sz="2400" dirty="0" smtClean="0"/>
              <a:t> or keystone species)</a:t>
            </a:r>
          </a:p>
          <a:p>
            <a:pPr lvl="2"/>
            <a:r>
              <a:rPr lang="en-US" sz="2400" dirty="0" smtClean="0"/>
              <a:t>the total number of species and food-chain length (including many weak </a:t>
            </a:r>
            <a:r>
              <a:rPr lang="en-US" sz="2400" dirty="0" err="1" smtClean="0"/>
              <a:t>interactors</a:t>
            </a:r>
            <a:r>
              <a:rPr lang="en-US" sz="2400" dirty="0" smtClean="0"/>
              <a:t>) and</a:t>
            </a:r>
          </a:p>
          <a:p>
            <a:pPr lvl="2"/>
            <a:r>
              <a:rPr lang="en-US" sz="2400" dirty="0" smtClean="0"/>
              <a:t>how community structure, function and stability is determined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“food web” of software technologies? 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95537" y="1931348"/>
            <a:ext cx="482453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dirty="0" smtClean="0"/>
              <a:t>Technology dependence relation (what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depends on </a:t>
            </a:r>
            <a:r>
              <a:rPr lang="en-US" dirty="0" smtClean="0"/>
              <a:t>what)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“Technology Web”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en-US" dirty="0" smtClean="0"/>
              <a:t>Technology stack, Technology stack depth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Measurement of technology web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dirty="0" smtClean="0"/>
              <a:t>Predict technology stability, Keystone techniques, etc.?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25074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analogue to food web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4932040" y="2564904"/>
            <a:ext cx="720080" cy="1733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24128" y="329950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analogue to food chain and food chain strength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5004048" y="3899665"/>
            <a:ext cx="720080" cy="479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48064" y="509970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develop a theory to analyze the healthiness of a technology web? 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355976" y="5243716"/>
            <a:ext cx="792088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536" y="90872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Regarding a set of software technology as an ecosystem:  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ounded Rectangle 139"/>
          <p:cNvSpPr/>
          <p:nvPr/>
        </p:nvSpPr>
        <p:spPr>
          <a:xfrm>
            <a:off x="3347864" y="3212976"/>
            <a:ext cx="2520280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61127" cy="648072"/>
          </a:xfrm>
        </p:spPr>
        <p:txBody>
          <a:bodyPr/>
          <a:lstStyle/>
          <a:p>
            <a:r>
              <a:rPr lang="en-US" dirty="0" smtClean="0"/>
              <a:t>The Technology Web of Web </a:t>
            </a:r>
            <a:r>
              <a:rPr lang="en-US" dirty="0" smtClean="0"/>
              <a:t>T</a:t>
            </a:r>
            <a:r>
              <a:rPr lang="en-US" dirty="0" smtClean="0"/>
              <a:t>echnology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44008" y="4581128"/>
            <a:ext cx="1080119" cy="43688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>
                <a:latin typeface="Times New Roman" pitchFamily="18" charset="0"/>
              </a:rPr>
              <a:t>TCP/IP 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300192" y="4293096"/>
            <a:ext cx="1512168" cy="370582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email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300192" y="5661248"/>
            <a:ext cx="1512168" cy="346075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ftp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flipH="1">
            <a:off x="6300192" y="4801592"/>
            <a:ext cx="1512168" cy="355600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finger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flipH="1">
            <a:off x="6300192" y="5229200"/>
            <a:ext cx="1512168" cy="346075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>
                <a:latin typeface="Times New Roman" pitchFamily="18" charset="0"/>
              </a:rPr>
              <a:t>telnet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644008" y="3861048"/>
            <a:ext cx="1080120" cy="40354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 smtClean="0">
                <a:latin typeface="Times New Roman" pitchFamily="18" charset="0"/>
              </a:rPr>
              <a:t>HTTP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995936" y="3284984"/>
            <a:ext cx="1139825" cy="42547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 dirty="0">
                <a:latin typeface="Times New Roman" pitchFamily="18" charset="0"/>
              </a:rPr>
              <a:t>CGI script 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95536" y="2708921"/>
            <a:ext cx="2232248" cy="432048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E-commerce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flipH="1">
            <a:off x="395536" y="3861048"/>
            <a:ext cx="2232248" cy="415801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>
                <a:latin typeface="Times New Roman" pitchFamily="18" charset="0"/>
              </a:rPr>
              <a:t>Enterprise </a:t>
            </a:r>
            <a:r>
              <a:rPr lang="en-US" altLang="zh-CN" sz="2000" dirty="0" smtClean="0">
                <a:latin typeface="Times New Roman" pitchFamily="18" charset="0"/>
              </a:rPr>
              <a:t>portal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flipH="1">
            <a:off x="395536" y="3284984"/>
            <a:ext cx="2232248" cy="425450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>
                <a:latin typeface="Times New Roman" pitchFamily="18" charset="0"/>
              </a:rPr>
              <a:t>Web-based </a:t>
            </a:r>
            <a:r>
              <a:rPr lang="en-US" altLang="zh-CN" sz="2000" dirty="0" smtClean="0">
                <a:latin typeface="Times New Roman" pitchFamily="18" charset="0"/>
              </a:rPr>
              <a:t>media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flipH="1">
            <a:off x="2843808" y="6093296"/>
            <a:ext cx="1075060" cy="644278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 smtClean="0">
                <a:latin typeface="Times New Roman" pitchFamily="18" charset="0"/>
              </a:rPr>
              <a:t>Mobile </a:t>
            </a:r>
          </a:p>
          <a:p>
            <a:pPr algn="ctr"/>
            <a:r>
              <a:rPr lang="en-US" altLang="zh-CN" sz="2000" dirty="0" smtClean="0">
                <a:latin typeface="Times New Roman" pitchFamily="18" charset="0"/>
              </a:rPr>
              <a:t>phone</a:t>
            </a:r>
            <a:endParaRPr lang="zh-CN" altLang="en-US" sz="2000" dirty="0">
              <a:latin typeface="Times New Roman" pitchFamily="18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95536" y="4437112"/>
            <a:ext cx="2232248" cy="425326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zh-CN" sz="2000" dirty="0">
                <a:latin typeface="Times New Roman" pitchFamily="18" charset="0"/>
              </a:rPr>
              <a:t>Distant </a:t>
            </a:r>
            <a:r>
              <a:rPr lang="en-US" altLang="zh-CN" sz="2000" dirty="0" smtClean="0">
                <a:latin typeface="Times New Roman" pitchFamily="18" charset="0"/>
              </a:rPr>
              <a:t> learning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4967461" y="980728"/>
            <a:ext cx="798984" cy="43078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Grid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804248" y="1700808"/>
            <a:ext cx="1297310" cy="454025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shopbots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5903565" y="980728"/>
            <a:ext cx="828675" cy="43681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Agent</a:t>
            </a: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576789" y="1772816"/>
            <a:ext cx="723403" cy="33059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>
                <a:latin typeface="Times New Roman" pitchFamily="18" charset="0"/>
              </a:rPr>
              <a:t>Java </a:t>
            </a:r>
            <a:endParaRPr lang="zh-CN" altLang="en-US" sz="2000">
              <a:latin typeface="Times New Roman" pitchFamily="18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4572000" y="1772816"/>
            <a:ext cx="839788" cy="36075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>
                <a:latin typeface="Times New Roman" pitchFamily="18" charset="0"/>
              </a:rPr>
              <a:t>ASP</a:t>
            </a:r>
            <a:r>
              <a:rPr lang="en-US" altLang="zh-CN" sz="2000">
                <a:latin typeface="Times New Roman" pitchFamily="18" charset="0"/>
              </a:rPr>
              <a:t> </a:t>
            </a:r>
            <a:endParaRPr lang="zh-CN" altLang="en-US" sz="2000">
              <a:latin typeface="Times New Roman" pitchFamily="18" charset="0"/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915816" y="2492896"/>
            <a:ext cx="936103" cy="4217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>
                <a:latin typeface="Times New Roman" pitchFamily="18" charset="0"/>
              </a:rPr>
              <a:t>XML 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131840" y="1700808"/>
            <a:ext cx="1081088" cy="5746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GB" altLang="zh-CN" sz="2000">
                <a:latin typeface="Times New Roman" pitchFamily="18" charset="0"/>
              </a:rPr>
              <a:t>Web </a:t>
            </a:r>
          </a:p>
          <a:p>
            <a:pPr algn="ctr">
              <a:lnSpc>
                <a:spcPct val="80000"/>
              </a:lnSpc>
            </a:pPr>
            <a:r>
              <a:rPr lang="en-GB" altLang="zh-CN" sz="2000">
                <a:latin typeface="Times New Roman" pitchFamily="18" charset="0"/>
              </a:rPr>
              <a:t>services </a:t>
            </a: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539552" y="1124744"/>
            <a:ext cx="1224136" cy="51301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GB" altLang="zh-CN" sz="2000" dirty="0">
                <a:latin typeface="Times New Roman" pitchFamily="18" charset="0"/>
              </a:rPr>
              <a:t>Semantic </a:t>
            </a:r>
            <a:endParaRPr lang="en-GB" altLang="zh-CN" sz="20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GB" altLang="zh-CN" sz="2000" dirty="0" smtClean="0">
                <a:latin typeface="Times New Roman" pitchFamily="18" charset="0"/>
              </a:rPr>
              <a:t>Web </a:t>
            </a:r>
            <a:endParaRPr lang="en-GB" altLang="zh-CN" sz="2000" dirty="0">
              <a:latin typeface="Times New Roman" pitchFamily="18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228184" y="2708920"/>
            <a:ext cx="864096" cy="4215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 dirty="0">
                <a:latin typeface="Times New Roman" pitchFamily="18" charset="0"/>
              </a:rPr>
              <a:t>P2P </a:t>
            </a: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 flipH="1">
            <a:off x="7380312" y="2276872"/>
            <a:ext cx="1435547" cy="427037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>
                <a:latin typeface="Times New Roman" pitchFamily="18" charset="0"/>
              </a:rPr>
              <a:t>Telephony </a:t>
            </a: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 flipH="1">
            <a:off x="7380312" y="2852936"/>
            <a:ext cx="1440160" cy="576262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>
                <a:latin typeface="Times New Roman" pitchFamily="18" charset="0"/>
              </a:rPr>
              <a:t>Content </a:t>
            </a:r>
          </a:p>
          <a:p>
            <a:pPr algn="ctr"/>
            <a:r>
              <a:rPr lang="en-US" altLang="zh-CN" sz="2000" dirty="0">
                <a:latin typeface="Times New Roman" pitchFamily="18" charset="0"/>
              </a:rPr>
              <a:t>Share</a:t>
            </a: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4283968" y="5877272"/>
            <a:ext cx="1800200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 dirty="0" smtClean="0">
                <a:latin typeface="Times New Roman" pitchFamily="18" charset="0"/>
              </a:rPr>
              <a:t>Mobile </a:t>
            </a:r>
          </a:p>
          <a:p>
            <a:pPr algn="ctr"/>
            <a:r>
              <a:rPr lang="en-GB" altLang="zh-CN" sz="2000" dirty="0" smtClean="0">
                <a:latin typeface="Times New Roman" pitchFamily="18" charset="0"/>
              </a:rPr>
              <a:t>Communication</a:t>
            </a:r>
            <a:r>
              <a:rPr lang="en-GB" altLang="zh-CN" sz="20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3491880" y="3861048"/>
            <a:ext cx="936104" cy="40354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 smtClean="0">
                <a:latin typeface="Times New Roman" pitchFamily="18" charset="0"/>
              </a:rPr>
              <a:t>HTML</a:t>
            </a:r>
            <a:endParaRPr lang="en-US" altLang="zh-CN" sz="2000" dirty="0">
              <a:latin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stCxn id="10" idx="2"/>
            <a:endCxn id="5" idx="0"/>
          </p:cNvCxnSpPr>
          <p:nvPr/>
        </p:nvCxnSpPr>
        <p:spPr>
          <a:xfrm>
            <a:off x="5184068" y="4264595"/>
            <a:ext cx="0" cy="3165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436096" y="3140968"/>
            <a:ext cx="79208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5"/>
          </p:cNvCxnSpPr>
          <p:nvPr/>
        </p:nvCxnSpPr>
        <p:spPr>
          <a:xfrm flipH="1">
            <a:off x="5724128" y="4478387"/>
            <a:ext cx="576064" cy="17474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5"/>
          </p:cNvCxnSpPr>
          <p:nvPr/>
        </p:nvCxnSpPr>
        <p:spPr>
          <a:xfrm flipH="1" flipV="1">
            <a:off x="5580112" y="5013176"/>
            <a:ext cx="720080" cy="8211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5"/>
          </p:cNvCxnSpPr>
          <p:nvPr/>
        </p:nvCxnSpPr>
        <p:spPr>
          <a:xfrm>
            <a:off x="2627784" y="3497709"/>
            <a:ext cx="720080" cy="753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2"/>
          </p:cNvCxnSpPr>
          <p:nvPr/>
        </p:nvCxnSpPr>
        <p:spPr>
          <a:xfrm flipH="1" flipV="1">
            <a:off x="7092280" y="3068960"/>
            <a:ext cx="288032" cy="721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0" idx="0"/>
          </p:cNvCxnSpPr>
          <p:nvPr/>
        </p:nvCxnSpPr>
        <p:spPr>
          <a:xfrm>
            <a:off x="4932040" y="3717032"/>
            <a:ext cx="252028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2"/>
          </p:cNvCxnSpPr>
          <p:nvPr/>
        </p:nvCxnSpPr>
        <p:spPr>
          <a:xfrm flipH="1" flipV="1">
            <a:off x="5724128" y="4941168"/>
            <a:ext cx="576064" cy="4610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2"/>
            <a:endCxn id="5" idx="3"/>
          </p:cNvCxnSpPr>
          <p:nvPr/>
        </p:nvCxnSpPr>
        <p:spPr>
          <a:xfrm flipH="1" flipV="1">
            <a:off x="5724127" y="4799571"/>
            <a:ext cx="576065" cy="17982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23"/>
          <p:cNvSpPr>
            <a:spLocks noChangeArrowheads="1"/>
          </p:cNvSpPr>
          <p:nvPr/>
        </p:nvSpPr>
        <p:spPr bwMode="auto">
          <a:xfrm>
            <a:off x="1619672" y="1999184"/>
            <a:ext cx="936103" cy="4217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 dirty="0" smtClean="0">
                <a:latin typeface="Times New Roman" pitchFamily="18" charset="0"/>
              </a:rPr>
              <a:t>OWL-S</a:t>
            </a:r>
            <a:endParaRPr lang="en-GB" altLang="zh-CN" sz="2000" dirty="0">
              <a:latin typeface="Times New Roman" pitchFamily="18" charset="0"/>
            </a:endParaRPr>
          </a:p>
        </p:txBody>
      </p:sp>
      <p:cxnSp>
        <p:nvCxnSpPr>
          <p:cNvPr id="61" name="Straight Arrow Connector 60"/>
          <p:cNvCxnSpPr>
            <a:stCxn id="59" idx="3"/>
          </p:cNvCxnSpPr>
          <p:nvPr/>
        </p:nvCxnSpPr>
        <p:spPr>
          <a:xfrm>
            <a:off x="2555775" y="2210036"/>
            <a:ext cx="432049" cy="2828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547664" y="1628800"/>
            <a:ext cx="216024" cy="3703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23"/>
          <p:cNvSpPr>
            <a:spLocks noChangeArrowheads="1"/>
          </p:cNvSpPr>
          <p:nvPr/>
        </p:nvSpPr>
        <p:spPr bwMode="auto">
          <a:xfrm>
            <a:off x="107504" y="1999184"/>
            <a:ext cx="1152127" cy="4217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zh-CN" sz="2000" dirty="0" smtClean="0">
                <a:latin typeface="Times New Roman" pitchFamily="18" charset="0"/>
              </a:rPr>
              <a:t>Ontology</a:t>
            </a:r>
            <a:endParaRPr lang="en-GB" altLang="zh-CN" sz="2000" dirty="0">
              <a:latin typeface="Times New Roman" pitchFamily="18" charset="0"/>
            </a:endParaRPr>
          </a:p>
        </p:txBody>
      </p:sp>
      <p:cxnSp>
        <p:nvCxnSpPr>
          <p:cNvPr id="66" name="Straight Arrow Connector 65"/>
          <p:cNvCxnSpPr>
            <a:stCxn id="59" idx="1"/>
            <a:endCxn id="64" idx="3"/>
          </p:cNvCxnSpPr>
          <p:nvPr/>
        </p:nvCxnSpPr>
        <p:spPr>
          <a:xfrm flipH="1">
            <a:off x="1259631" y="2210036"/>
            <a:ext cx="36004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4" idx="5"/>
            <a:endCxn id="140" idx="1"/>
          </p:cNvCxnSpPr>
          <p:nvPr/>
        </p:nvCxnSpPr>
        <p:spPr>
          <a:xfrm flipV="1">
            <a:off x="2627784" y="3789040"/>
            <a:ext cx="720080" cy="27990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8" idx="2"/>
          </p:cNvCxnSpPr>
          <p:nvPr/>
        </p:nvCxnSpPr>
        <p:spPr>
          <a:xfrm flipH="1">
            <a:off x="7092280" y="2490391"/>
            <a:ext cx="288032" cy="2905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6" idx="5"/>
            <a:endCxn id="32" idx="1"/>
          </p:cNvCxnSpPr>
          <p:nvPr/>
        </p:nvCxnSpPr>
        <p:spPr>
          <a:xfrm flipV="1">
            <a:off x="3918868" y="6201308"/>
            <a:ext cx="365100" cy="2141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8" idx="2"/>
          </p:cNvCxnSpPr>
          <p:nvPr/>
        </p:nvCxnSpPr>
        <p:spPr>
          <a:xfrm>
            <a:off x="5366953" y="1411510"/>
            <a:ext cx="429183" cy="3613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8" idx="2"/>
            <a:endCxn id="23" idx="0"/>
          </p:cNvCxnSpPr>
          <p:nvPr/>
        </p:nvCxnSpPr>
        <p:spPr>
          <a:xfrm flipH="1">
            <a:off x="4991894" y="1411510"/>
            <a:ext cx="375059" cy="3613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3" idx="2"/>
          </p:cNvCxnSpPr>
          <p:nvPr/>
        </p:nvCxnSpPr>
        <p:spPr>
          <a:xfrm>
            <a:off x="4991894" y="2133575"/>
            <a:ext cx="12154" cy="10794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0" idx="2"/>
            <a:endCxn id="22" idx="0"/>
          </p:cNvCxnSpPr>
          <p:nvPr/>
        </p:nvCxnSpPr>
        <p:spPr>
          <a:xfrm flipH="1">
            <a:off x="5938491" y="1417538"/>
            <a:ext cx="379412" cy="3552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9" idx="0"/>
            <a:endCxn id="20" idx="3"/>
          </p:cNvCxnSpPr>
          <p:nvPr/>
        </p:nvCxnSpPr>
        <p:spPr>
          <a:xfrm flipH="1" flipV="1">
            <a:off x="6732240" y="1199133"/>
            <a:ext cx="720663" cy="5016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3" idx="2"/>
          </p:cNvCxnSpPr>
          <p:nvPr/>
        </p:nvCxnSpPr>
        <p:spPr>
          <a:xfrm>
            <a:off x="2627784" y="2924945"/>
            <a:ext cx="720080" cy="4320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2627784" y="4077075"/>
            <a:ext cx="720080" cy="3600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3851920" y="2276872"/>
            <a:ext cx="36004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endCxn id="24" idx="0"/>
          </p:cNvCxnSpPr>
          <p:nvPr/>
        </p:nvCxnSpPr>
        <p:spPr>
          <a:xfrm flipH="1">
            <a:off x="3383868" y="2276872"/>
            <a:ext cx="36004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2987824" y="1340768"/>
            <a:ext cx="216024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H="1">
            <a:off x="5508104" y="2132856"/>
            <a:ext cx="1296144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4139952" y="3717032"/>
            <a:ext cx="144016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AutoShape 15"/>
          <p:cNvSpPr>
            <a:spLocks noChangeArrowheads="1"/>
          </p:cNvSpPr>
          <p:nvPr/>
        </p:nvSpPr>
        <p:spPr bwMode="auto">
          <a:xfrm flipH="1">
            <a:off x="971600" y="5877272"/>
            <a:ext cx="1296144" cy="639441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 smtClean="0">
                <a:latin typeface="Times New Roman" pitchFamily="18" charset="0"/>
              </a:rPr>
              <a:t>S</a:t>
            </a:r>
            <a:r>
              <a:rPr lang="en-US" altLang="zh-CN" sz="2000" dirty="0" smtClean="0">
                <a:latin typeface="Times New Roman" pitchFamily="18" charset="0"/>
              </a:rPr>
              <a:t>mart</a:t>
            </a:r>
          </a:p>
          <a:p>
            <a:pPr algn="ctr"/>
            <a:r>
              <a:rPr lang="en-US" altLang="zh-CN" sz="2000" dirty="0" smtClean="0">
                <a:latin typeface="Times New Roman" pitchFamily="18" charset="0"/>
              </a:rPr>
              <a:t>phone</a:t>
            </a:r>
            <a:endParaRPr lang="zh-CN" altLang="en-US" sz="2000" dirty="0">
              <a:latin typeface="Times New Roman" pitchFamily="18" charset="0"/>
            </a:endParaRPr>
          </a:p>
        </p:txBody>
      </p:sp>
      <p:cxnSp>
        <p:nvCxnSpPr>
          <p:cNvPr id="240" name="Straight Arrow Connector 239"/>
          <p:cNvCxnSpPr>
            <a:stCxn id="237" idx="5"/>
            <a:endCxn id="16" idx="2"/>
          </p:cNvCxnSpPr>
          <p:nvPr/>
        </p:nvCxnSpPr>
        <p:spPr>
          <a:xfrm>
            <a:off x="2267744" y="6196993"/>
            <a:ext cx="576064" cy="2184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stCxn id="24" idx="2"/>
          </p:cNvCxnSpPr>
          <p:nvPr/>
        </p:nvCxnSpPr>
        <p:spPr>
          <a:xfrm>
            <a:off x="3383868" y="2914600"/>
            <a:ext cx="324036" cy="9512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32" idx="0"/>
            <a:endCxn id="5" idx="2"/>
          </p:cNvCxnSpPr>
          <p:nvPr/>
        </p:nvCxnSpPr>
        <p:spPr>
          <a:xfrm flipV="1">
            <a:off x="5184068" y="5018013"/>
            <a:ext cx="0" cy="8592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5" name="AutoShape 16"/>
          <p:cNvSpPr>
            <a:spLocks noChangeArrowheads="1"/>
          </p:cNvSpPr>
          <p:nvPr/>
        </p:nvSpPr>
        <p:spPr bwMode="auto">
          <a:xfrm>
            <a:off x="395536" y="5013176"/>
            <a:ext cx="2232248" cy="425326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zh-CN" sz="2000" dirty="0" smtClean="0">
                <a:latin typeface="Times New Roman" pitchFamily="18" charset="0"/>
              </a:rPr>
              <a:t>Social network</a:t>
            </a:r>
            <a:endParaRPr lang="en-US" altLang="zh-CN" sz="2000" dirty="0">
              <a:latin typeface="Times New Roman" pitchFamily="18" charset="0"/>
            </a:endParaRPr>
          </a:p>
        </p:txBody>
      </p:sp>
      <p:cxnSp>
        <p:nvCxnSpPr>
          <p:cNvPr id="277" name="Straight Arrow Connector 276"/>
          <p:cNvCxnSpPr/>
          <p:nvPr/>
        </p:nvCxnSpPr>
        <p:spPr>
          <a:xfrm flipV="1">
            <a:off x="2627784" y="4293100"/>
            <a:ext cx="792088" cy="7200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endCxn id="237" idx="0"/>
          </p:cNvCxnSpPr>
          <p:nvPr/>
        </p:nvCxnSpPr>
        <p:spPr>
          <a:xfrm>
            <a:off x="1619672" y="5445224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AutoShape 5"/>
          <p:cNvSpPr>
            <a:spLocks noChangeArrowheads="1"/>
          </p:cNvSpPr>
          <p:nvPr/>
        </p:nvSpPr>
        <p:spPr bwMode="auto">
          <a:xfrm>
            <a:off x="6300192" y="3573016"/>
            <a:ext cx="1512168" cy="428625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 smtClean="0">
                <a:latin typeface="Times New Roman" pitchFamily="18" charset="0"/>
              </a:rPr>
              <a:t>Web email</a:t>
            </a:r>
            <a:endParaRPr lang="en-US" altLang="zh-CN" sz="2000" dirty="0">
              <a:latin typeface="Times New Roman" pitchFamily="18" charset="0"/>
            </a:endParaRPr>
          </a:p>
        </p:txBody>
      </p:sp>
      <p:cxnSp>
        <p:nvCxnSpPr>
          <p:cNvPr id="303" name="Straight Arrow Connector 302"/>
          <p:cNvCxnSpPr>
            <a:stCxn id="301" idx="5"/>
            <a:endCxn id="140" idx="3"/>
          </p:cNvCxnSpPr>
          <p:nvPr/>
        </p:nvCxnSpPr>
        <p:spPr>
          <a:xfrm flipH="1">
            <a:off x="5868144" y="3787329"/>
            <a:ext cx="432048" cy="17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>
            <a:stCxn id="301" idx="4"/>
            <a:endCxn id="6" idx="1"/>
          </p:cNvCxnSpPr>
          <p:nvPr/>
        </p:nvCxnSpPr>
        <p:spPr>
          <a:xfrm>
            <a:off x="7056276" y="4001641"/>
            <a:ext cx="0" cy="2914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AutoShape 25"/>
          <p:cNvSpPr>
            <a:spLocks noChangeArrowheads="1"/>
          </p:cNvSpPr>
          <p:nvPr/>
        </p:nvSpPr>
        <p:spPr bwMode="auto">
          <a:xfrm>
            <a:off x="3851920" y="980728"/>
            <a:ext cx="864096" cy="43065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GB" altLang="zh-CN" sz="2000" dirty="0" err="1" smtClean="0">
                <a:latin typeface="Times New Roman" pitchFamily="18" charset="0"/>
              </a:rPr>
              <a:t>SaaS</a:t>
            </a:r>
            <a:endParaRPr lang="en-GB" altLang="zh-CN" sz="2000" dirty="0">
              <a:latin typeface="Times New Roman" pitchFamily="18" charset="0"/>
            </a:endParaRPr>
          </a:p>
        </p:txBody>
      </p:sp>
      <p:cxnSp>
        <p:nvCxnSpPr>
          <p:cNvPr id="358" name="Straight Arrow Connector 357"/>
          <p:cNvCxnSpPr>
            <a:stCxn id="348" idx="2"/>
            <a:endCxn id="140" idx="0"/>
          </p:cNvCxnSpPr>
          <p:nvPr/>
        </p:nvCxnSpPr>
        <p:spPr>
          <a:xfrm>
            <a:off x="4283968" y="1411387"/>
            <a:ext cx="324036" cy="18015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>
            <a:stCxn id="348" idx="3"/>
            <a:endCxn id="18" idx="1"/>
          </p:cNvCxnSpPr>
          <p:nvPr/>
        </p:nvCxnSpPr>
        <p:spPr>
          <a:xfrm>
            <a:off x="4716016" y="1196058"/>
            <a:ext cx="251445" cy="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>
            <a:stCxn id="26" idx="2"/>
          </p:cNvCxnSpPr>
          <p:nvPr/>
        </p:nvCxnSpPr>
        <p:spPr>
          <a:xfrm flipH="1">
            <a:off x="899592" y="1637755"/>
            <a:ext cx="252028" cy="3614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AutoShape 25"/>
          <p:cNvSpPr>
            <a:spLocks noChangeArrowheads="1"/>
          </p:cNvSpPr>
          <p:nvPr/>
        </p:nvSpPr>
        <p:spPr bwMode="auto">
          <a:xfrm>
            <a:off x="2051720" y="764704"/>
            <a:ext cx="1512168" cy="57606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GB" altLang="zh-CN" sz="2000" dirty="0">
                <a:latin typeface="Times New Roman" pitchFamily="18" charset="0"/>
              </a:rPr>
              <a:t>Semantic </a:t>
            </a:r>
            <a:endParaRPr lang="en-GB" altLang="zh-CN" sz="20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GB" altLang="zh-CN" sz="2000" dirty="0" smtClean="0">
                <a:latin typeface="Times New Roman" pitchFamily="18" charset="0"/>
              </a:rPr>
              <a:t>Web Services </a:t>
            </a:r>
            <a:endParaRPr lang="en-GB" altLang="zh-CN" sz="2000" dirty="0">
              <a:latin typeface="Times New Roman" pitchFamily="18" charset="0"/>
            </a:endParaRPr>
          </a:p>
        </p:txBody>
      </p:sp>
      <p:cxnSp>
        <p:nvCxnSpPr>
          <p:cNvPr id="435" name="Straight Arrow Connector 434"/>
          <p:cNvCxnSpPr>
            <a:stCxn id="430" idx="1"/>
            <a:endCxn id="26" idx="3"/>
          </p:cNvCxnSpPr>
          <p:nvPr/>
        </p:nvCxnSpPr>
        <p:spPr>
          <a:xfrm flipH="1">
            <a:off x="1763688" y="1052736"/>
            <a:ext cx="288032" cy="3285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AutoShape 9"/>
          <p:cNvSpPr>
            <a:spLocks noChangeArrowheads="1"/>
          </p:cNvSpPr>
          <p:nvPr/>
        </p:nvSpPr>
        <p:spPr bwMode="auto">
          <a:xfrm>
            <a:off x="3275856" y="4581128"/>
            <a:ext cx="720080" cy="40354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 smtClean="0">
                <a:latin typeface="Times New Roman" pitchFamily="18" charset="0"/>
              </a:rPr>
              <a:t>PC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478" name="AutoShape 15"/>
          <p:cNvSpPr>
            <a:spLocks noChangeArrowheads="1"/>
          </p:cNvSpPr>
          <p:nvPr/>
        </p:nvSpPr>
        <p:spPr bwMode="auto">
          <a:xfrm flipH="1">
            <a:off x="2843808" y="5301208"/>
            <a:ext cx="1075060" cy="644278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 smtClean="0">
                <a:latin typeface="Times New Roman" pitchFamily="18" charset="0"/>
              </a:rPr>
              <a:t>Mobile </a:t>
            </a:r>
          </a:p>
          <a:p>
            <a:pPr algn="ctr"/>
            <a:r>
              <a:rPr lang="en-US" altLang="zh-CN" sz="2000" dirty="0" smtClean="0">
                <a:latin typeface="Times New Roman" pitchFamily="18" charset="0"/>
              </a:rPr>
              <a:t>Device</a:t>
            </a:r>
            <a:endParaRPr lang="zh-CN" altLang="en-US" sz="2000" dirty="0">
              <a:latin typeface="Times New Roman" pitchFamily="18" charset="0"/>
            </a:endParaRPr>
          </a:p>
        </p:txBody>
      </p:sp>
      <p:cxnSp>
        <p:nvCxnSpPr>
          <p:cNvPr id="482" name="Straight Arrow Connector 481"/>
          <p:cNvCxnSpPr>
            <a:stCxn id="478" idx="5"/>
          </p:cNvCxnSpPr>
          <p:nvPr/>
        </p:nvCxnSpPr>
        <p:spPr>
          <a:xfrm>
            <a:off x="3918868" y="5623347"/>
            <a:ext cx="437108" cy="253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>
            <a:endCxn id="478" idx="2"/>
          </p:cNvCxnSpPr>
          <p:nvPr/>
        </p:nvCxnSpPr>
        <p:spPr>
          <a:xfrm>
            <a:off x="2627784" y="5445224"/>
            <a:ext cx="216024" cy="1781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Arrow Connector 486"/>
          <p:cNvCxnSpPr>
            <a:stCxn id="275" idx="2"/>
            <a:endCxn id="476" idx="1"/>
          </p:cNvCxnSpPr>
          <p:nvPr/>
        </p:nvCxnSpPr>
        <p:spPr>
          <a:xfrm flipV="1">
            <a:off x="2627784" y="4782902"/>
            <a:ext cx="648072" cy="4429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Arrow Connector 501"/>
          <p:cNvCxnSpPr>
            <a:stCxn id="478" idx="0"/>
            <a:endCxn id="476" idx="2"/>
          </p:cNvCxnSpPr>
          <p:nvPr/>
        </p:nvCxnSpPr>
        <p:spPr>
          <a:xfrm flipV="1">
            <a:off x="3381338" y="4984675"/>
            <a:ext cx="254558" cy="3165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1" name="Freeform 510"/>
          <p:cNvSpPr/>
          <p:nvPr/>
        </p:nvSpPr>
        <p:spPr>
          <a:xfrm>
            <a:off x="2875280" y="1076960"/>
            <a:ext cx="2164080" cy="3759200"/>
          </a:xfrm>
          <a:custGeom>
            <a:avLst/>
            <a:gdLst>
              <a:gd name="connsiteX0" fmla="*/ 0 w 2164080"/>
              <a:gd name="connsiteY0" fmla="*/ 0 h 3759200"/>
              <a:gd name="connsiteX1" fmla="*/ 701040 w 2164080"/>
              <a:gd name="connsiteY1" fmla="*/ 914400 h 3759200"/>
              <a:gd name="connsiteX2" fmla="*/ 660400 w 2164080"/>
              <a:gd name="connsiteY2" fmla="*/ 1656080 h 3759200"/>
              <a:gd name="connsiteX3" fmla="*/ 1656080 w 2164080"/>
              <a:gd name="connsiteY3" fmla="*/ 2407920 h 3759200"/>
              <a:gd name="connsiteX4" fmla="*/ 2021840 w 2164080"/>
              <a:gd name="connsiteY4" fmla="*/ 3048000 h 3759200"/>
              <a:gd name="connsiteX5" fmla="*/ 2164080 w 2164080"/>
              <a:gd name="connsiteY5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4080" h="3759200">
                <a:moveTo>
                  <a:pt x="0" y="0"/>
                </a:moveTo>
                <a:lnTo>
                  <a:pt x="701040" y="914400"/>
                </a:lnTo>
                <a:lnTo>
                  <a:pt x="660400" y="1656080"/>
                </a:lnTo>
                <a:lnTo>
                  <a:pt x="1656080" y="2407920"/>
                </a:lnTo>
                <a:lnTo>
                  <a:pt x="2021840" y="3048000"/>
                </a:lnTo>
                <a:lnTo>
                  <a:pt x="2164080" y="3759200"/>
                </a:lnTo>
              </a:path>
            </a:pathLst>
          </a:custGeom>
          <a:ln w="127000">
            <a:solidFill>
              <a:srgbClr val="FF0000">
                <a:alpha val="30000"/>
              </a:srgb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0" name="Group 519"/>
          <p:cNvGrpSpPr/>
          <p:nvPr/>
        </p:nvGrpSpPr>
        <p:grpSpPr>
          <a:xfrm>
            <a:off x="1619672" y="3982720"/>
            <a:ext cx="2200488" cy="2254592"/>
            <a:chOff x="1619672" y="3982720"/>
            <a:chExt cx="2200488" cy="2254592"/>
          </a:xfrm>
        </p:grpSpPr>
        <p:sp>
          <p:nvSpPr>
            <p:cNvPr id="516" name="Freeform 515"/>
            <p:cNvSpPr/>
            <p:nvPr/>
          </p:nvSpPr>
          <p:spPr>
            <a:xfrm>
              <a:off x="1763688" y="3982720"/>
              <a:ext cx="2056472" cy="1102464"/>
            </a:xfrm>
            <a:custGeom>
              <a:avLst/>
              <a:gdLst>
                <a:gd name="connsiteX0" fmla="*/ 0 w 1513840"/>
                <a:gd name="connsiteY0" fmla="*/ 1259840 h 1259840"/>
                <a:gd name="connsiteX1" fmla="*/ 1513840 w 1513840"/>
                <a:gd name="connsiteY1" fmla="*/ 0 h 1259840"/>
                <a:gd name="connsiteX2" fmla="*/ 1513840 w 1513840"/>
                <a:gd name="connsiteY2" fmla="*/ 0 h 125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840" h="1259840">
                  <a:moveTo>
                    <a:pt x="0" y="1259840"/>
                  </a:moveTo>
                  <a:lnTo>
                    <a:pt x="1513840" y="0"/>
                  </a:lnTo>
                  <a:lnTo>
                    <a:pt x="1513840" y="0"/>
                  </a:lnTo>
                </a:path>
              </a:pathLst>
            </a:custGeom>
            <a:ln w="127000">
              <a:solidFill>
                <a:srgbClr val="00B0F0">
                  <a:alpha val="40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Freeform 516"/>
            <p:cNvSpPr/>
            <p:nvPr/>
          </p:nvSpPr>
          <p:spPr>
            <a:xfrm>
              <a:off x="1907704" y="4797152"/>
              <a:ext cx="1800200" cy="432048"/>
            </a:xfrm>
            <a:custGeom>
              <a:avLst/>
              <a:gdLst>
                <a:gd name="connsiteX0" fmla="*/ 0 w 1513840"/>
                <a:gd name="connsiteY0" fmla="*/ 1259840 h 1259840"/>
                <a:gd name="connsiteX1" fmla="*/ 1513840 w 1513840"/>
                <a:gd name="connsiteY1" fmla="*/ 0 h 1259840"/>
                <a:gd name="connsiteX2" fmla="*/ 1513840 w 1513840"/>
                <a:gd name="connsiteY2" fmla="*/ 0 h 125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840" h="1259840">
                  <a:moveTo>
                    <a:pt x="0" y="1259840"/>
                  </a:moveTo>
                  <a:lnTo>
                    <a:pt x="1513840" y="0"/>
                  </a:lnTo>
                  <a:lnTo>
                    <a:pt x="1513840" y="0"/>
                  </a:lnTo>
                </a:path>
              </a:pathLst>
            </a:custGeom>
            <a:ln w="127000">
              <a:solidFill>
                <a:srgbClr val="00B0F0">
                  <a:alpha val="40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Freeform 517"/>
            <p:cNvSpPr/>
            <p:nvPr/>
          </p:nvSpPr>
          <p:spPr>
            <a:xfrm flipV="1">
              <a:off x="1763688" y="5301208"/>
              <a:ext cx="1800200" cy="432048"/>
            </a:xfrm>
            <a:custGeom>
              <a:avLst/>
              <a:gdLst>
                <a:gd name="connsiteX0" fmla="*/ 0 w 1513840"/>
                <a:gd name="connsiteY0" fmla="*/ 1259840 h 1259840"/>
                <a:gd name="connsiteX1" fmla="*/ 1513840 w 1513840"/>
                <a:gd name="connsiteY1" fmla="*/ 0 h 1259840"/>
                <a:gd name="connsiteX2" fmla="*/ 1513840 w 1513840"/>
                <a:gd name="connsiteY2" fmla="*/ 0 h 125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840" h="1259840">
                  <a:moveTo>
                    <a:pt x="0" y="1259840"/>
                  </a:moveTo>
                  <a:lnTo>
                    <a:pt x="1513840" y="0"/>
                  </a:lnTo>
                  <a:lnTo>
                    <a:pt x="1513840" y="0"/>
                  </a:lnTo>
                </a:path>
              </a:pathLst>
            </a:custGeom>
            <a:ln w="127000">
              <a:solidFill>
                <a:srgbClr val="00B0F0">
                  <a:alpha val="40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Freeform 518"/>
            <p:cNvSpPr/>
            <p:nvPr/>
          </p:nvSpPr>
          <p:spPr>
            <a:xfrm flipV="1">
              <a:off x="1619672" y="5229200"/>
              <a:ext cx="45719" cy="1008112"/>
            </a:xfrm>
            <a:custGeom>
              <a:avLst/>
              <a:gdLst>
                <a:gd name="connsiteX0" fmla="*/ 0 w 1513840"/>
                <a:gd name="connsiteY0" fmla="*/ 1259840 h 1259840"/>
                <a:gd name="connsiteX1" fmla="*/ 1513840 w 1513840"/>
                <a:gd name="connsiteY1" fmla="*/ 0 h 1259840"/>
                <a:gd name="connsiteX2" fmla="*/ 1513840 w 1513840"/>
                <a:gd name="connsiteY2" fmla="*/ 0 h 125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3840" h="1259840">
                  <a:moveTo>
                    <a:pt x="0" y="1259840"/>
                  </a:moveTo>
                  <a:lnTo>
                    <a:pt x="1513840" y="0"/>
                  </a:lnTo>
                  <a:lnTo>
                    <a:pt x="1513840" y="0"/>
                  </a:lnTo>
                </a:path>
              </a:pathLst>
            </a:custGeom>
            <a:ln w="127000">
              <a:solidFill>
                <a:srgbClr val="00B0F0">
                  <a:alpha val="40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Cloud Computing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2048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Challenges and Opportunities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42900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Application of software cybernetics thought to understand cloud software engineering </a:t>
            </a:r>
            <a:endParaRPr lang="en-US"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Computing and 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112568"/>
          </a:xfrm>
        </p:spPr>
        <p:txBody>
          <a:bodyPr>
            <a:normAutofit/>
          </a:bodyPr>
          <a:lstStyle/>
          <a:p>
            <a:pPr marL="263525" indent="-263525"/>
            <a:r>
              <a:rPr lang="en-US" sz="2800" dirty="0" smtClean="0"/>
              <a:t>Software engineering for cloud computing</a:t>
            </a:r>
          </a:p>
          <a:p>
            <a:pPr marL="720725" lvl="1" indent="-320675"/>
            <a:r>
              <a:rPr lang="en-US" sz="2400" dirty="0" smtClean="0"/>
              <a:t>The engineering (i.e. the development, operation and maintenance ) of </a:t>
            </a:r>
            <a:r>
              <a:rPr lang="en-US" sz="2400" b="1" dirty="0" smtClean="0">
                <a:solidFill>
                  <a:schemeClr val="accent1"/>
                </a:solidFill>
              </a:rPr>
              <a:t>software systems in cloud computing</a:t>
            </a:r>
          </a:p>
          <a:p>
            <a:pPr marL="1120775" lvl="2" indent="-320675"/>
            <a:r>
              <a:rPr lang="en-US" sz="2400" b="1" dirty="0" smtClean="0">
                <a:solidFill>
                  <a:schemeClr val="accent1"/>
                </a:solidFill>
              </a:rPr>
              <a:t>Software systems that realize cloud computing</a:t>
            </a:r>
          </a:p>
          <a:p>
            <a:pPr marL="1120775" lvl="2" indent="-320675"/>
            <a:r>
              <a:rPr lang="en-US" sz="2400" b="1" dirty="0" smtClean="0">
                <a:solidFill>
                  <a:schemeClr val="accent1"/>
                </a:solidFill>
              </a:rPr>
              <a:t>Software delivered as services in cloud computing</a:t>
            </a:r>
          </a:p>
          <a:p>
            <a:pPr marL="263525" indent="-263525"/>
            <a:r>
              <a:rPr lang="en-US" sz="2800" dirty="0" smtClean="0"/>
              <a:t>Cloud computing for software engineering</a:t>
            </a:r>
          </a:p>
          <a:p>
            <a:pPr marL="663575" lvl="1" indent="-263525"/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chemeClr val="accent1"/>
                </a:solidFill>
              </a:rPr>
              <a:t>application of cloud computing </a:t>
            </a:r>
            <a:r>
              <a:rPr lang="en-US" sz="2400" dirty="0" smtClean="0"/>
              <a:t>to software engineering, i.e. using cloud computing facilities for the development, operation and maintenance of software (of all types, also include cloud software)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8052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use the phrase </a:t>
            </a:r>
            <a:r>
              <a:rPr lang="en-US" sz="2400" b="1" i="1" dirty="0" smtClean="0">
                <a:solidFill>
                  <a:srgbClr val="FF0000"/>
                </a:solidFill>
              </a:rPr>
              <a:t>cloud software engineering </a:t>
            </a:r>
            <a:r>
              <a:rPr lang="en-US" sz="2400" dirty="0" smtClean="0"/>
              <a:t>to include both of the above.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382000" cy="609600"/>
          </a:xfrm>
        </p:spPr>
        <p:txBody>
          <a:bodyPr>
            <a:normAutofit/>
          </a:bodyPr>
          <a:lstStyle/>
          <a:p>
            <a:r>
              <a:rPr lang="en-GB" dirty="0" smtClean="0"/>
              <a:t>Why cloud software engineering is difficult?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446477" cy="468052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 smtClean="0"/>
              <a:t>Essences of Software Engineering</a:t>
            </a:r>
            <a:endParaRPr lang="en-GB" sz="2400" b="1" i="1" dirty="0" smtClean="0">
              <a:ea typeface="宋体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¨"/>
            </a:pPr>
            <a:r>
              <a:rPr lang="en-GB" sz="2400" b="1" i="1" dirty="0" smtClean="0">
                <a:ea typeface="宋体" pitchFamily="2" charset="-122"/>
              </a:rPr>
              <a:t>Complexity</a:t>
            </a:r>
            <a:r>
              <a:rPr lang="en-GB" sz="2400" dirty="0" smtClean="0">
                <a:ea typeface="宋体" pitchFamily="2" charset="-122"/>
              </a:rPr>
              <a:t>. It is an essential property of software.</a:t>
            </a:r>
            <a:endParaRPr lang="en-GB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¨"/>
            </a:pPr>
            <a:r>
              <a:rPr lang="en-GB" sz="2400" b="1" i="1" dirty="0" smtClean="0">
                <a:ea typeface="宋体" pitchFamily="2" charset="-122"/>
              </a:rPr>
              <a:t>Conformity</a:t>
            </a:r>
            <a:r>
              <a:rPr lang="en-GB" sz="2400" dirty="0" smtClean="0">
                <a:ea typeface="宋体" pitchFamily="2" charset="-122"/>
              </a:rPr>
              <a:t>. Software is expected to conform to the standards imposed by other components, such as hardware, or by external bodies, or be existing software.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¨"/>
            </a:pPr>
            <a:r>
              <a:rPr lang="en-GB" sz="2400" b="1" i="1" dirty="0" smtClean="0">
                <a:ea typeface="宋体" pitchFamily="2" charset="-122"/>
              </a:rPr>
              <a:t>Changeability</a:t>
            </a:r>
            <a:r>
              <a:rPr lang="en-GB" sz="2400" dirty="0" smtClean="0">
                <a:ea typeface="宋体" pitchFamily="2" charset="-122"/>
              </a:rPr>
              <a:t>. Software suffers </a:t>
            </a:r>
            <a:r>
              <a:rPr lang="en-GB" altLang="zh-CN" sz="2400" dirty="0" smtClean="0">
                <a:ea typeface="宋体" pitchFamily="2" charset="-122"/>
              </a:rPr>
              <a:t>from </a:t>
            </a:r>
            <a:r>
              <a:rPr lang="en-GB" sz="2400" dirty="0" smtClean="0">
                <a:ea typeface="宋体" pitchFamily="2" charset="-122"/>
              </a:rPr>
              <a:t>constant need</a:t>
            </a:r>
            <a:r>
              <a:rPr lang="en-GB" altLang="zh-CN" sz="2400" dirty="0" smtClean="0">
                <a:ea typeface="宋体" pitchFamily="2" charset="-122"/>
              </a:rPr>
              <a:t>s</a:t>
            </a:r>
            <a:r>
              <a:rPr lang="en-GB" sz="2400" dirty="0" smtClean="0">
                <a:ea typeface="宋体" pitchFamily="2" charset="-122"/>
              </a:rPr>
              <a:t> </a:t>
            </a:r>
            <a:r>
              <a:rPr lang="en-GB" altLang="zh-CN" sz="2400" dirty="0" smtClean="0">
                <a:ea typeface="宋体" pitchFamily="2" charset="-122"/>
              </a:rPr>
              <a:t>of</a:t>
            </a:r>
            <a:r>
              <a:rPr lang="en-GB" sz="2400" dirty="0" smtClean="0">
                <a:ea typeface="宋体" pitchFamily="2" charset="-122"/>
              </a:rPr>
              <a:t> change</a:t>
            </a:r>
            <a:r>
              <a:rPr lang="en-GB" altLang="zh-CN" sz="2400" dirty="0" smtClean="0">
                <a:ea typeface="宋体" pitchFamily="2" charset="-122"/>
              </a:rPr>
              <a:t>s</a:t>
            </a:r>
            <a:r>
              <a:rPr lang="en-GB" sz="2400" dirty="0" smtClean="0">
                <a:ea typeface="宋体" pitchFamily="2" charset="-122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¨"/>
            </a:pPr>
            <a:r>
              <a:rPr lang="en-GB" sz="2400" b="1" i="1" dirty="0" smtClean="0">
                <a:ea typeface="宋体" pitchFamily="2" charset="-122"/>
              </a:rPr>
              <a:t>Invisibility</a:t>
            </a:r>
            <a:r>
              <a:rPr lang="en-GB" sz="2400" i="1" dirty="0" smtClean="0">
                <a:ea typeface="宋体" pitchFamily="2" charset="-122"/>
              </a:rPr>
              <a:t>. </a:t>
            </a:r>
            <a:r>
              <a:rPr lang="en-GB" sz="2400" dirty="0" smtClean="0">
                <a:ea typeface="宋体" pitchFamily="2" charset="-122"/>
              </a:rPr>
              <a:t>Any forms of representation</a:t>
            </a:r>
            <a:r>
              <a:rPr lang="en-GB" altLang="zh-CN" sz="2400" dirty="0" smtClean="0">
                <a:ea typeface="宋体" pitchFamily="2" charset="-122"/>
              </a:rPr>
              <a:t>s</a:t>
            </a:r>
            <a:r>
              <a:rPr lang="en-GB" sz="2400" dirty="0" smtClean="0">
                <a:ea typeface="宋体" pitchFamily="2" charset="-122"/>
              </a:rPr>
              <a:t> that are used to describe software will lack any form of visual link that can provide an easily grasped relationship between the representation and the system.</a:t>
            </a:r>
            <a:endParaRPr lang="en-GB" sz="2400" dirty="0" smtClean="0"/>
          </a:p>
        </p:txBody>
      </p:sp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539552" y="5589240"/>
            <a:ext cx="8208912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400" i="1" dirty="0"/>
              <a:t>Brooks, F. P. </a:t>
            </a:r>
            <a:r>
              <a:rPr lang="en-GB" sz="2400" i="1" dirty="0"/>
              <a:t>Jr</a:t>
            </a:r>
            <a:r>
              <a:rPr lang="en-GB" sz="2400" i="1" dirty="0"/>
              <a:t>, </a:t>
            </a:r>
            <a:r>
              <a:rPr lang="en-GB" sz="2400" i="1" dirty="0" smtClean="0"/>
              <a:t>No </a:t>
            </a:r>
            <a:r>
              <a:rPr lang="en-GB" sz="2400" i="1" dirty="0"/>
              <a:t>silver bullet: essence and accidents of software engineering, </a:t>
            </a:r>
            <a:r>
              <a:rPr lang="en-GB" sz="2400" i="1" dirty="0" smtClean="0"/>
              <a:t>IEEE </a:t>
            </a:r>
            <a:r>
              <a:rPr lang="en-GB" sz="2400" i="1" dirty="0"/>
              <a:t>Computer, 1987, pp10~19.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Essences of Cloud 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461126" cy="5832648"/>
          </a:xfrm>
        </p:spPr>
        <p:txBody>
          <a:bodyPr/>
          <a:lstStyle/>
          <a:p>
            <a:pPr lvl="0"/>
            <a:r>
              <a:rPr lang="en-US" i="1" dirty="0" smtClean="0"/>
              <a:t>Complexity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services can be dynamically discovered and composed at runtime into composite services</a:t>
            </a:r>
          </a:p>
          <a:p>
            <a:pPr lvl="0">
              <a:spcBef>
                <a:spcPts val="600"/>
              </a:spcBef>
            </a:pPr>
            <a:r>
              <a:rPr lang="en-US" i="1" dirty="0" smtClean="0"/>
              <a:t>Conformity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 the platform and environment </a:t>
            </a:r>
          </a:p>
          <a:p>
            <a:pPr lvl="1"/>
            <a:r>
              <a:rPr lang="en-US" dirty="0" smtClean="0"/>
              <a:t>to the semantics of services </a:t>
            </a:r>
          </a:p>
          <a:p>
            <a:pPr lvl="1">
              <a:buNone/>
            </a:pPr>
            <a:r>
              <a:rPr lang="en-US" dirty="0" smtClean="0"/>
              <a:t>	when they are dynamically </a:t>
            </a:r>
          </a:p>
          <a:p>
            <a:pPr lvl="1">
              <a:buNone/>
            </a:pPr>
            <a:r>
              <a:rPr lang="en-US" dirty="0" smtClean="0"/>
              <a:t>	searched and composed</a:t>
            </a:r>
          </a:p>
          <a:p>
            <a:pPr lvl="0">
              <a:spcBef>
                <a:spcPts val="600"/>
              </a:spcBef>
            </a:pPr>
            <a:r>
              <a:rPr lang="en-US" i="1" dirty="0" smtClean="0"/>
              <a:t>Changeability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users’ requirements and platform changes</a:t>
            </a:r>
          </a:p>
          <a:p>
            <a:pPr lvl="1"/>
            <a:r>
              <a:rPr lang="en-US" dirty="0" smtClean="0"/>
              <a:t>the services changes</a:t>
            </a:r>
          </a:p>
          <a:p>
            <a:pPr lvl="1"/>
            <a:r>
              <a:rPr lang="en-US" dirty="0" smtClean="0"/>
              <a:t>the ontology in which semantics of services are defined changes</a:t>
            </a:r>
          </a:p>
          <a:p>
            <a:pPr lvl="1"/>
            <a:r>
              <a:rPr lang="en-US" dirty="0" smtClean="0"/>
              <a:t>the users and tenants (and the human society) is changing</a:t>
            </a:r>
          </a:p>
          <a:p>
            <a:pPr lvl="0">
              <a:spcBef>
                <a:spcPts val="600"/>
              </a:spcBef>
            </a:pPr>
            <a:r>
              <a:rPr lang="en-US" i="1" dirty="0" smtClean="0"/>
              <a:t>Invisibility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documents, even the source code, of the software from third party services are not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2060848"/>
            <a:ext cx="4104456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Cloud software engineering need software cybernetics to provide novel ideas in order to crack the hard problems!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28800"/>
          </a:xfrm>
        </p:spPr>
        <p:txBody>
          <a:bodyPr/>
          <a:lstStyle/>
          <a:p>
            <a:r>
              <a:rPr lang="en-US" dirty="0" smtClean="0"/>
              <a:t>Computing Paradigm as a Socio-Technical System </a:t>
            </a:r>
            <a:endParaRPr lang="en-US" dirty="0"/>
          </a:p>
        </p:txBody>
      </p:sp>
      <p:sp>
        <p:nvSpPr>
          <p:cNvPr id="6" name="Flowchart: Merge 5"/>
          <p:cNvSpPr/>
          <p:nvPr/>
        </p:nvSpPr>
        <p:spPr>
          <a:xfrm rot="10800000">
            <a:off x="4644009" y="3428999"/>
            <a:ext cx="4355976" cy="2088232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Flowchart: Merge 6"/>
          <p:cNvSpPr/>
          <p:nvPr/>
        </p:nvSpPr>
        <p:spPr>
          <a:xfrm rot="10800000">
            <a:off x="179511" y="3429000"/>
            <a:ext cx="4320481" cy="2088232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Flowchart: Merge 7"/>
          <p:cNvSpPr/>
          <p:nvPr/>
        </p:nvSpPr>
        <p:spPr>
          <a:xfrm>
            <a:off x="2411760" y="3428999"/>
            <a:ext cx="4320481" cy="208823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</p:txBody>
      </p:sp>
      <p:sp>
        <p:nvSpPr>
          <p:cNvPr id="11" name="Isosceles Triangle 10"/>
          <p:cNvSpPr/>
          <p:nvPr/>
        </p:nvSpPr>
        <p:spPr>
          <a:xfrm>
            <a:off x="2411760" y="1268760"/>
            <a:ext cx="4320480" cy="208823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Technology</a:t>
            </a:r>
          </a:p>
          <a:p>
            <a:pPr algn="ctr"/>
            <a:endParaRPr lang="en-US" sz="2400" b="1" dirty="0"/>
          </a:p>
        </p:txBody>
      </p:sp>
      <p:grpSp>
        <p:nvGrpSpPr>
          <p:cNvPr id="10" name="Group 29"/>
          <p:cNvGrpSpPr/>
          <p:nvPr/>
        </p:nvGrpSpPr>
        <p:grpSpPr>
          <a:xfrm>
            <a:off x="6876256" y="4509119"/>
            <a:ext cx="1069716" cy="914618"/>
            <a:chOff x="6444208" y="2564904"/>
            <a:chExt cx="1069716" cy="914618"/>
          </a:xfrm>
        </p:grpSpPr>
        <p:pic>
          <p:nvPicPr>
            <p:cNvPr id="1026" name="Picture 2" descr="C:\Documents and Settings\Hong\Local Settings\Temporary Internet Files\Content.IE5\8OP7G3LQ\MC900056902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216" y="2564904"/>
              <a:ext cx="792088" cy="65108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6444208" y="3140968"/>
              <a:ext cx="1069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Customers</a:t>
              </a:r>
              <a:endParaRPr lang="en-US" sz="1600" dirty="0"/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5724128" y="4581127"/>
            <a:ext cx="647613" cy="842610"/>
            <a:chOff x="7524328" y="1844824"/>
            <a:chExt cx="647613" cy="842610"/>
          </a:xfrm>
        </p:grpSpPr>
        <p:pic>
          <p:nvPicPr>
            <p:cNvPr id="1027" name="Picture 3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1844824"/>
              <a:ext cx="564284" cy="576064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7524328" y="2348880"/>
              <a:ext cx="6476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Users</a:t>
              </a:r>
              <a:endParaRPr lang="en-US" sz="1600" dirty="0"/>
            </a:p>
          </p:txBody>
        </p:sp>
      </p:grpSp>
      <p:grpSp>
        <p:nvGrpSpPr>
          <p:cNvPr id="17" name="Group 33"/>
          <p:cNvGrpSpPr/>
          <p:nvPr/>
        </p:nvGrpSpPr>
        <p:grpSpPr>
          <a:xfrm>
            <a:off x="827584" y="4437111"/>
            <a:ext cx="1008161" cy="1058634"/>
            <a:chOff x="467544" y="3429000"/>
            <a:chExt cx="1008161" cy="1058634"/>
          </a:xfrm>
        </p:grpSpPr>
        <p:sp>
          <p:nvSpPr>
            <p:cNvPr id="32" name="TextBox 31"/>
            <p:cNvSpPr txBox="1"/>
            <p:nvPr/>
          </p:nvSpPr>
          <p:spPr>
            <a:xfrm>
              <a:off x="467544" y="4149080"/>
              <a:ext cx="10081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Managers</a:t>
              </a:r>
              <a:endParaRPr lang="en-US" sz="1600" dirty="0"/>
            </a:p>
          </p:txBody>
        </p:sp>
        <p:pic>
          <p:nvPicPr>
            <p:cNvPr id="1029" name="Picture 5" descr="C:\Documents and Settings\Hong\Local Settings\Temporary Internet Files\Content.IE5\Z7MLZ41T\MC900055348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3429000"/>
              <a:ext cx="792340" cy="864096"/>
            </a:xfrm>
            <a:prstGeom prst="rect">
              <a:avLst/>
            </a:prstGeom>
            <a:noFill/>
          </p:spPr>
        </p:pic>
      </p:grpSp>
      <p:pic>
        <p:nvPicPr>
          <p:cNvPr id="1030" name="Picture 6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645023"/>
            <a:ext cx="696090" cy="427772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293095"/>
            <a:ext cx="619884" cy="616767"/>
          </a:xfrm>
          <a:prstGeom prst="rect">
            <a:avLst/>
          </a:prstGeom>
          <a:noFill/>
        </p:spPr>
      </p:pic>
      <p:pic>
        <p:nvPicPr>
          <p:cNvPr id="1032" name="Picture 8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573015"/>
            <a:ext cx="502381" cy="432048"/>
          </a:xfrm>
          <a:prstGeom prst="rect">
            <a:avLst/>
          </a:prstGeom>
          <a:noFill/>
        </p:spPr>
      </p:pic>
      <p:pic>
        <p:nvPicPr>
          <p:cNvPr id="1033" name="Picture 9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1844823"/>
            <a:ext cx="504056" cy="50405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767736" y="1412776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Relationships between the resource owner, customers and users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876256" y="3284984"/>
            <a:ext cx="576064" cy="10801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48"/>
          <p:cNvGrpSpPr/>
          <p:nvPr/>
        </p:nvGrpSpPr>
        <p:grpSpPr>
          <a:xfrm>
            <a:off x="179512" y="2276872"/>
            <a:ext cx="2448272" cy="2232248"/>
            <a:chOff x="183025" y="3356992"/>
            <a:chExt cx="2893412" cy="2232248"/>
          </a:xfrm>
        </p:grpSpPr>
        <p:sp>
          <p:nvSpPr>
            <p:cNvPr id="41" name="TextBox 40"/>
            <p:cNvSpPr txBox="1"/>
            <p:nvPr/>
          </p:nvSpPr>
          <p:spPr>
            <a:xfrm>
              <a:off x="183025" y="3356992"/>
              <a:ext cx="28934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How resources       are managed?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What are the management goals?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544631" y="5013177"/>
              <a:ext cx="851004" cy="57606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9"/>
          <p:cNvGrpSpPr/>
          <p:nvPr/>
        </p:nvGrpSpPr>
        <p:grpSpPr>
          <a:xfrm>
            <a:off x="1691680" y="1124744"/>
            <a:ext cx="2245173" cy="1296144"/>
            <a:chOff x="1115616" y="1628800"/>
            <a:chExt cx="2736304" cy="1296144"/>
          </a:xfrm>
        </p:grpSpPr>
        <p:sp>
          <p:nvSpPr>
            <p:cNvPr id="45" name="TextBox 44"/>
            <p:cNvSpPr txBox="1"/>
            <p:nvPr/>
          </p:nvSpPr>
          <p:spPr>
            <a:xfrm>
              <a:off x="1115616" y="1628800"/>
              <a:ext cx="2736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What are the technologies used to?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843808" y="2492896"/>
              <a:ext cx="816840" cy="43204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1331640" y="450911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Management model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07904" y="378903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Computation resources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0152" y="429309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Business model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688" y="551723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What are the types and numbers of computation resources in a computation system?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563888" y="4725144"/>
            <a:ext cx="576064" cy="1008112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Cloud Computing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427221"/>
            <a:ext cx="8928992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2400"/>
              </a:spcAft>
            </a:pPr>
            <a:r>
              <a:rPr lang="en-US" sz="2800" dirty="0" smtClean="0"/>
              <a:t>Constraint: Service Level Agreement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2474893"/>
            <a:ext cx="1944216" cy="2893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2"/>
                </a:solidFill>
              </a:rPr>
              <a:t>Business   model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Pay-for-use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Service level agreement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2"/>
                </a:solidFill>
              </a:rPr>
              <a:t>Multiple customers and users</a:t>
            </a:r>
            <a:endParaRPr lang="en-US" sz="21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2569835"/>
            <a:ext cx="2376264" cy="27853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Management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/>
              <a:t>Centralized resources management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/>
              <a:t>Optimized for  the owners  economic benefits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962725"/>
            <a:ext cx="2232248" cy="44012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Technology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/>
              <a:t>Internet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/>
              <a:t>Virtualization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/>
              <a:t>Security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/>
              <a:t>Web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/>
              <a:t>Mobile communication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err="1" smtClean="0"/>
              <a:t>QoS</a:t>
            </a:r>
            <a:r>
              <a:rPr lang="en-US" sz="2100" dirty="0" smtClean="0"/>
              <a:t>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/>
              <a:t>Cluster </a:t>
            </a:r>
            <a:endParaRPr lang="en-US" sz="21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/>
              <a:t>Client-server programming</a:t>
            </a:r>
            <a:endParaRPr lang="en-US" sz="21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/>
              <a:t>Load balancing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100" dirty="0" smtClean="0"/>
              <a:t>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6256" y="2618909"/>
            <a:ext cx="2160240" cy="27392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Resource</a:t>
            </a:r>
            <a:endParaRPr lang="en-US" b="1" dirty="0" smtClean="0"/>
          </a:p>
          <a:p>
            <a:pPr marL="182563" lvl="0" indent="-182563">
              <a:buFont typeface="Arial" pitchFamily="34" charset="0"/>
              <a:buChar char="•"/>
            </a:pPr>
            <a:r>
              <a:rPr lang="en-US" b="1" dirty="0" smtClean="0"/>
              <a:t>Types: </a:t>
            </a:r>
          </a:p>
          <a:p>
            <a:pPr marL="355600" lvl="1" indent="-173038">
              <a:buFont typeface="Arial" pitchFamily="34" charset="0"/>
              <a:buChar char="•"/>
            </a:pPr>
            <a:r>
              <a:rPr lang="en-US" dirty="0" smtClean="0"/>
              <a:t>compute</a:t>
            </a:r>
          </a:p>
          <a:p>
            <a:pPr marL="355600" lvl="1" indent="-173038">
              <a:buFont typeface="Arial" pitchFamily="34" charset="0"/>
              <a:buChar char="•"/>
            </a:pPr>
            <a:r>
              <a:rPr lang="en-US" dirty="0" smtClean="0"/>
              <a:t>Storage</a:t>
            </a:r>
          </a:p>
          <a:p>
            <a:pPr marL="355600" lvl="1" indent="-173038">
              <a:buFont typeface="Arial" pitchFamily="34" charset="0"/>
              <a:buChar char="•"/>
            </a:pPr>
            <a:r>
              <a:rPr lang="en-US" dirty="0" smtClean="0"/>
              <a:t>Communication</a:t>
            </a:r>
          </a:p>
          <a:p>
            <a:pPr marL="355600" lvl="1" indent="-173038">
              <a:buFont typeface="Arial" pitchFamily="34" charset="0"/>
              <a:buChar char="•"/>
            </a:pPr>
            <a:r>
              <a:rPr lang="en-US" dirty="0" smtClean="0"/>
              <a:t>Database</a:t>
            </a:r>
          </a:p>
          <a:p>
            <a:pPr marL="355600" lvl="1" indent="-173038">
              <a:buFont typeface="Arial" pitchFamily="34" charset="0"/>
              <a:buChar char="•"/>
            </a:pPr>
            <a:r>
              <a:rPr lang="en-US" dirty="0" smtClean="0"/>
              <a:t>Software</a:t>
            </a:r>
          </a:p>
          <a:p>
            <a:pPr marL="182563" lvl="1" indent="-173038">
              <a:buFont typeface="Arial" pitchFamily="34" charset="0"/>
              <a:buChar char="•"/>
            </a:pPr>
            <a:r>
              <a:rPr lang="en-US" b="1" dirty="0" smtClean="0"/>
              <a:t>Number:</a:t>
            </a:r>
          </a:p>
          <a:p>
            <a:pPr marL="355600" lvl="1" indent="-173038">
              <a:buFont typeface="Arial" pitchFamily="34" charset="0"/>
              <a:buChar char="•"/>
            </a:pPr>
            <a:r>
              <a:rPr lang="en-US" dirty="0" smtClean="0"/>
              <a:t>Huge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1: SBSE</a:t>
            </a:r>
            <a:endParaRPr lang="en-US" dirty="0"/>
          </a:p>
        </p:txBody>
      </p:sp>
      <p:pic>
        <p:nvPicPr>
          <p:cNvPr id="1027" name="Picture 3" descr="C:\Documents and Settings\Hong\Local Settings\Temporary Internet Files\Content.IE5\087E0S8X\MP900402222[1].jpg"/>
          <p:cNvPicPr>
            <a:picLocks noChangeAspect="1" noChangeArrowheads="1"/>
          </p:cNvPicPr>
          <p:nvPr/>
        </p:nvPicPr>
        <p:blipFill>
          <a:blip r:embed="rId2" cstate="print"/>
          <a:srcRect r="15573" b="11111"/>
          <a:stretch>
            <a:fillRect/>
          </a:stretch>
        </p:blipFill>
        <p:spPr bwMode="auto">
          <a:xfrm>
            <a:off x="7614108" y="5373216"/>
            <a:ext cx="1278372" cy="1080120"/>
          </a:xfrm>
          <a:prstGeom prst="rect">
            <a:avLst/>
          </a:prstGeom>
          <a:noFill/>
        </p:spPr>
      </p:pic>
      <p:pic>
        <p:nvPicPr>
          <p:cNvPr id="1028" name="Picture 4" descr="C:\Documents and Settings\Hong\Local Settings\Temporary Internet Files\Content.IE5\RYWI3FSW\MP910220941[1].jpg"/>
          <p:cNvPicPr>
            <a:picLocks noChangeAspect="1" noChangeArrowheads="1"/>
          </p:cNvPicPr>
          <p:nvPr/>
        </p:nvPicPr>
        <p:blipFill>
          <a:blip r:embed="rId3" cstate="print"/>
          <a:srcRect t="13846"/>
          <a:stretch>
            <a:fillRect/>
          </a:stretch>
        </p:blipFill>
        <p:spPr bwMode="auto">
          <a:xfrm>
            <a:off x="1547664" y="2420888"/>
            <a:ext cx="6016775" cy="4032448"/>
          </a:xfrm>
          <a:prstGeom prst="rect">
            <a:avLst/>
          </a:prstGeom>
          <a:noFill/>
        </p:spPr>
      </p:pic>
      <p:pic>
        <p:nvPicPr>
          <p:cNvPr id="1029" name="Picture 5" descr="C:\Documents and Settings\Hong\Local Settings\Temporary Internet Files\Content.IE5\KK40GJW5\MP90044246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005064"/>
            <a:ext cx="1296144" cy="1296144"/>
          </a:xfrm>
          <a:prstGeom prst="rect">
            <a:avLst/>
          </a:prstGeom>
          <a:noFill/>
        </p:spPr>
      </p:pic>
      <p:pic>
        <p:nvPicPr>
          <p:cNvPr id="1030" name="Picture 6" descr="C:\Documents and Settings\Hong\Local Settings\Temporary Internet Files\Content.IE5\A7CE1G0W\MP90038754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132856"/>
            <a:ext cx="1296144" cy="1817024"/>
          </a:xfrm>
          <a:prstGeom prst="rect">
            <a:avLst/>
          </a:prstGeom>
          <a:noFill/>
        </p:spPr>
      </p:pic>
      <p:pic>
        <p:nvPicPr>
          <p:cNvPr id="1031" name="Picture 7" descr="C:\Documents and Settings\Hong\Local Settings\Temporary Internet Files\Content.IE5\OPI6CSY9\MC90043486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132856"/>
            <a:ext cx="648072" cy="648072"/>
          </a:xfrm>
          <a:prstGeom prst="rect">
            <a:avLst/>
          </a:prstGeom>
          <a:noFill/>
        </p:spPr>
      </p:pic>
      <p:pic>
        <p:nvPicPr>
          <p:cNvPr id="1032" name="Picture 8" descr="C:\Documents and Settings\Hong\Local Settings\Temporary Internet Files\Content.IE5\OVHSXKSI\MC90043480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733256"/>
            <a:ext cx="648072" cy="648072"/>
          </a:xfrm>
          <a:prstGeom prst="rect">
            <a:avLst/>
          </a:prstGeom>
          <a:noFill/>
        </p:spPr>
      </p:pic>
      <p:pic>
        <p:nvPicPr>
          <p:cNvPr id="1033" name="Picture 9" descr="C:\Documents and Settings\Hong\Local Settings\Temporary Internet Files\Content.IE5\HMIV6KG3\MC90043478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429000"/>
            <a:ext cx="792088" cy="792088"/>
          </a:xfrm>
          <a:prstGeom prst="rect">
            <a:avLst/>
          </a:prstGeom>
          <a:noFill/>
        </p:spPr>
      </p:pic>
      <p:pic>
        <p:nvPicPr>
          <p:cNvPr id="1034" name="Picture 10" descr="C:\Documents and Settings\Hong\Local Settings\Temporary Internet Files\Content.IE5\ABDBLR3Z\MC90043389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4244305"/>
            <a:ext cx="552847" cy="552847"/>
          </a:xfrm>
          <a:prstGeom prst="rect">
            <a:avLst/>
          </a:prstGeom>
          <a:noFill/>
        </p:spPr>
      </p:pic>
      <p:pic>
        <p:nvPicPr>
          <p:cNvPr id="1035" name="Picture 11" descr="C:\Documents and Settings\Hong\Local Settings\Temporary Internet Files\Content.IE5\GD6D0NFA\MC900442125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461" y="5013176"/>
            <a:ext cx="574179" cy="558969"/>
          </a:xfrm>
          <a:prstGeom prst="rect">
            <a:avLst/>
          </a:prstGeom>
          <a:noFill/>
        </p:spPr>
      </p:pic>
      <p:pic>
        <p:nvPicPr>
          <p:cNvPr id="1036" name="Picture 12" descr="C:\Documents and Settings\Hong\Local Settings\Temporary Internet Files\Content.IE5\RYWI3FSW\MC900434734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2852936"/>
            <a:ext cx="576064" cy="576064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5760640" cy="1296144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Search-Based                      Software Engineering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i="1" dirty="0" smtClean="0"/>
              <a:t>Emergent behavior in cloud 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2952328"/>
          </a:xfrm>
        </p:spPr>
        <p:txBody>
          <a:bodyPr/>
          <a:lstStyle/>
          <a:p>
            <a:r>
              <a:rPr lang="en-US" dirty="0" smtClean="0"/>
              <a:t>Regarding  a cloud as a socio-technical system, which consists of various </a:t>
            </a:r>
            <a:r>
              <a:rPr lang="en-US" u="sng" dirty="0" smtClean="0"/>
              <a:t>types</a:t>
            </a:r>
            <a:r>
              <a:rPr lang="en-US" dirty="0" smtClean="0"/>
              <a:t> and a huge number of autonomous active entities, emergent </a:t>
            </a:r>
            <a:r>
              <a:rPr lang="en-US" dirty="0" err="1" smtClean="0"/>
              <a:t>behaviour</a:t>
            </a:r>
            <a:r>
              <a:rPr lang="en-US" dirty="0" smtClean="0"/>
              <a:t> will demonstrate its importance.</a:t>
            </a:r>
          </a:p>
          <a:p>
            <a:r>
              <a:rPr lang="en-US" dirty="0" smtClean="0"/>
              <a:t>The communication and collaboration mechanisms for the autonomous entities to interact are of particular importance for the emergent behavior of such software systems.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21328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Users, tenants, services, computers, etc. 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91880" y="1700808"/>
            <a:ext cx="72008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5229200"/>
            <a:ext cx="8280920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Potential software cybernetics solution:</a:t>
            </a:r>
          </a:p>
          <a:p>
            <a:r>
              <a:rPr lang="en-US" sz="2400" dirty="0" smtClean="0"/>
              <a:t>The theories of complexity in cybernetics could shed a new light to this problem.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005064"/>
            <a:ext cx="82809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The challenge: 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How to specify, design, implement verify, validate and test such systems are unknown to the software engineering.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395288" y="260350"/>
            <a:ext cx="8137525" cy="6408738"/>
            <a:chOff x="249" y="164"/>
            <a:chExt cx="5126" cy="4037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9" y="164"/>
              <a:ext cx="5126" cy="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434" y="2127"/>
              <a:ext cx="952" cy="571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749" y="2153"/>
              <a:ext cx="36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Resouce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469" y="2297"/>
              <a:ext cx="25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+Type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2469" y="2383"/>
              <a:ext cx="90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+PerformanceParameters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469" y="2468"/>
              <a:ext cx="266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+State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469" y="2553"/>
              <a:ext cx="48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+Assignment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2434" y="2271"/>
              <a:ext cx="959" cy="1"/>
            </a:xfrm>
            <a:prstGeom prst="line">
              <a:avLst/>
            </a:pr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790" y="3046"/>
              <a:ext cx="609" cy="190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909" y="3072"/>
              <a:ext cx="42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Hardware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2630" y="3019"/>
              <a:ext cx="553" cy="191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735" y="3046"/>
              <a:ext cx="39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Software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526" y="3019"/>
              <a:ext cx="560" cy="184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645" y="3046"/>
              <a:ext cx="36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Services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098" y="2704"/>
              <a:ext cx="812" cy="342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0" y="184"/>
                </a:cxn>
                <a:cxn ang="0">
                  <a:pos x="812" y="184"/>
                </a:cxn>
                <a:cxn ang="0">
                  <a:pos x="812" y="0"/>
                </a:cxn>
              </a:cxnLst>
              <a:rect l="0" t="0" r="r" b="b"/>
              <a:pathLst>
                <a:path w="812" h="342">
                  <a:moveTo>
                    <a:pt x="0" y="342"/>
                  </a:moveTo>
                  <a:lnTo>
                    <a:pt x="0" y="184"/>
                  </a:lnTo>
                  <a:lnTo>
                    <a:pt x="812" y="184"/>
                  </a:lnTo>
                  <a:lnTo>
                    <a:pt x="812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854" y="2704"/>
              <a:ext cx="112" cy="132"/>
            </a:xfrm>
            <a:custGeom>
              <a:avLst/>
              <a:gdLst/>
              <a:ahLst/>
              <a:cxnLst>
                <a:cxn ang="0">
                  <a:pos x="112" y="132"/>
                </a:cxn>
                <a:cxn ang="0">
                  <a:pos x="56" y="0"/>
                </a:cxn>
                <a:cxn ang="0">
                  <a:pos x="0" y="132"/>
                </a:cxn>
                <a:cxn ang="0">
                  <a:pos x="112" y="132"/>
                </a:cxn>
              </a:cxnLst>
              <a:rect l="0" t="0" r="r" b="b"/>
              <a:pathLst>
                <a:path w="112" h="132">
                  <a:moveTo>
                    <a:pt x="112" y="132"/>
                  </a:moveTo>
                  <a:lnTo>
                    <a:pt x="56" y="0"/>
                  </a:lnTo>
                  <a:lnTo>
                    <a:pt x="0" y="132"/>
                  </a:lnTo>
                  <a:lnTo>
                    <a:pt x="112" y="13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2910" y="2704"/>
              <a:ext cx="1" cy="315"/>
            </a:xfrm>
            <a:prstGeom prst="line">
              <a:avLst/>
            </a:pr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854" y="2704"/>
              <a:ext cx="112" cy="132"/>
            </a:xfrm>
            <a:custGeom>
              <a:avLst/>
              <a:gdLst/>
              <a:ahLst/>
              <a:cxnLst>
                <a:cxn ang="0">
                  <a:pos x="112" y="132"/>
                </a:cxn>
                <a:cxn ang="0">
                  <a:pos x="56" y="0"/>
                </a:cxn>
                <a:cxn ang="0">
                  <a:pos x="0" y="132"/>
                </a:cxn>
                <a:cxn ang="0">
                  <a:pos x="112" y="132"/>
                </a:cxn>
              </a:cxnLst>
              <a:rect l="0" t="0" r="r" b="b"/>
              <a:pathLst>
                <a:path w="112" h="132">
                  <a:moveTo>
                    <a:pt x="112" y="132"/>
                  </a:moveTo>
                  <a:lnTo>
                    <a:pt x="56" y="0"/>
                  </a:lnTo>
                  <a:lnTo>
                    <a:pt x="0" y="132"/>
                  </a:lnTo>
                  <a:lnTo>
                    <a:pt x="112" y="13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910" y="2704"/>
              <a:ext cx="896" cy="315"/>
            </a:xfrm>
            <a:custGeom>
              <a:avLst/>
              <a:gdLst/>
              <a:ahLst/>
              <a:cxnLst>
                <a:cxn ang="0">
                  <a:pos x="896" y="315"/>
                </a:cxn>
                <a:cxn ang="0">
                  <a:pos x="896" y="184"/>
                </a:cxn>
                <a:cxn ang="0">
                  <a:pos x="0" y="184"/>
                </a:cxn>
                <a:cxn ang="0">
                  <a:pos x="0" y="0"/>
                </a:cxn>
              </a:cxnLst>
              <a:rect l="0" t="0" r="r" b="b"/>
              <a:pathLst>
                <a:path w="896" h="315">
                  <a:moveTo>
                    <a:pt x="896" y="315"/>
                  </a:moveTo>
                  <a:lnTo>
                    <a:pt x="896" y="184"/>
                  </a:lnTo>
                  <a:lnTo>
                    <a:pt x="0" y="18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854" y="2704"/>
              <a:ext cx="112" cy="132"/>
            </a:xfrm>
            <a:custGeom>
              <a:avLst/>
              <a:gdLst/>
              <a:ahLst/>
              <a:cxnLst>
                <a:cxn ang="0">
                  <a:pos x="112" y="132"/>
                </a:cxn>
                <a:cxn ang="0">
                  <a:pos x="56" y="0"/>
                </a:cxn>
                <a:cxn ang="0">
                  <a:pos x="0" y="132"/>
                </a:cxn>
                <a:cxn ang="0">
                  <a:pos x="112" y="132"/>
                </a:cxn>
              </a:cxnLst>
              <a:rect l="0" t="0" r="r" b="b"/>
              <a:pathLst>
                <a:path w="112" h="132">
                  <a:moveTo>
                    <a:pt x="112" y="132"/>
                  </a:moveTo>
                  <a:lnTo>
                    <a:pt x="56" y="0"/>
                  </a:lnTo>
                  <a:lnTo>
                    <a:pt x="0" y="132"/>
                  </a:lnTo>
                  <a:lnTo>
                    <a:pt x="112" y="13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2322" y="3361"/>
              <a:ext cx="413" cy="184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2455" y="3387"/>
              <a:ext cx="20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CPU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2266" y="3597"/>
              <a:ext cx="441" cy="184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2336" y="3623"/>
              <a:ext cx="34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Storage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650" y="3860"/>
              <a:ext cx="1113" cy="203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685" y="3886"/>
              <a:ext cx="10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Communication Bandwidth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3106" y="3335"/>
              <a:ext cx="637" cy="203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3239" y="3361"/>
              <a:ext cx="406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Database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106" y="3597"/>
              <a:ext cx="637" cy="184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260" y="3623"/>
              <a:ext cx="37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Platform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106" y="3860"/>
              <a:ext cx="644" cy="183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211" y="3886"/>
              <a:ext cx="476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Application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910" y="3216"/>
              <a:ext cx="196" cy="749"/>
            </a:xfrm>
            <a:custGeom>
              <a:avLst/>
              <a:gdLst/>
              <a:ahLst/>
              <a:cxnLst>
                <a:cxn ang="0">
                  <a:pos x="196" y="742"/>
                </a:cxn>
                <a:cxn ang="0">
                  <a:pos x="0" y="749"/>
                </a:cxn>
                <a:cxn ang="0">
                  <a:pos x="0" y="0"/>
                </a:cxn>
              </a:cxnLst>
              <a:rect l="0" t="0" r="r" b="b"/>
              <a:pathLst>
                <a:path w="196" h="749">
                  <a:moveTo>
                    <a:pt x="196" y="742"/>
                  </a:moveTo>
                  <a:lnTo>
                    <a:pt x="0" y="74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854" y="3216"/>
              <a:ext cx="112" cy="132"/>
            </a:xfrm>
            <a:custGeom>
              <a:avLst/>
              <a:gdLst/>
              <a:ahLst/>
              <a:cxnLst>
                <a:cxn ang="0">
                  <a:pos x="112" y="132"/>
                </a:cxn>
                <a:cxn ang="0">
                  <a:pos x="56" y="0"/>
                </a:cxn>
                <a:cxn ang="0">
                  <a:pos x="0" y="132"/>
                </a:cxn>
                <a:cxn ang="0">
                  <a:pos x="112" y="132"/>
                </a:cxn>
              </a:cxnLst>
              <a:rect l="0" t="0" r="r" b="b"/>
              <a:pathLst>
                <a:path w="112" h="132">
                  <a:moveTo>
                    <a:pt x="112" y="132"/>
                  </a:moveTo>
                  <a:lnTo>
                    <a:pt x="56" y="0"/>
                  </a:lnTo>
                  <a:lnTo>
                    <a:pt x="0" y="132"/>
                  </a:lnTo>
                  <a:lnTo>
                    <a:pt x="112" y="13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910" y="3216"/>
              <a:ext cx="196" cy="466"/>
            </a:xfrm>
            <a:custGeom>
              <a:avLst/>
              <a:gdLst/>
              <a:ahLst/>
              <a:cxnLst>
                <a:cxn ang="0">
                  <a:pos x="196" y="466"/>
                </a:cxn>
                <a:cxn ang="0">
                  <a:pos x="0" y="460"/>
                </a:cxn>
                <a:cxn ang="0">
                  <a:pos x="0" y="0"/>
                </a:cxn>
              </a:cxnLst>
              <a:rect l="0" t="0" r="r" b="b"/>
              <a:pathLst>
                <a:path w="196" h="466">
                  <a:moveTo>
                    <a:pt x="196" y="466"/>
                  </a:moveTo>
                  <a:lnTo>
                    <a:pt x="0" y="46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854" y="3216"/>
              <a:ext cx="112" cy="132"/>
            </a:xfrm>
            <a:custGeom>
              <a:avLst/>
              <a:gdLst/>
              <a:ahLst/>
              <a:cxnLst>
                <a:cxn ang="0">
                  <a:pos x="112" y="132"/>
                </a:cxn>
                <a:cxn ang="0">
                  <a:pos x="56" y="0"/>
                </a:cxn>
                <a:cxn ang="0">
                  <a:pos x="0" y="132"/>
                </a:cxn>
                <a:cxn ang="0">
                  <a:pos x="112" y="132"/>
                </a:cxn>
              </a:cxnLst>
              <a:rect l="0" t="0" r="r" b="b"/>
              <a:pathLst>
                <a:path w="112" h="132">
                  <a:moveTo>
                    <a:pt x="112" y="132"/>
                  </a:moveTo>
                  <a:lnTo>
                    <a:pt x="56" y="0"/>
                  </a:lnTo>
                  <a:lnTo>
                    <a:pt x="0" y="132"/>
                  </a:lnTo>
                  <a:lnTo>
                    <a:pt x="112" y="13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910" y="3216"/>
              <a:ext cx="196" cy="224"/>
            </a:xfrm>
            <a:custGeom>
              <a:avLst/>
              <a:gdLst/>
              <a:ahLst/>
              <a:cxnLst>
                <a:cxn ang="0">
                  <a:pos x="196" y="224"/>
                </a:cxn>
                <a:cxn ang="0">
                  <a:pos x="0" y="224"/>
                </a:cxn>
                <a:cxn ang="0">
                  <a:pos x="0" y="0"/>
                </a:cxn>
              </a:cxnLst>
              <a:rect l="0" t="0" r="r" b="b"/>
              <a:pathLst>
                <a:path w="196" h="224">
                  <a:moveTo>
                    <a:pt x="196" y="224"/>
                  </a:moveTo>
                  <a:lnTo>
                    <a:pt x="0" y="224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854" y="3216"/>
              <a:ext cx="112" cy="132"/>
            </a:xfrm>
            <a:custGeom>
              <a:avLst/>
              <a:gdLst/>
              <a:ahLst/>
              <a:cxnLst>
                <a:cxn ang="0">
                  <a:pos x="112" y="132"/>
                </a:cxn>
                <a:cxn ang="0">
                  <a:pos x="56" y="0"/>
                </a:cxn>
                <a:cxn ang="0">
                  <a:pos x="0" y="132"/>
                </a:cxn>
                <a:cxn ang="0">
                  <a:pos x="112" y="132"/>
                </a:cxn>
              </a:cxnLst>
              <a:rect l="0" t="0" r="r" b="b"/>
              <a:pathLst>
                <a:path w="112" h="132">
                  <a:moveTo>
                    <a:pt x="112" y="132"/>
                  </a:moveTo>
                  <a:lnTo>
                    <a:pt x="56" y="0"/>
                  </a:lnTo>
                  <a:lnTo>
                    <a:pt x="0" y="132"/>
                  </a:lnTo>
                  <a:lnTo>
                    <a:pt x="112" y="13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098" y="3243"/>
              <a:ext cx="49" cy="617"/>
            </a:xfrm>
            <a:custGeom>
              <a:avLst/>
              <a:gdLst/>
              <a:ahLst/>
              <a:cxnLst>
                <a:cxn ang="0">
                  <a:pos x="49" y="617"/>
                </a:cxn>
                <a:cxn ang="0">
                  <a:pos x="0" y="538"/>
                </a:cxn>
                <a:cxn ang="0">
                  <a:pos x="0" y="0"/>
                </a:cxn>
              </a:cxnLst>
              <a:rect l="0" t="0" r="r" b="b"/>
              <a:pathLst>
                <a:path w="49" h="617">
                  <a:moveTo>
                    <a:pt x="49" y="617"/>
                  </a:moveTo>
                  <a:lnTo>
                    <a:pt x="0" y="538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042" y="3243"/>
              <a:ext cx="112" cy="131"/>
            </a:xfrm>
            <a:custGeom>
              <a:avLst/>
              <a:gdLst/>
              <a:ahLst/>
              <a:cxnLst>
                <a:cxn ang="0">
                  <a:pos x="112" y="131"/>
                </a:cxn>
                <a:cxn ang="0">
                  <a:pos x="56" y="0"/>
                </a:cxn>
                <a:cxn ang="0">
                  <a:pos x="0" y="131"/>
                </a:cxn>
                <a:cxn ang="0">
                  <a:pos x="112" y="131"/>
                </a:cxn>
              </a:cxnLst>
              <a:rect l="0" t="0" r="r" b="b"/>
              <a:pathLst>
                <a:path w="112" h="131">
                  <a:moveTo>
                    <a:pt x="112" y="131"/>
                  </a:moveTo>
                  <a:lnTo>
                    <a:pt x="56" y="0"/>
                  </a:lnTo>
                  <a:lnTo>
                    <a:pt x="0" y="131"/>
                  </a:lnTo>
                  <a:lnTo>
                    <a:pt x="112" y="131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098" y="3243"/>
              <a:ext cx="168" cy="426"/>
            </a:xfrm>
            <a:custGeom>
              <a:avLst/>
              <a:gdLst/>
              <a:ahLst/>
              <a:cxnLst>
                <a:cxn ang="0">
                  <a:pos x="168" y="426"/>
                </a:cxn>
                <a:cxn ang="0">
                  <a:pos x="0" y="407"/>
                </a:cxn>
                <a:cxn ang="0">
                  <a:pos x="0" y="0"/>
                </a:cxn>
              </a:cxnLst>
              <a:rect l="0" t="0" r="r" b="b"/>
              <a:pathLst>
                <a:path w="168" h="426">
                  <a:moveTo>
                    <a:pt x="168" y="426"/>
                  </a:moveTo>
                  <a:lnTo>
                    <a:pt x="0" y="40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042" y="3243"/>
              <a:ext cx="112" cy="131"/>
            </a:xfrm>
            <a:custGeom>
              <a:avLst/>
              <a:gdLst/>
              <a:ahLst/>
              <a:cxnLst>
                <a:cxn ang="0">
                  <a:pos x="112" y="131"/>
                </a:cxn>
                <a:cxn ang="0">
                  <a:pos x="56" y="0"/>
                </a:cxn>
                <a:cxn ang="0">
                  <a:pos x="0" y="131"/>
                </a:cxn>
                <a:cxn ang="0">
                  <a:pos x="112" y="131"/>
                </a:cxn>
              </a:cxnLst>
              <a:rect l="0" t="0" r="r" b="b"/>
              <a:pathLst>
                <a:path w="112" h="131">
                  <a:moveTo>
                    <a:pt x="112" y="131"/>
                  </a:moveTo>
                  <a:lnTo>
                    <a:pt x="56" y="0"/>
                  </a:lnTo>
                  <a:lnTo>
                    <a:pt x="0" y="131"/>
                  </a:lnTo>
                  <a:lnTo>
                    <a:pt x="112" y="131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098" y="3243"/>
              <a:ext cx="224" cy="223"/>
            </a:xfrm>
            <a:custGeom>
              <a:avLst/>
              <a:gdLst/>
              <a:ahLst/>
              <a:cxnLst>
                <a:cxn ang="0">
                  <a:pos x="224" y="216"/>
                </a:cxn>
                <a:cxn ang="0">
                  <a:pos x="0" y="223"/>
                </a:cxn>
                <a:cxn ang="0">
                  <a:pos x="0" y="0"/>
                </a:cxn>
              </a:cxnLst>
              <a:rect l="0" t="0" r="r" b="b"/>
              <a:pathLst>
                <a:path w="224" h="223">
                  <a:moveTo>
                    <a:pt x="224" y="216"/>
                  </a:moveTo>
                  <a:lnTo>
                    <a:pt x="0" y="22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042" y="3243"/>
              <a:ext cx="112" cy="131"/>
            </a:xfrm>
            <a:custGeom>
              <a:avLst/>
              <a:gdLst/>
              <a:ahLst/>
              <a:cxnLst>
                <a:cxn ang="0">
                  <a:pos x="112" y="131"/>
                </a:cxn>
                <a:cxn ang="0">
                  <a:pos x="56" y="0"/>
                </a:cxn>
                <a:cxn ang="0">
                  <a:pos x="0" y="131"/>
                </a:cxn>
                <a:cxn ang="0">
                  <a:pos x="112" y="131"/>
                </a:cxn>
              </a:cxnLst>
              <a:rect l="0" t="0" r="r" b="b"/>
              <a:pathLst>
                <a:path w="112" h="131">
                  <a:moveTo>
                    <a:pt x="112" y="131"/>
                  </a:moveTo>
                  <a:lnTo>
                    <a:pt x="56" y="0"/>
                  </a:lnTo>
                  <a:lnTo>
                    <a:pt x="0" y="131"/>
                  </a:lnTo>
                  <a:lnTo>
                    <a:pt x="112" y="131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2602" y="1392"/>
              <a:ext cx="595" cy="190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2749" y="1418"/>
              <a:ext cx="35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CloudUI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" name="Line 51"/>
            <p:cNvSpPr>
              <a:spLocks noChangeShapeType="1"/>
            </p:cNvSpPr>
            <p:nvPr/>
          </p:nvSpPr>
          <p:spPr bwMode="auto">
            <a:xfrm flipH="1" flipV="1">
              <a:off x="2903" y="1588"/>
              <a:ext cx="7" cy="539"/>
            </a:xfrm>
            <a:prstGeom prst="line">
              <a:avLst/>
            </a:pr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875" y="1588"/>
              <a:ext cx="56" cy="138"/>
            </a:xfrm>
            <a:custGeom>
              <a:avLst/>
              <a:gdLst/>
              <a:ahLst/>
              <a:cxnLst>
                <a:cxn ang="0">
                  <a:pos x="56" y="66"/>
                </a:cxn>
                <a:cxn ang="0">
                  <a:pos x="28" y="0"/>
                </a:cxn>
                <a:cxn ang="0">
                  <a:pos x="0" y="66"/>
                </a:cxn>
                <a:cxn ang="0">
                  <a:pos x="28" y="138"/>
                </a:cxn>
                <a:cxn ang="0">
                  <a:pos x="56" y="66"/>
                </a:cxn>
              </a:cxnLst>
              <a:rect l="0" t="0" r="r" b="b"/>
              <a:pathLst>
                <a:path w="56" h="138">
                  <a:moveTo>
                    <a:pt x="56" y="66"/>
                  </a:moveTo>
                  <a:lnTo>
                    <a:pt x="28" y="0"/>
                  </a:lnTo>
                  <a:lnTo>
                    <a:pt x="0" y="66"/>
                  </a:lnTo>
                  <a:lnTo>
                    <a:pt x="28" y="138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4563" y="1812"/>
              <a:ext cx="497" cy="183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4724" y="1838"/>
              <a:ext cx="217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User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987" y="1588"/>
              <a:ext cx="1576" cy="329"/>
            </a:xfrm>
            <a:custGeom>
              <a:avLst/>
              <a:gdLst/>
              <a:ahLst/>
              <a:cxnLst>
                <a:cxn ang="0">
                  <a:pos x="1576" y="316"/>
                </a:cxn>
                <a:cxn ang="0">
                  <a:pos x="287" y="329"/>
                </a:cxn>
                <a:cxn ang="0">
                  <a:pos x="0" y="0"/>
                </a:cxn>
              </a:cxnLst>
              <a:rect l="0" t="0" r="r" b="b"/>
              <a:pathLst>
                <a:path w="1576" h="329">
                  <a:moveTo>
                    <a:pt x="1576" y="316"/>
                  </a:moveTo>
                  <a:lnTo>
                    <a:pt x="287" y="32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939" y="1943"/>
              <a:ext cx="55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RequestService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973" y="1076"/>
              <a:ext cx="1562" cy="316"/>
            </a:xfrm>
            <a:custGeom>
              <a:avLst/>
              <a:gdLst/>
              <a:ahLst/>
              <a:cxnLst>
                <a:cxn ang="0">
                  <a:pos x="1562" y="14"/>
                </a:cxn>
                <a:cxn ang="0">
                  <a:pos x="217" y="0"/>
                </a:cxn>
                <a:cxn ang="0">
                  <a:pos x="0" y="316"/>
                </a:cxn>
              </a:cxnLst>
              <a:rect l="0" t="0" r="r" b="b"/>
              <a:pathLst>
                <a:path w="1562" h="316">
                  <a:moveTo>
                    <a:pt x="1562" y="14"/>
                  </a:moveTo>
                  <a:lnTo>
                    <a:pt x="217" y="0"/>
                  </a:lnTo>
                  <a:lnTo>
                    <a:pt x="0" y="316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220" y="978"/>
              <a:ext cx="15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Pay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4535" y="998"/>
              <a:ext cx="553" cy="183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626" y="1024"/>
              <a:ext cx="41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Customer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/>
          </p:nvSpPr>
          <p:spPr bwMode="auto">
            <a:xfrm>
              <a:off x="4815" y="1188"/>
              <a:ext cx="1" cy="624"/>
            </a:xfrm>
            <a:prstGeom prst="line">
              <a:avLst/>
            </a:pr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885" y="1497"/>
              <a:ext cx="39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Authorises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834" y="1654"/>
              <a:ext cx="358" cy="184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3897" y="1680"/>
              <a:ext cx="28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Usage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9" name="Line 65"/>
            <p:cNvSpPr>
              <a:spLocks noChangeShapeType="1"/>
            </p:cNvSpPr>
            <p:nvPr/>
          </p:nvSpPr>
          <p:spPr bwMode="auto">
            <a:xfrm flipV="1">
              <a:off x="3127" y="1746"/>
              <a:ext cx="707" cy="7"/>
            </a:xfrm>
            <a:prstGeom prst="line">
              <a:avLst/>
            </a:prstGeom>
            <a:noFill/>
            <a:ln w="11113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834" y="1234"/>
              <a:ext cx="358" cy="184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3960" y="1260"/>
              <a:ext cx="161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Bill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2" name="Line 68"/>
            <p:cNvSpPr>
              <a:spLocks noChangeShapeType="1"/>
            </p:cNvSpPr>
            <p:nvPr/>
          </p:nvSpPr>
          <p:spPr bwMode="auto">
            <a:xfrm flipV="1">
              <a:off x="4016" y="1424"/>
              <a:ext cx="1" cy="230"/>
            </a:xfrm>
            <a:prstGeom prst="line">
              <a:avLst/>
            </a:pr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4101" y="1503"/>
              <a:ext cx="36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Results in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4" name="Line 70"/>
            <p:cNvSpPr>
              <a:spLocks noChangeShapeType="1"/>
            </p:cNvSpPr>
            <p:nvPr/>
          </p:nvSpPr>
          <p:spPr bwMode="auto">
            <a:xfrm>
              <a:off x="3078" y="1234"/>
              <a:ext cx="756" cy="72"/>
            </a:xfrm>
            <a:prstGeom prst="line">
              <a:avLst/>
            </a:prstGeom>
            <a:noFill/>
            <a:ln w="11113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462" y="696"/>
              <a:ext cx="1008" cy="184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97" y="722"/>
              <a:ext cx="95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ServiceLevelAgreement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3477" y="788"/>
              <a:ext cx="1191" cy="210"/>
            </a:xfrm>
            <a:custGeom>
              <a:avLst/>
              <a:gdLst/>
              <a:ahLst/>
              <a:cxnLst>
                <a:cxn ang="0">
                  <a:pos x="1191" y="210"/>
                </a:cxn>
                <a:cxn ang="0">
                  <a:pos x="862" y="0"/>
                </a:cxn>
                <a:cxn ang="0">
                  <a:pos x="0" y="0"/>
                </a:cxn>
              </a:cxnLst>
              <a:rect l="0" t="0" r="r" b="b"/>
              <a:pathLst>
                <a:path w="1191" h="210">
                  <a:moveTo>
                    <a:pt x="1191" y="210"/>
                  </a:moveTo>
                  <a:lnTo>
                    <a:pt x="862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3638" y="683"/>
              <a:ext cx="58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SignAsCustomer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1552" y="788"/>
              <a:ext cx="910" cy="183"/>
            </a:xfrm>
            <a:custGeom>
              <a:avLst/>
              <a:gdLst/>
              <a:ahLst/>
              <a:cxnLst>
                <a:cxn ang="0">
                  <a:pos x="910" y="0"/>
                </a:cxn>
                <a:cxn ang="0">
                  <a:pos x="266" y="0"/>
                </a:cxn>
                <a:cxn ang="0">
                  <a:pos x="0" y="183"/>
                </a:cxn>
              </a:cxnLst>
              <a:rect l="0" t="0" r="r" b="b"/>
              <a:pathLst>
                <a:path w="910" h="183">
                  <a:moveTo>
                    <a:pt x="910" y="0"/>
                  </a:moveTo>
                  <a:lnTo>
                    <a:pt x="266" y="0"/>
                  </a:lnTo>
                  <a:lnTo>
                    <a:pt x="0" y="183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610" y="663"/>
              <a:ext cx="78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SignAsServiceProvider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389" y="1392"/>
              <a:ext cx="784" cy="190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424" y="1418"/>
              <a:ext cx="74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ResourceAllocator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1818" y="1076"/>
              <a:ext cx="1015" cy="316"/>
            </a:xfrm>
            <a:custGeom>
              <a:avLst/>
              <a:gdLst/>
              <a:ahLst/>
              <a:cxnLst>
                <a:cxn ang="0">
                  <a:pos x="1015" y="316"/>
                </a:cxn>
                <a:cxn ang="0">
                  <a:pos x="784" y="0"/>
                </a:cxn>
                <a:cxn ang="0">
                  <a:pos x="0" y="0"/>
                </a:cxn>
              </a:cxnLst>
              <a:rect l="0" t="0" r="r" b="b"/>
              <a:pathLst>
                <a:path w="1015" h="316">
                  <a:moveTo>
                    <a:pt x="1015" y="316"/>
                  </a:moveTo>
                  <a:lnTo>
                    <a:pt x="784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1902" y="952"/>
              <a:ext cx="67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+ResourceRequest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1622" y="1392"/>
              <a:ext cx="777" cy="183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1678" y="1418"/>
              <a:ext cx="70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ResourceMonitor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977" y="971"/>
              <a:ext cx="834" cy="204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1040" y="998"/>
              <a:ext cx="73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ResourceManager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9" name="Line 85"/>
            <p:cNvSpPr>
              <a:spLocks noChangeShapeType="1"/>
            </p:cNvSpPr>
            <p:nvPr/>
          </p:nvSpPr>
          <p:spPr bwMode="auto">
            <a:xfrm flipV="1">
              <a:off x="928" y="1181"/>
              <a:ext cx="315" cy="211"/>
            </a:xfrm>
            <a:prstGeom prst="line">
              <a:avLst/>
            </a:pr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1124" y="1181"/>
              <a:ext cx="119" cy="79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119" y="0"/>
                </a:cxn>
                <a:cxn ang="0">
                  <a:pos x="49" y="14"/>
                </a:cxn>
                <a:cxn ang="0">
                  <a:pos x="0" y="79"/>
                </a:cxn>
                <a:cxn ang="0">
                  <a:pos x="84" y="60"/>
                </a:cxn>
              </a:cxnLst>
              <a:rect l="0" t="0" r="r" b="b"/>
              <a:pathLst>
                <a:path w="119" h="79">
                  <a:moveTo>
                    <a:pt x="84" y="60"/>
                  </a:moveTo>
                  <a:lnTo>
                    <a:pt x="119" y="0"/>
                  </a:lnTo>
                  <a:lnTo>
                    <a:pt x="49" y="14"/>
                  </a:lnTo>
                  <a:lnTo>
                    <a:pt x="0" y="79"/>
                  </a:lnTo>
                  <a:lnTo>
                    <a:pt x="84" y="60"/>
                  </a:lnTo>
                  <a:close/>
                </a:path>
              </a:pathLst>
            </a:custGeom>
            <a:solidFill>
              <a:srgbClr val="800000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Line 87"/>
            <p:cNvSpPr>
              <a:spLocks noChangeShapeType="1"/>
            </p:cNvSpPr>
            <p:nvPr/>
          </p:nvSpPr>
          <p:spPr bwMode="auto">
            <a:xfrm flipH="1" flipV="1">
              <a:off x="1559" y="1181"/>
              <a:ext cx="315" cy="211"/>
            </a:xfrm>
            <a:prstGeom prst="line">
              <a:avLst/>
            </a:pr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1559" y="1181"/>
              <a:ext cx="119" cy="79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0" y="0"/>
                </a:cxn>
                <a:cxn ang="0">
                  <a:pos x="35" y="60"/>
                </a:cxn>
                <a:cxn ang="0">
                  <a:pos x="119" y="79"/>
                </a:cxn>
                <a:cxn ang="0">
                  <a:pos x="70" y="14"/>
                </a:cxn>
              </a:cxnLst>
              <a:rect l="0" t="0" r="r" b="b"/>
              <a:pathLst>
                <a:path w="119" h="79">
                  <a:moveTo>
                    <a:pt x="70" y="14"/>
                  </a:moveTo>
                  <a:lnTo>
                    <a:pt x="0" y="0"/>
                  </a:lnTo>
                  <a:lnTo>
                    <a:pt x="35" y="60"/>
                  </a:lnTo>
                  <a:lnTo>
                    <a:pt x="119" y="79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800000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2014" y="1582"/>
              <a:ext cx="420" cy="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6"/>
                </a:cxn>
                <a:cxn ang="0">
                  <a:pos x="420" y="637"/>
                </a:cxn>
              </a:cxnLst>
              <a:rect l="0" t="0" r="r" b="b"/>
              <a:pathLst>
                <a:path w="420" h="637">
                  <a:moveTo>
                    <a:pt x="0" y="0"/>
                  </a:moveTo>
                  <a:lnTo>
                    <a:pt x="0" y="466"/>
                  </a:lnTo>
                  <a:lnTo>
                    <a:pt x="420" y="637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2063" y="1969"/>
              <a:ext cx="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+GetState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781" y="1588"/>
              <a:ext cx="1653" cy="8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70"/>
                </a:cxn>
                <a:cxn ang="0">
                  <a:pos x="168" y="828"/>
                </a:cxn>
                <a:cxn ang="0">
                  <a:pos x="1653" y="828"/>
                </a:cxn>
              </a:cxnLst>
              <a:rect l="0" t="0" r="r" b="b"/>
              <a:pathLst>
                <a:path w="1653" h="828">
                  <a:moveTo>
                    <a:pt x="0" y="0"/>
                  </a:moveTo>
                  <a:lnTo>
                    <a:pt x="0" y="670"/>
                  </a:lnTo>
                  <a:lnTo>
                    <a:pt x="168" y="828"/>
                  </a:lnTo>
                  <a:lnTo>
                    <a:pt x="1653" y="828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1671" y="2311"/>
              <a:ext cx="504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+SetAssiment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977" y="1707"/>
              <a:ext cx="834" cy="216"/>
            </a:xfrm>
            <a:prstGeom prst="rect">
              <a:avLst/>
            </a:prstGeom>
            <a:solidFill>
              <a:srgbClr val="FFFFB9"/>
            </a:solidFill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1026" y="1733"/>
              <a:ext cx="76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ResoruceControler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 flipV="1">
              <a:off x="1397" y="1181"/>
              <a:ext cx="1" cy="526"/>
            </a:xfrm>
            <a:prstGeom prst="line">
              <a:avLst/>
            </a:pr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1369" y="1181"/>
              <a:ext cx="56" cy="138"/>
            </a:xfrm>
            <a:custGeom>
              <a:avLst/>
              <a:gdLst/>
              <a:ahLst/>
              <a:cxnLst>
                <a:cxn ang="0">
                  <a:pos x="56" y="66"/>
                </a:cxn>
                <a:cxn ang="0">
                  <a:pos x="28" y="0"/>
                </a:cxn>
                <a:cxn ang="0">
                  <a:pos x="0" y="66"/>
                </a:cxn>
                <a:cxn ang="0">
                  <a:pos x="28" y="138"/>
                </a:cxn>
                <a:cxn ang="0">
                  <a:pos x="56" y="66"/>
                </a:cxn>
              </a:cxnLst>
              <a:rect l="0" t="0" r="r" b="b"/>
              <a:pathLst>
                <a:path w="56" h="138">
                  <a:moveTo>
                    <a:pt x="56" y="66"/>
                  </a:moveTo>
                  <a:lnTo>
                    <a:pt x="28" y="0"/>
                  </a:lnTo>
                  <a:lnTo>
                    <a:pt x="0" y="66"/>
                  </a:lnTo>
                  <a:lnTo>
                    <a:pt x="28" y="138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800000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397" y="1930"/>
              <a:ext cx="1037" cy="3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12" y="302"/>
                </a:cxn>
                <a:cxn ang="0">
                  <a:pos x="813" y="302"/>
                </a:cxn>
                <a:cxn ang="0">
                  <a:pos x="1037" y="361"/>
                </a:cxn>
              </a:cxnLst>
              <a:rect l="0" t="0" r="r" b="b"/>
              <a:pathLst>
                <a:path w="1037" h="361">
                  <a:moveTo>
                    <a:pt x="0" y="0"/>
                  </a:moveTo>
                  <a:lnTo>
                    <a:pt x="0" y="170"/>
                  </a:lnTo>
                  <a:lnTo>
                    <a:pt x="112" y="302"/>
                  </a:lnTo>
                  <a:lnTo>
                    <a:pt x="813" y="302"/>
                  </a:lnTo>
                  <a:lnTo>
                    <a:pt x="1037" y="361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364" y="2251"/>
              <a:ext cx="70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70" y="40"/>
                </a:cxn>
                <a:cxn ang="0">
                  <a:pos x="14" y="0"/>
                </a:cxn>
              </a:cxnLst>
              <a:rect l="0" t="0" r="r" b="b"/>
              <a:pathLst>
                <a:path w="70" h="46">
                  <a:moveTo>
                    <a:pt x="0" y="46"/>
                  </a:moveTo>
                  <a:lnTo>
                    <a:pt x="70" y="40"/>
                  </a:lnTo>
                  <a:lnTo>
                    <a:pt x="14" y="0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1706" y="2127"/>
              <a:ext cx="37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+SetState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3393" y="2416"/>
              <a:ext cx="946" cy="6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6" y="0"/>
                </a:cxn>
                <a:cxn ang="0">
                  <a:pos x="946" y="682"/>
                </a:cxn>
                <a:cxn ang="0">
                  <a:pos x="701" y="689"/>
                </a:cxn>
              </a:cxnLst>
              <a:rect l="0" t="0" r="r" b="b"/>
              <a:pathLst>
                <a:path w="946" h="689">
                  <a:moveTo>
                    <a:pt x="0" y="0"/>
                  </a:moveTo>
                  <a:lnTo>
                    <a:pt x="946" y="0"/>
                  </a:lnTo>
                  <a:lnTo>
                    <a:pt x="946" y="682"/>
                  </a:lnTo>
                  <a:lnTo>
                    <a:pt x="701" y="689"/>
                  </a:lnTo>
                </a:path>
              </a:pathLst>
            </a:custGeom>
            <a:noFill/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4094" y="3079"/>
              <a:ext cx="147" cy="4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26"/>
                </a:cxn>
                <a:cxn ang="0">
                  <a:pos x="70" y="45"/>
                </a:cxn>
                <a:cxn ang="0">
                  <a:pos x="147" y="26"/>
                </a:cxn>
                <a:cxn ang="0">
                  <a:pos x="70" y="0"/>
                </a:cxn>
              </a:cxnLst>
              <a:rect l="0" t="0" r="r" b="b"/>
              <a:pathLst>
                <a:path w="147" h="45">
                  <a:moveTo>
                    <a:pt x="70" y="0"/>
                  </a:moveTo>
                  <a:lnTo>
                    <a:pt x="0" y="26"/>
                  </a:lnTo>
                  <a:lnTo>
                    <a:pt x="70" y="45"/>
                  </a:lnTo>
                  <a:lnTo>
                    <a:pt x="147" y="2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3995936" y="764704"/>
            <a:ext cx="4464496" cy="2664296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95736" y="3212976"/>
            <a:ext cx="4680520" cy="3528392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>
          <a:xfrm>
            <a:off x="539552" y="1268760"/>
            <a:ext cx="3384376" cy="2016224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A Model of Cloud SW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42900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Automatic,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Autonomic,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Self-adaptive,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Optimization </a:t>
            </a:r>
            <a:r>
              <a:rPr lang="en-US" dirty="0" err="1" smtClean="0">
                <a:solidFill>
                  <a:srgbClr val="C00000"/>
                </a:solidFill>
              </a:rPr>
              <a:t>w.r.t</a:t>
            </a:r>
            <a:r>
              <a:rPr lang="en-US" dirty="0" smtClean="0">
                <a:solidFill>
                  <a:srgbClr val="C00000"/>
                </a:solidFill>
              </a:rPr>
              <a:t>. SLA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03548" y="3104964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4288" y="3717032"/>
            <a:ext cx="1979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Automatic and continuous integration and testing,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Self-configuration and composition,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Self adaptation, etc.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660232" y="4077072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dirty="0" smtClean="0"/>
              <a:t>Quality Model of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60640"/>
          </a:xfrm>
        </p:spPr>
        <p:txBody>
          <a:bodyPr>
            <a:normAutofit lnSpcReduction="10000"/>
          </a:bodyPr>
          <a:lstStyle/>
          <a:p>
            <a:pPr marL="31750" lvl="1"/>
            <a:r>
              <a:rPr lang="en-US" sz="2900" b="1" dirty="0" smtClean="0">
                <a:solidFill>
                  <a:srgbClr val="C00000"/>
                </a:solidFill>
              </a:rPr>
              <a:t>Customer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900" b="1" dirty="0" smtClean="0">
                <a:solidFill>
                  <a:srgbClr val="C00000"/>
                </a:solidFill>
              </a:rPr>
              <a:t>concerns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</a:p>
          <a:p>
            <a:pPr marL="431800" lvl="2"/>
            <a:r>
              <a:rPr lang="en-US" sz="2500" b="1" dirty="0" smtClean="0">
                <a:solidFill>
                  <a:schemeClr val="tx2"/>
                </a:solidFill>
              </a:rPr>
              <a:t>Operation: </a:t>
            </a:r>
            <a:r>
              <a:rPr lang="en-US" dirty="0" smtClean="0"/>
              <a:t>Security, privacy, availability, reliability</a:t>
            </a:r>
          </a:p>
          <a:p>
            <a:pPr marL="431800" lvl="2"/>
            <a:r>
              <a:rPr lang="en-US" sz="2500" b="1" dirty="0" smtClean="0">
                <a:solidFill>
                  <a:schemeClr val="tx2"/>
                </a:solidFill>
              </a:rPr>
              <a:t>Transition: </a:t>
            </a:r>
            <a:r>
              <a:rPr lang="en-US" dirty="0" smtClean="0"/>
              <a:t>Interoperability (locked in)</a:t>
            </a:r>
          </a:p>
          <a:p>
            <a:pPr marL="431800" lvl="2"/>
            <a:r>
              <a:rPr lang="en-US" sz="2500" b="1" dirty="0" smtClean="0">
                <a:solidFill>
                  <a:schemeClr val="tx2"/>
                </a:solidFill>
              </a:rPr>
              <a:t>Revision</a:t>
            </a:r>
            <a:r>
              <a:rPr lang="en-US" dirty="0" smtClean="0"/>
              <a:t>: Maintainability, etc. </a:t>
            </a:r>
            <a:endParaRPr lang="en-US" sz="2500" dirty="0" smtClean="0"/>
          </a:p>
          <a:p>
            <a:pPr marL="31750" lvl="1"/>
            <a:r>
              <a:rPr lang="en-US" sz="2800" b="1" dirty="0" smtClean="0">
                <a:solidFill>
                  <a:srgbClr val="C00000"/>
                </a:solidFill>
              </a:rPr>
              <a:t>Management concerns: </a:t>
            </a:r>
          </a:p>
          <a:p>
            <a:pPr marL="431800" lvl="2"/>
            <a:r>
              <a:rPr lang="en-US" sz="2500" b="1" dirty="0" smtClean="0">
                <a:solidFill>
                  <a:schemeClr val="tx2"/>
                </a:solidFill>
              </a:rPr>
              <a:t>Operation: </a:t>
            </a:r>
            <a:r>
              <a:rPr lang="en-US" dirty="0" smtClean="0"/>
              <a:t>Monitoring, control, Energy efficiency, running overhead, book keeping and billing, etc. </a:t>
            </a:r>
          </a:p>
          <a:p>
            <a:pPr marL="431800" lvl="2"/>
            <a:r>
              <a:rPr lang="en-US" sz="2500" b="1" dirty="0" smtClean="0">
                <a:solidFill>
                  <a:schemeClr val="tx2"/>
                </a:solidFill>
              </a:rPr>
              <a:t>Transition</a:t>
            </a:r>
            <a:r>
              <a:rPr lang="en-US" sz="2500" dirty="0" smtClean="0"/>
              <a:t>: </a:t>
            </a:r>
            <a:r>
              <a:rPr lang="en-US" dirty="0" smtClean="0"/>
              <a:t>Legal implications </a:t>
            </a:r>
          </a:p>
          <a:p>
            <a:pPr marL="431800" lvl="2"/>
            <a:r>
              <a:rPr lang="en-US" sz="2500" b="1" dirty="0" smtClean="0">
                <a:solidFill>
                  <a:schemeClr val="tx2"/>
                </a:solidFill>
              </a:rPr>
              <a:t>Revision: </a:t>
            </a:r>
            <a:r>
              <a:rPr lang="en-US" dirty="0" smtClean="0"/>
              <a:t>Maintenance of resources</a:t>
            </a:r>
          </a:p>
          <a:p>
            <a:pPr marL="31750" lvl="1"/>
            <a:r>
              <a:rPr lang="en-US" sz="2800" b="1" dirty="0" smtClean="0">
                <a:solidFill>
                  <a:schemeClr val="accent2"/>
                </a:solidFill>
              </a:rPr>
              <a:t>Technology concerns</a:t>
            </a:r>
            <a:r>
              <a:rPr lang="en-US" sz="2800" dirty="0" smtClean="0"/>
              <a:t>: </a:t>
            </a:r>
          </a:p>
          <a:p>
            <a:pPr marL="431800" lvl="2"/>
            <a:r>
              <a:rPr lang="en-US" sz="2500" b="1" dirty="0" smtClean="0">
                <a:solidFill>
                  <a:schemeClr val="tx2"/>
                </a:solidFill>
              </a:rPr>
              <a:t>Operation: </a:t>
            </a:r>
            <a:r>
              <a:rPr lang="en-US" dirty="0" smtClean="0"/>
              <a:t>Pervasive access to resources, elastic scale (supported by virtualization), fault-tolerance</a:t>
            </a:r>
          </a:p>
          <a:p>
            <a:pPr marL="431800" lvl="2"/>
            <a:r>
              <a:rPr lang="en-US" sz="2500" b="1" dirty="0" smtClean="0">
                <a:solidFill>
                  <a:schemeClr val="tx2"/>
                </a:solidFill>
              </a:rPr>
              <a:t>Transition: </a:t>
            </a:r>
            <a:r>
              <a:rPr lang="en-US" dirty="0" smtClean="0"/>
              <a:t>Rapid development and deployment </a:t>
            </a:r>
          </a:p>
          <a:p>
            <a:pPr marL="431800" lvl="2"/>
            <a:r>
              <a:rPr lang="en-US" sz="2500" b="1" dirty="0" smtClean="0">
                <a:solidFill>
                  <a:schemeClr val="tx2"/>
                </a:solidFill>
              </a:rPr>
              <a:t>Revision: </a:t>
            </a:r>
            <a:r>
              <a:rPr lang="en-US" dirty="0" smtClean="0"/>
              <a:t>Online testing, online integration, continuous and online integration and evolution,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7444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 Challenges: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Manage a huge number of resources, which are of a large number of types and have operation/management models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Achieve different optimization objectives and quality goals and their combinations from traditional software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Serve a large number of users of many different tenants, who may well have different SLAs, i.e.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QoS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requirements, which must be achieved at the same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941168"/>
            <a:ext cx="8208912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Potential software cybernetics solution: </a:t>
            </a:r>
          </a:p>
          <a:p>
            <a:r>
              <a:rPr lang="en-US" sz="2400" dirty="0" smtClean="0"/>
              <a:t>To develop cloud software as autonomic and self-adaptive in order to provide </a:t>
            </a:r>
            <a:r>
              <a:rPr lang="en-US" sz="2400" dirty="0" err="1" smtClean="0"/>
              <a:t>QoS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dirty="0" smtClean="0"/>
              <a:t>Models of SW Delivered by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7200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600" dirty="0" smtClean="0"/>
              <a:t>Cloud Architecture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060848"/>
            <a:ext cx="60486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Software as a Service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708920"/>
            <a:ext cx="604867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Platform as a Service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3356992"/>
            <a:ext cx="604867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Infrastructure as a Service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4005064"/>
            <a:ext cx="604867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Hardware as a Service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86916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Figure 1: Layered architecture of cloud services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Cloud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IaaS</a:t>
            </a:r>
            <a:r>
              <a:rPr lang="en-US" dirty="0" smtClean="0"/>
              <a:t> = Infrastructure as a Service</a:t>
            </a:r>
          </a:p>
          <a:p>
            <a:pPr lvl="1"/>
            <a:r>
              <a:rPr lang="en-US" dirty="0" smtClean="0"/>
              <a:t>Delivery of computer infrastructure as a service</a:t>
            </a:r>
          </a:p>
          <a:p>
            <a:pPr lvl="1"/>
            <a:r>
              <a:rPr lang="en-US" dirty="0" smtClean="0"/>
              <a:t>Typical examples: </a:t>
            </a:r>
            <a:r>
              <a:rPr lang="en-US" dirty="0" err="1" smtClean="0"/>
              <a:t>GoGrid</a:t>
            </a:r>
            <a:r>
              <a:rPr lang="en-US" dirty="0" smtClean="0"/>
              <a:t>, </a:t>
            </a:r>
            <a:r>
              <a:rPr lang="en-US" dirty="0" err="1" smtClean="0"/>
              <a:t>Flexiscale</a:t>
            </a:r>
            <a:r>
              <a:rPr lang="en-US" dirty="0" smtClean="0"/>
              <a:t>,  etc. </a:t>
            </a:r>
          </a:p>
          <a:p>
            <a:r>
              <a:rPr lang="en-US" dirty="0" err="1" smtClean="0"/>
              <a:t>PaaS</a:t>
            </a:r>
            <a:r>
              <a:rPr lang="en-US" dirty="0" smtClean="0"/>
              <a:t> = Platform as a Service</a:t>
            </a:r>
          </a:p>
          <a:p>
            <a:pPr lvl="1"/>
            <a:r>
              <a:rPr lang="en-US" dirty="0" smtClean="0"/>
              <a:t>A platform provided to software developers for developing cloud applications</a:t>
            </a:r>
          </a:p>
          <a:p>
            <a:pPr lvl="1"/>
            <a:r>
              <a:rPr lang="en-US" dirty="0" smtClean="0"/>
              <a:t>Includes all systems and environments</a:t>
            </a:r>
          </a:p>
          <a:p>
            <a:pPr lvl="1"/>
            <a:r>
              <a:rPr lang="en-US" dirty="0" smtClean="0"/>
              <a:t>Covers  end-to-end lifecycle of developing, testing, deploying, and hosting of applications that are delivered as services</a:t>
            </a:r>
          </a:p>
          <a:p>
            <a:pPr lvl="1"/>
            <a:r>
              <a:rPr lang="en-US" dirty="0" smtClean="0"/>
              <a:t>Typical examples: GAE, Azure, EC2, etc. </a:t>
            </a:r>
          </a:p>
          <a:p>
            <a:r>
              <a:rPr lang="en-US" dirty="0" err="1" smtClean="0"/>
              <a:t>SaaS</a:t>
            </a:r>
            <a:r>
              <a:rPr lang="en-US" dirty="0" smtClean="0"/>
              <a:t> = Software as a Service (Application Service Provider (ASP) model)</a:t>
            </a:r>
          </a:p>
          <a:p>
            <a:pPr lvl="1"/>
            <a:r>
              <a:rPr lang="en-US" dirty="0" smtClean="0"/>
              <a:t>Supporting multiple customers simultaneously </a:t>
            </a:r>
          </a:p>
          <a:p>
            <a:pPr lvl="1"/>
            <a:r>
              <a:rPr lang="en-US" dirty="0" smtClean="0"/>
              <a:t>Using a single instance of object code, underlying database, and other common resources</a:t>
            </a:r>
          </a:p>
          <a:p>
            <a:pPr lvl="1"/>
            <a:r>
              <a:rPr lang="en-US" dirty="0" smtClean="0"/>
              <a:t>Typical examples: Salesforce.com, </a:t>
            </a:r>
            <a:r>
              <a:rPr lang="en-US" dirty="0" err="1" smtClean="0"/>
              <a:t>NetSuite</a:t>
            </a:r>
            <a:r>
              <a:rPr lang="en-US" dirty="0" smtClean="0"/>
              <a:t>, etc.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Multi-Tenancy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573016"/>
            <a:ext cx="6768752" cy="1815882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PaaS</a:t>
            </a:r>
            <a:r>
              <a:rPr lang="en-US" sz="2800" dirty="0" smtClean="0"/>
              <a:t> Platform</a:t>
            </a:r>
          </a:p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445224"/>
            <a:ext cx="676875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IaaS</a:t>
            </a:r>
            <a:r>
              <a:rPr lang="en-US" sz="2800" dirty="0" smtClean="0"/>
              <a:t> (Cloud infrastructure/hardware)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6768752" cy="181588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dk2">
                  <a:shade val="30000"/>
                  <a:satMod val="200000"/>
                </a:schemeClr>
              </a:gs>
            </a:gsLst>
          </a:gradFill>
        </p:spPr>
        <p:style>
          <a:lnRef idx="2">
            <a:schemeClr val="accent1"/>
          </a:lnRef>
          <a:fillRef idx="1003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SaaS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84364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284364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284364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339588"/>
            <a:ext cx="187220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Code/Meta-data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835532"/>
            <a:ext cx="7200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1835532"/>
            <a:ext cx="7200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1835532"/>
            <a:ext cx="7200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278092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496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Tenant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647564" y="1376772"/>
            <a:ext cx="115212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1600" y="9087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2"/>
            <a:endCxn id="11" idx="0"/>
          </p:cNvCxnSpPr>
          <p:nvPr/>
        </p:nvCxnSpPr>
        <p:spPr>
          <a:xfrm flipH="1">
            <a:off x="899592" y="1278052"/>
            <a:ext cx="432048" cy="557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19672" y="9087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  <a:endCxn id="12" idx="0"/>
          </p:cNvCxnSpPr>
          <p:nvPr/>
        </p:nvCxnSpPr>
        <p:spPr>
          <a:xfrm flipH="1">
            <a:off x="1691680" y="1278052"/>
            <a:ext cx="288032" cy="557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39752" y="9087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2"/>
            <a:endCxn id="13" idx="0"/>
          </p:cNvCxnSpPr>
          <p:nvPr/>
        </p:nvCxnSpPr>
        <p:spPr>
          <a:xfrm flipH="1">
            <a:off x="2483768" y="1278052"/>
            <a:ext cx="216024" cy="557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9552" y="3645024"/>
            <a:ext cx="100811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91680" y="3645024"/>
            <a:ext cx="100811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12160" y="3645024"/>
            <a:ext cx="100811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 </a:t>
            </a:r>
            <a:endParaRPr lang="en-US" dirty="0"/>
          </a:p>
        </p:txBody>
      </p:sp>
      <p:grpSp>
        <p:nvGrpSpPr>
          <p:cNvPr id="3" name="Group 45"/>
          <p:cNvGrpSpPr/>
          <p:nvPr/>
        </p:nvGrpSpPr>
        <p:grpSpPr>
          <a:xfrm>
            <a:off x="4499992" y="980728"/>
            <a:ext cx="1872208" cy="1161420"/>
            <a:chOff x="4355976" y="1268760"/>
            <a:chExt cx="1872208" cy="1161420"/>
          </a:xfrm>
        </p:grpSpPr>
        <p:sp>
          <p:nvSpPr>
            <p:cNvPr id="16" name="TextBox 15"/>
            <p:cNvSpPr txBox="1"/>
            <p:nvPr/>
          </p:nvSpPr>
          <p:spPr>
            <a:xfrm>
              <a:off x="4572000" y="2060848"/>
              <a:ext cx="720080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4088" y="2060848"/>
              <a:ext cx="720080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grpSp>
          <p:nvGrpSpPr>
            <p:cNvPr id="31" name="Group 43"/>
            <p:cNvGrpSpPr/>
            <p:nvPr/>
          </p:nvGrpSpPr>
          <p:grpSpPr>
            <a:xfrm>
              <a:off x="4355976" y="1268760"/>
              <a:ext cx="1872208" cy="792088"/>
              <a:chOff x="4355976" y="1268760"/>
              <a:chExt cx="1872208" cy="79208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292080" y="1268760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User </a:t>
                </a:r>
                <a:endParaRPr lang="en-US" dirty="0"/>
              </a:p>
            </p:txBody>
          </p:sp>
          <p:cxnSp>
            <p:nvCxnSpPr>
              <p:cNvPr id="30" name="Straight Arrow Connector 29"/>
              <p:cNvCxnSpPr>
                <a:stCxn id="29" idx="2"/>
                <a:endCxn id="17" idx="0"/>
              </p:cNvCxnSpPr>
              <p:nvPr/>
            </p:nvCxnSpPr>
            <p:spPr>
              <a:xfrm flipH="1">
                <a:off x="5724128" y="1638092"/>
                <a:ext cx="36004" cy="42275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355976" y="1268760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User </a:t>
                </a:r>
                <a:endParaRPr lang="en-US" dirty="0"/>
              </a:p>
            </p:txBody>
          </p:sp>
          <p:cxnSp>
            <p:nvCxnSpPr>
              <p:cNvPr id="39" name="Straight Arrow Connector 38"/>
              <p:cNvCxnSpPr>
                <a:stCxn id="37" idx="2"/>
                <a:endCxn id="16" idx="0"/>
              </p:cNvCxnSpPr>
              <p:nvPr/>
            </p:nvCxnSpPr>
            <p:spPr>
              <a:xfrm>
                <a:off x="4824028" y="1638092"/>
                <a:ext cx="108012" cy="42275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"/>
          <p:cNvGrpSpPr/>
          <p:nvPr/>
        </p:nvGrpSpPr>
        <p:grpSpPr>
          <a:xfrm>
            <a:off x="6300192" y="908720"/>
            <a:ext cx="1008112" cy="1233428"/>
            <a:chOff x="6156176" y="1196752"/>
            <a:chExt cx="1008112" cy="1233428"/>
          </a:xfrm>
        </p:grpSpPr>
        <p:sp>
          <p:nvSpPr>
            <p:cNvPr id="18" name="TextBox 17"/>
            <p:cNvSpPr txBox="1"/>
            <p:nvPr/>
          </p:nvSpPr>
          <p:spPr>
            <a:xfrm>
              <a:off x="6156176" y="2060848"/>
              <a:ext cx="720080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28184" y="119675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User 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40" idx="2"/>
              <a:endCxn id="18" idx="0"/>
            </p:cNvCxnSpPr>
            <p:nvPr/>
          </p:nvCxnSpPr>
          <p:spPr>
            <a:xfrm flipH="1">
              <a:off x="6516216" y="1566084"/>
              <a:ext cx="180020" cy="4947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49"/>
          <p:cNvGrpSpPr/>
          <p:nvPr/>
        </p:nvGrpSpPr>
        <p:grpSpPr>
          <a:xfrm>
            <a:off x="7236296" y="1916832"/>
            <a:ext cx="1800200" cy="4464496"/>
            <a:chOff x="7236296" y="2204864"/>
            <a:chExt cx="1800200" cy="3920376"/>
          </a:xfrm>
        </p:grpSpPr>
        <p:sp>
          <p:nvSpPr>
            <p:cNvPr id="35" name="TextBox 34"/>
            <p:cNvSpPr txBox="1"/>
            <p:nvPr/>
          </p:nvSpPr>
          <p:spPr>
            <a:xfrm>
              <a:off x="7236296" y="2708920"/>
              <a:ext cx="18002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Building the software for a new tenant  is by integration and composition of existing software.</a:t>
              </a:r>
            </a:p>
            <a:p>
              <a:endParaRPr lang="en-US" dirty="0" smtClean="0">
                <a:solidFill>
                  <a:srgbClr val="C00000"/>
                </a:solidFill>
              </a:endParaRPr>
            </a:p>
            <a:p>
              <a:r>
                <a:rPr lang="en-US" dirty="0" smtClean="0">
                  <a:solidFill>
                    <a:srgbClr val="C00000"/>
                  </a:solidFill>
                </a:rPr>
                <a:t>Change of one component have impact on many customers. </a:t>
              </a:r>
            </a:p>
          </p:txBody>
        </p:sp>
        <p:cxnSp>
          <p:nvCxnSpPr>
            <p:cNvPr id="48" name="Straight Arrow Connector 47"/>
            <p:cNvCxnSpPr>
              <a:stCxn id="35" idx="0"/>
            </p:cNvCxnSpPr>
            <p:nvPr/>
          </p:nvCxnSpPr>
          <p:spPr>
            <a:xfrm rot="16200000" flipV="1">
              <a:off x="7830362" y="2402886"/>
              <a:ext cx="504056" cy="10801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>
          <a:xfrm rot="5400000">
            <a:off x="1084258" y="2740278"/>
            <a:ext cx="278740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1835696" y="2771636"/>
            <a:ext cx="360040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843808" y="3645024"/>
            <a:ext cx="100811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211960" y="2276872"/>
            <a:ext cx="93610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C-data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411760" y="2348880"/>
            <a:ext cx="93610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C-data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139952" y="285293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 </a:t>
            </a:r>
            <a:endParaRPr lang="en-US" dirty="0"/>
          </a:p>
        </p:txBody>
      </p:sp>
      <p:grpSp>
        <p:nvGrpSpPr>
          <p:cNvPr id="41" name="Group 62"/>
          <p:cNvGrpSpPr/>
          <p:nvPr/>
        </p:nvGrpSpPr>
        <p:grpSpPr>
          <a:xfrm>
            <a:off x="3707904" y="1556792"/>
            <a:ext cx="4752528" cy="1368152"/>
            <a:chOff x="3563888" y="1844824"/>
            <a:chExt cx="4752528" cy="1368152"/>
          </a:xfrm>
        </p:grpSpPr>
        <p:grpSp>
          <p:nvGrpSpPr>
            <p:cNvPr id="43" name="Group 42"/>
            <p:cNvGrpSpPr/>
            <p:nvPr/>
          </p:nvGrpSpPr>
          <p:grpSpPr>
            <a:xfrm>
              <a:off x="5076056" y="1844824"/>
              <a:ext cx="3240360" cy="1089412"/>
              <a:chOff x="5076056" y="1844824"/>
              <a:chExt cx="3240360" cy="108941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076056" y="2564904"/>
                <a:ext cx="1872208" cy="369332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Code/Meta-data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380312" y="1844824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Tenant </a:t>
                </a:r>
                <a:endParaRPr lang="en-US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10800000" flipV="1">
                <a:off x="6876256" y="2132856"/>
                <a:ext cx="720080" cy="4320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10800000" flipV="1">
              <a:off x="4572000" y="2852936"/>
              <a:ext cx="792088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6200000" flipH="1">
              <a:off x="5904148" y="2960948"/>
              <a:ext cx="360040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5" idx="1"/>
            </p:cNvCxnSpPr>
            <p:nvPr/>
          </p:nvCxnSpPr>
          <p:spPr>
            <a:xfrm flipH="1">
              <a:off x="3563888" y="2749570"/>
              <a:ext cx="1512168" cy="4634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>
            <a:off x="2195736" y="2564904"/>
            <a:ext cx="720080" cy="350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SOA Approach to </a:t>
            </a:r>
            <a:r>
              <a:rPr lang="en-US" sz="4000" dirty="0" err="1" smtClean="0"/>
              <a:t>SaaS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3429000"/>
            <a:ext cx="3600400" cy="1815882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PaaS</a:t>
            </a:r>
            <a:r>
              <a:rPr lang="en-US" sz="2800" dirty="0" smtClean="0"/>
              <a:t> Platform</a:t>
            </a:r>
          </a:p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301208"/>
            <a:ext cx="36004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Infrastructure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1556792"/>
            <a:ext cx="3600400" cy="181588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dk2">
                  <a:shade val="30000"/>
                  <a:satMod val="200000"/>
                </a:schemeClr>
              </a:gs>
            </a:gsLst>
          </a:gradFill>
        </p:spPr>
        <p:style>
          <a:lnRef idx="2">
            <a:schemeClr val="accent1"/>
          </a:lnRef>
          <a:fillRef idx="1003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en-US" sz="2800" dirty="0" smtClean="0"/>
          </a:p>
          <a:p>
            <a:pPr algn="r"/>
            <a:r>
              <a:rPr lang="en-US" sz="2800" dirty="0" err="1" smtClean="0"/>
              <a:t>SaaS</a:t>
            </a:r>
            <a:r>
              <a:rPr lang="en-US" sz="2800" dirty="0" smtClean="0"/>
              <a:t> ..</a:t>
            </a:r>
          </a:p>
          <a:p>
            <a:pPr algn="r"/>
            <a:endParaRPr lang="en-US" sz="2800" dirty="0"/>
          </a:p>
          <a:p>
            <a:pPr algn="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2636912"/>
            <a:ext cx="10801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(service)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2636912"/>
            <a:ext cx="10801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(service)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84368" y="2636912"/>
            <a:ext cx="10801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(service)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2132856"/>
            <a:ext cx="129614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Meta-data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1628800"/>
            <a:ext cx="7200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1628800"/>
            <a:ext cx="7200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1628800"/>
            <a:ext cx="7200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83968" y="7647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Tenant 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5220072" y="949370"/>
            <a:ext cx="648072" cy="1255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64088" y="7647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2"/>
            <a:endCxn id="11" idx="0"/>
          </p:cNvCxnSpPr>
          <p:nvPr/>
        </p:nvCxnSpPr>
        <p:spPr>
          <a:xfrm>
            <a:off x="5832140" y="1134036"/>
            <a:ext cx="108012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28184" y="7647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  <a:endCxn id="12" idx="0"/>
          </p:cNvCxnSpPr>
          <p:nvPr/>
        </p:nvCxnSpPr>
        <p:spPr>
          <a:xfrm>
            <a:off x="6696236" y="1134036"/>
            <a:ext cx="36004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08304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13" idx="0"/>
          </p:cNvCxnSpPr>
          <p:nvPr/>
        </p:nvCxnSpPr>
        <p:spPr>
          <a:xfrm flipH="1">
            <a:off x="7524328" y="1268760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80112" y="3501008"/>
            <a:ext cx="10801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(service)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32240" y="3501008"/>
            <a:ext cx="10801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(service) 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6192180" y="2528900"/>
            <a:ext cx="216024" cy="14401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732240" y="249289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</p:cNvCxnSpPr>
          <p:nvPr/>
        </p:nvCxnSpPr>
        <p:spPr>
          <a:xfrm>
            <a:off x="6876256" y="2317522"/>
            <a:ext cx="1080120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2"/>
          <p:cNvGrpSpPr/>
          <p:nvPr/>
        </p:nvGrpSpPr>
        <p:grpSpPr>
          <a:xfrm>
            <a:off x="4067944" y="1628800"/>
            <a:ext cx="1512168" cy="1477328"/>
            <a:chOff x="179512" y="2061936"/>
            <a:chExt cx="1368152" cy="1499668"/>
          </a:xfrm>
        </p:grpSpPr>
        <p:sp>
          <p:nvSpPr>
            <p:cNvPr id="64" name="TextBox 63"/>
            <p:cNvSpPr txBox="1"/>
            <p:nvPr/>
          </p:nvSpPr>
          <p:spPr>
            <a:xfrm>
              <a:off x="179512" y="2061936"/>
              <a:ext cx="1080120" cy="149966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Ontology of </a:t>
              </a:r>
              <a:r>
                <a:rPr lang="en-US" b="1" dirty="0" err="1" smtClean="0"/>
                <a:t>Applic-ation</a:t>
              </a:r>
              <a:r>
                <a:rPr lang="en-US" b="1" dirty="0" smtClean="0"/>
                <a:t> Domain</a:t>
              </a:r>
            </a:p>
          </p:txBody>
        </p:sp>
        <p:sp>
          <p:nvSpPr>
            <p:cNvPr id="67" name="Right Arrow 66"/>
            <p:cNvSpPr/>
            <p:nvPr/>
          </p:nvSpPr>
          <p:spPr>
            <a:xfrm flipH="1">
              <a:off x="1259632" y="3284984"/>
              <a:ext cx="28803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1259632" y="2636912"/>
              <a:ext cx="28803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1259632" y="2132856"/>
              <a:ext cx="28803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884368" y="3501008"/>
            <a:ext cx="10801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(service) </a:t>
            </a:r>
            <a:endParaRPr lang="en-US" dirty="0"/>
          </a:p>
        </p:txBody>
      </p:sp>
      <p:grpSp>
        <p:nvGrpSpPr>
          <p:cNvPr id="14" name="Group 74"/>
          <p:cNvGrpSpPr/>
          <p:nvPr/>
        </p:nvGrpSpPr>
        <p:grpSpPr>
          <a:xfrm>
            <a:off x="4067945" y="3140968"/>
            <a:ext cx="1512168" cy="1656184"/>
            <a:chOff x="179511" y="3573016"/>
            <a:chExt cx="1368153" cy="1656184"/>
          </a:xfrm>
        </p:grpSpPr>
        <p:sp>
          <p:nvSpPr>
            <p:cNvPr id="65" name="TextBox 64"/>
            <p:cNvSpPr txBox="1"/>
            <p:nvPr/>
          </p:nvSpPr>
          <p:spPr>
            <a:xfrm>
              <a:off x="179511" y="4028871"/>
              <a:ext cx="1080121" cy="120032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Ontology of platform services</a:t>
              </a:r>
            </a:p>
          </p:txBody>
        </p:sp>
        <p:sp>
          <p:nvSpPr>
            <p:cNvPr id="70" name="Right Arrow 69"/>
            <p:cNvSpPr/>
            <p:nvPr/>
          </p:nvSpPr>
          <p:spPr>
            <a:xfrm flipH="1">
              <a:off x="1259632" y="4149080"/>
              <a:ext cx="28803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Up Arrow 73"/>
            <p:cNvSpPr/>
            <p:nvPr/>
          </p:nvSpPr>
          <p:spPr>
            <a:xfrm>
              <a:off x="611560" y="3573016"/>
              <a:ext cx="216024" cy="43204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76"/>
          <p:cNvGrpSpPr/>
          <p:nvPr/>
        </p:nvGrpSpPr>
        <p:grpSpPr>
          <a:xfrm>
            <a:off x="3995936" y="4797152"/>
            <a:ext cx="1584176" cy="1078379"/>
            <a:chOff x="179512" y="5229200"/>
            <a:chExt cx="1368152" cy="1078379"/>
          </a:xfrm>
        </p:grpSpPr>
        <p:sp>
          <p:nvSpPr>
            <p:cNvPr id="66" name="TextBox 65"/>
            <p:cNvSpPr txBox="1"/>
            <p:nvPr/>
          </p:nvSpPr>
          <p:spPr>
            <a:xfrm>
              <a:off x="179512" y="5661248"/>
              <a:ext cx="1062884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Ontology of  HW</a:t>
              </a:r>
            </a:p>
          </p:txBody>
        </p:sp>
        <p:sp>
          <p:nvSpPr>
            <p:cNvPr id="71" name="Right Arrow 70"/>
            <p:cNvSpPr/>
            <p:nvPr/>
          </p:nvSpPr>
          <p:spPr>
            <a:xfrm flipH="1">
              <a:off x="1259632" y="5877272"/>
              <a:ext cx="28803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Up Arrow 75"/>
            <p:cNvSpPr/>
            <p:nvPr/>
          </p:nvSpPr>
          <p:spPr>
            <a:xfrm>
              <a:off x="611560" y="5229200"/>
              <a:ext cx="216024" cy="43204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92"/>
          <p:cNvGrpSpPr/>
          <p:nvPr/>
        </p:nvGrpSpPr>
        <p:grpSpPr>
          <a:xfrm>
            <a:off x="323528" y="980728"/>
            <a:ext cx="3939660" cy="4896545"/>
            <a:chOff x="323530" y="1412776"/>
            <a:chExt cx="3939660" cy="4896545"/>
          </a:xfrm>
        </p:grpSpPr>
        <p:sp>
          <p:nvSpPr>
            <p:cNvPr id="73" name="TextBox 72"/>
            <p:cNvSpPr txBox="1"/>
            <p:nvPr/>
          </p:nvSpPr>
          <p:spPr>
            <a:xfrm>
              <a:off x="1619672" y="1412776"/>
              <a:ext cx="165618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Requirements Analysis 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75658" y="3430741"/>
              <a:ext cx="1800198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Design and Implementation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547664" y="5445224"/>
              <a:ext cx="1728192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Integration &amp; Testing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59634" y="2492896"/>
              <a:ext cx="223224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Requirements Spec </a:t>
              </a:r>
              <a:endParaRPr lang="en-US" dirty="0"/>
            </a:p>
          </p:txBody>
        </p:sp>
        <p:sp>
          <p:nvSpPr>
            <p:cNvPr id="79" name="Down Arrow 78"/>
            <p:cNvSpPr/>
            <p:nvPr/>
          </p:nvSpPr>
          <p:spPr>
            <a:xfrm rot="6743145">
              <a:off x="3634456" y="1425335"/>
              <a:ext cx="274473" cy="98299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wn Arrow 79"/>
            <p:cNvSpPr/>
            <p:nvPr/>
          </p:nvSpPr>
          <p:spPr>
            <a:xfrm>
              <a:off x="2339752" y="2060848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wn Arrow 80"/>
            <p:cNvSpPr/>
            <p:nvPr/>
          </p:nvSpPr>
          <p:spPr>
            <a:xfrm>
              <a:off x="2339752" y="2924944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wn Arrow 81"/>
            <p:cNvSpPr/>
            <p:nvPr/>
          </p:nvSpPr>
          <p:spPr>
            <a:xfrm rot="16200000">
              <a:off x="3714684" y="2342099"/>
              <a:ext cx="274473" cy="720082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wn Arrow 82"/>
            <p:cNvSpPr/>
            <p:nvPr/>
          </p:nvSpPr>
          <p:spPr>
            <a:xfrm rot="4348086">
              <a:off x="3589833" y="2938073"/>
              <a:ext cx="274473" cy="95528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555776" y="4581128"/>
              <a:ext cx="1296144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Meta-data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75656" y="4365104"/>
              <a:ext cx="1008112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 service </a:t>
              </a:r>
              <a:endParaRPr lang="en-US" dirty="0"/>
            </a:p>
          </p:txBody>
        </p:sp>
        <p:sp>
          <p:nvSpPr>
            <p:cNvPr id="86" name="Down Arrow 85"/>
            <p:cNvSpPr/>
            <p:nvPr/>
          </p:nvSpPr>
          <p:spPr>
            <a:xfrm>
              <a:off x="1907704" y="4077072"/>
              <a:ext cx="21602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Down Arrow 86"/>
            <p:cNvSpPr/>
            <p:nvPr/>
          </p:nvSpPr>
          <p:spPr>
            <a:xfrm>
              <a:off x="2771800" y="4149080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Down Arrow 87"/>
            <p:cNvSpPr/>
            <p:nvPr/>
          </p:nvSpPr>
          <p:spPr>
            <a:xfrm>
              <a:off x="1907704" y="501317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Down Arrow 88"/>
            <p:cNvSpPr/>
            <p:nvPr/>
          </p:nvSpPr>
          <p:spPr>
            <a:xfrm>
              <a:off x="2771800" y="501317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967969" y="4648491"/>
              <a:ext cx="2952329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Service Registry</a:t>
              </a:r>
            </a:p>
          </p:txBody>
        </p:sp>
        <p:sp>
          <p:nvSpPr>
            <p:cNvPr id="91" name="Down Arrow 90"/>
            <p:cNvSpPr/>
            <p:nvPr/>
          </p:nvSpPr>
          <p:spPr>
            <a:xfrm rot="16200000" flipH="1">
              <a:off x="978381" y="3206198"/>
              <a:ext cx="274473" cy="864095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Down Arrow 91"/>
            <p:cNvSpPr/>
            <p:nvPr/>
          </p:nvSpPr>
          <p:spPr>
            <a:xfrm rot="5400000">
              <a:off x="978379" y="5294431"/>
              <a:ext cx="274473" cy="864096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01"/>
          <p:cNvGrpSpPr/>
          <p:nvPr/>
        </p:nvGrpSpPr>
        <p:grpSpPr>
          <a:xfrm>
            <a:off x="1547664" y="5661248"/>
            <a:ext cx="1728192" cy="657364"/>
            <a:chOff x="1547664" y="6093296"/>
            <a:chExt cx="1728192" cy="657364"/>
          </a:xfrm>
        </p:grpSpPr>
        <p:sp>
          <p:nvSpPr>
            <p:cNvPr id="94" name="TextBox 93"/>
            <p:cNvSpPr txBox="1"/>
            <p:nvPr/>
          </p:nvSpPr>
          <p:spPr>
            <a:xfrm>
              <a:off x="1547664" y="6381328"/>
              <a:ext cx="172819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Deploy</a:t>
              </a:r>
              <a:endParaRPr lang="en-US" dirty="0"/>
            </a:p>
          </p:txBody>
        </p:sp>
        <p:sp>
          <p:nvSpPr>
            <p:cNvPr id="95" name="Down Arrow 94"/>
            <p:cNvSpPr/>
            <p:nvPr/>
          </p:nvSpPr>
          <p:spPr>
            <a:xfrm>
              <a:off x="2339752" y="6093296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403648" y="3933056"/>
            <a:ext cx="10801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 services 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55776" y="4149080"/>
            <a:ext cx="129614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Meta-data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948264" y="2132856"/>
            <a:ext cx="93610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C-data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5747 -0.10139 0.11493 -0.20278 0.1901 -0.23403 C 0.26528 -0.26528 0.35816 -0.22662 0.45122 -0.18796 " pathEditMode="relative" ptsTypes="aaA">
                                      <p:cBhvr>
                                        <p:cTn id="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C 0.05018 -0.14167 0.10035 -0.28311 0.15556 -0.33195 C 0.21077 -0.38079 0.27101 -0.33704 0.33125 -0.29329 " pathEditMode="relative" ptsTypes="aaA">
                                      <p:cBhvr>
                                        <p:cTn id="4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61938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 challenge: </a:t>
            </a:r>
          </a:p>
          <a:p>
            <a:pPr marL="261938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How to modify services in 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SaaS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is a hard problem.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916832"/>
            <a:ext cx="8280920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Potential software cybernetics solution:</a:t>
            </a:r>
          </a:p>
          <a:p>
            <a:r>
              <a:rPr lang="en-US" sz="2400" dirty="0" smtClean="0"/>
              <a:t>Evolutionary </a:t>
            </a:r>
            <a:r>
              <a:rPr lang="en-US" sz="2400" dirty="0" smtClean="0"/>
              <a:t>architecture </a:t>
            </a:r>
            <a:r>
              <a:rPr lang="en-US" sz="2400" dirty="0" smtClean="0"/>
              <a:t>of service ecosystem.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140968"/>
            <a:ext cx="8208912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Note: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The heart of the long lasting debate between multi-tenancy (single instance) and multi-instance approaches is which one can provide best support to service evolution. 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It is also complicated by its relation to other issues of cloud computing, such as security.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Conclusion</a:t>
            </a:r>
            <a:endParaRPr lang="en-US" sz="4000" dirty="0"/>
          </a:p>
        </p:txBody>
      </p:sp>
      <p:pic>
        <p:nvPicPr>
          <p:cNvPr id="3" name="Picture 2" descr="C:\Documents and Settings\Hong\Local Settings\Temporary Internet Files\Content.IE5\ATQI3U7F\MC9000787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1728192" cy="1854847"/>
          </a:xfrm>
          <a:prstGeom prst="rect">
            <a:avLst/>
          </a:prstGeom>
          <a:noFill/>
        </p:spPr>
      </p:pic>
      <p:pic>
        <p:nvPicPr>
          <p:cNvPr id="4" name="Picture 4" descr="C:\Documents and Settings\Hong\Local Settings\Temporary Internet Files\Content.IE5\KK40GJW5\MC9000786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1872208" cy="1427076"/>
          </a:xfrm>
          <a:prstGeom prst="rect">
            <a:avLst/>
          </a:prstGeom>
          <a:noFill/>
        </p:spPr>
      </p:pic>
      <p:pic>
        <p:nvPicPr>
          <p:cNvPr id="5" name="Picture 6" descr="C:\Documents and Settings\Hong\Local Settings\Temporary Internet Files\Content.IE5\ABDBLR3Z\MC9003836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92896"/>
            <a:ext cx="1241807" cy="1080120"/>
          </a:xfrm>
          <a:prstGeom prst="rect">
            <a:avLst/>
          </a:prstGeom>
          <a:noFill/>
        </p:spPr>
      </p:pic>
      <p:pic>
        <p:nvPicPr>
          <p:cNvPr id="6" name="Picture 9" descr="C:\Documents and Settings\Hong\Local Settings\Temporary Internet Files\Content.IE5\ABSX3O2H\MC90007862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488546"/>
            <a:ext cx="720080" cy="1388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1185928">
            <a:off x="6493839" y="3625096"/>
            <a:ext cx="2122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So, now questions?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Search-Based Software Engineering (SBSE)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544616"/>
          </a:xfrm>
        </p:spPr>
        <p:txBody>
          <a:bodyPr/>
          <a:lstStyle/>
          <a:p>
            <a:r>
              <a:rPr lang="en-US" dirty="0" smtClean="0"/>
              <a:t>Search Based Software Engineering (SBSE) is the name given to a body of work in which </a:t>
            </a:r>
            <a:r>
              <a:rPr lang="en-US" b="1" i="1" dirty="0" smtClean="0">
                <a:solidFill>
                  <a:srgbClr val="FF0000"/>
                </a:solidFill>
              </a:rPr>
              <a:t>Search Based </a:t>
            </a:r>
            <a:r>
              <a:rPr lang="en-US" b="1" i="1" dirty="0" err="1" smtClean="0">
                <a:solidFill>
                  <a:srgbClr val="FF0000"/>
                </a:solidFill>
              </a:rPr>
              <a:t>Optimisation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applied to Software Engineering.</a:t>
            </a:r>
          </a:p>
          <a:p>
            <a:pPr lvl="1"/>
            <a:r>
              <a:rPr lang="en-US" dirty="0" smtClean="0"/>
              <a:t>Basic idea: </a:t>
            </a:r>
          </a:p>
          <a:p>
            <a:pPr lvl="2">
              <a:buNone/>
            </a:pPr>
            <a:r>
              <a:rPr lang="en-US" i="1" dirty="0" smtClean="0"/>
              <a:t>Search Based </a:t>
            </a:r>
            <a:r>
              <a:rPr lang="en-US" i="1" dirty="0" err="1" smtClean="0"/>
              <a:t>Optimisation</a:t>
            </a:r>
            <a:r>
              <a:rPr lang="en-US" i="1" dirty="0" smtClean="0"/>
              <a:t> </a:t>
            </a:r>
            <a:r>
              <a:rPr lang="en-US" dirty="0" smtClean="0"/>
              <a:t>as a general approach to Software Engineering</a:t>
            </a:r>
          </a:p>
          <a:p>
            <a:pPr lvl="1"/>
            <a:r>
              <a:rPr lang="en-US" dirty="0" smtClean="0"/>
              <a:t>The term SBSE was coined by Harman and Jones in 2001</a:t>
            </a:r>
          </a:p>
          <a:p>
            <a:pPr lvl="1"/>
            <a:r>
              <a:rPr lang="en-US" dirty="0" smtClean="0"/>
              <a:t>There were other authors who had previously applied </a:t>
            </a:r>
            <a:r>
              <a:rPr lang="en-US" b="1" i="1" dirty="0" smtClean="0">
                <a:solidFill>
                  <a:srgbClr val="FF0000"/>
                </a:solidFill>
              </a:rPr>
              <a:t>search based </a:t>
            </a:r>
            <a:r>
              <a:rPr lang="en-US" b="1" i="1" dirty="0" err="1" smtClean="0">
                <a:solidFill>
                  <a:srgbClr val="FF0000"/>
                </a:solidFill>
              </a:rPr>
              <a:t>optimisation</a:t>
            </a:r>
            <a:r>
              <a:rPr lang="en-US" dirty="0" smtClean="0"/>
              <a:t> to various aspects of software engineering</a:t>
            </a:r>
          </a:p>
          <a:p>
            <a:r>
              <a:rPr lang="en-US" dirty="0" smtClean="0"/>
              <a:t>Has been applied to many fields within the general area of software engineering, </a:t>
            </a:r>
          </a:p>
          <a:p>
            <a:pPr lvl="1"/>
            <a:r>
              <a:rPr lang="en-US" dirty="0" smtClean="0"/>
              <a:t>surveys and overviews, covering SBSE for </a:t>
            </a:r>
            <a:r>
              <a:rPr lang="en-US" b="1" i="1" dirty="0" smtClean="0"/>
              <a:t>requirements</a:t>
            </a:r>
            <a:r>
              <a:rPr lang="en-US" dirty="0" smtClean="0"/>
              <a:t>, </a:t>
            </a:r>
            <a:r>
              <a:rPr lang="en-US" b="1" i="1" dirty="0" smtClean="0"/>
              <a:t>design</a:t>
            </a:r>
            <a:r>
              <a:rPr lang="en-US" dirty="0" smtClean="0"/>
              <a:t> and </a:t>
            </a:r>
            <a:r>
              <a:rPr lang="en-US" b="1" i="1" dirty="0" smtClean="0"/>
              <a:t>testing</a:t>
            </a:r>
            <a:r>
              <a:rPr lang="en-US" dirty="0" smtClean="0"/>
              <a:t>, etc. </a:t>
            </a:r>
          </a:p>
          <a:p>
            <a:pPr lvl="1"/>
            <a:r>
              <a:rPr lang="en-US" dirty="0" smtClean="0"/>
              <a:t>general surveys of the whole field of SBSE</a:t>
            </a:r>
          </a:p>
        </p:txBody>
      </p:sp>
      <p:sp>
        <p:nvSpPr>
          <p:cNvPr id="4" name="Line Callout 2 (No Border) 3"/>
          <p:cNvSpPr/>
          <p:nvPr/>
        </p:nvSpPr>
        <p:spPr>
          <a:xfrm>
            <a:off x="5940152" y="1844824"/>
            <a:ext cx="2592288" cy="612648"/>
          </a:xfrm>
          <a:prstGeom prst="callout2">
            <a:avLst>
              <a:gd name="adj1" fmla="val 100011"/>
              <a:gd name="adj2" fmla="val 83771"/>
              <a:gd name="adj3" fmla="val 224389"/>
              <a:gd name="adj4" fmla="val 77789"/>
              <a:gd name="adj5" fmla="val 226928"/>
              <a:gd name="adj6" fmla="val 58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</a:t>
            </a:r>
            <a:r>
              <a:rPr lang="en-US" dirty="0" smtClean="0"/>
              <a:t>he first paper explicitly promote SBSE.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Trend of Publications on SBSE (up to 2008)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229177" cy="44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537321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Harman, </a:t>
            </a:r>
            <a:r>
              <a:rPr lang="en-US" dirty="0" err="1"/>
              <a:t>Afshin</a:t>
            </a:r>
            <a:r>
              <a:rPr lang="en-US" dirty="0"/>
              <a:t> </a:t>
            </a:r>
            <a:r>
              <a:rPr lang="en-US" dirty="0" err="1"/>
              <a:t>Mansouri</a:t>
            </a:r>
            <a:r>
              <a:rPr lang="en-US" dirty="0"/>
              <a:t>, and </a:t>
            </a:r>
            <a:r>
              <a:rPr lang="en-US" dirty="0" err="1"/>
              <a:t>Yuanyuan</a:t>
            </a:r>
            <a:r>
              <a:rPr lang="en-US" dirty="0"/>
              <a:t> Zhang. </a:t>
            </a:r>
            <a:r>
              <a:rPr lang="en-US" i="1" dirty="0"/>
              <a:t>Search based software engineering: A </a:t>
            </a:r>
            <a:r>
              <a:rPr lang="en-US" i="1" dirty="0" smtClean="0"/>
              <a:t>comprehensive analysis </a:t>
            </a:r>
            <a:r>
              <a:rPr lang="en-US" i="1" dirty="0"/>
              <a:t>and review of trends techniques and applications</a:t>
            </a:r>
            <a:r>
              <a:rPr lang="en-US" dirty="0"/>
              <a:t>. Technical Report TR-09-03</a:t>
            </a:r>
            <a:r>
              <a:rPr lang="en-US" dirty="0" smtClean="0"/>
              <a:t>, Department </a:t>
            </a:r>
            <a:r>
              <a:rPr lang="en-US" dirty="0"/>
              <a:t>of Computer Science, King's College London, April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 of SBSE Papers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198"/>
            <a:ext cx="8377034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8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solidFill>
            <a:srgbClr val="FF0000">
              <a:alpha val="30000"/>
            </a:srgbClr>
          </a:solidFill>
          <a:prstDash val="dash"/>
          <a:tailEnd type="stealth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ob-template-2007-white</Template>
  <TotalTime>1369</TotalTime>
  <Words>4768</Words>
  <Application>Microsoft Office PowerPoint</Application>
  <PresentationFormat>On-screen Show (4:3)</PresentationFormat>
  <Paragraphs>755</Paragraphs>
  <Slides>69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Custom Design</vt:lpstr>
      <vt:lpstr>Package</vt:lpstr>
      <vt:lpstr>Microsoft Office Word 97 - 2003 Document</vt:lpstr>
      <vt:lpstr>IWSC 2012 16 July 2012, Izmir, Turkey  </vt:lpstr>
      <vt:lpstr>Outline</vt:lpstr>
      <vt:lpstr>What is cybernetics? </vt:lpstr>
      <vt:lpstr>From Cybernetics to Software Cybernetics</vt:lpstr>
      <vt:lpstr>Some Case Studies</vt:lpstr>
      <vt:lpstr>CASE 1: SBSE</vt:lpstr>
      <vt:lpstr>Search-Based Software Engineering (SBSE)</vt:lpstr>
      <vt:lpstr>The Trend of Publications on SBSE (up to 2008)</vt:lpstr>
      <vt:lpstr>Spread of SBSE Papers</vt:lpstr>
      <vt:lpstr>SBSE Principles (1)</vt:lpstr>
      <vt:lpstr>SBSE Principles (2)</vt:lpstr>
      <vt:lpstr>The Method</vt:lpstr>
      <vt:lpstr>Advanced Techniques: (1) Pareto Optimal SBSE</vt:lpstr>
      <vt:lpstr>Slide 14</vt:lpstr>
      <vt:lpstr>Advanced Techniques: (2) Co Evolution</vt:lpstr>
      <vt:lpstr>Software Cybernetics: Beyond SBSE</vt:lpstr>
      <vt:lpstr>CASE 2: Trustie </vt:lpstr>
      <vt:lpstr>Inspirations of Trustie</vt:lpstr>
      <vt:lpstr>Slide 19</vt:lpstr>
      <vt:lpstr>Slide 20</vt:lpstr>
      <vt:lpstr>Slide 21</vt:lpstr>
      <vt:lpstr>Slide 22</vt:lpstr>
      <vt:lpstr>Understanding Trustie as Software Cybernetics</vt:lpstr>
      <vt:lpstr>Complex Systems and Emergent Behaviour</vt:lpstr>
      <vt:lpstr>CASE 3: From MAS To CAMLE</vt:lpstr>
      <vt:lpstr>Emergent Behaviour</vt:lpstr>
      <vt:lpstr>Research on Complex Systems in Cybernetics</vt:lpstr>
      <vt:lpstr>Applications of Emergent Behaviour</vt:lpstr>
      <vt:lpstr>Agent-Oriented Software Development</vt:lpstr>
      <vt:lpstr>Why Need a New Methodology?</vt:lpstr>
      <vt:lpstr>Meta-Model of CAMLE</vt:lpstr>
      <vt:lpstr>Agent and Caste</vt:lpstr>
      <vt:lpstr>Relationship Between Agents and Castes</vt:lpstr>
      <vt:lpstr>Part-Whole Relationship Between Agents</vt:lpstr>
      <vt:lpstr>Dynamics and Communication Mechanism</vt:lpstr>
      <vt:lpstr>Agent’s Environment</vt:lpstr>
      <vt:lpstr>Designated Environment</vt:lpstr>
      <vt:lpstr>Structure of Agents</vt:lpstr>
      <vt:lpstr>The Body of Agents</vt:lpstr>
      <vt:lpstr>Example: Autonomous Sorting</vt:lpstr>
      <vt:lpstr>Overview </vt:lpstr>
      <vt:lpstr>Understanding CAMLE</vt:lpstr>
      <vt:lpstr>What is Software Cybernetics? Summary </vt:lpstr>
      <vt:lpstr>Focusing on Hierarchy? </vt:lpstr>
      <vt:lpstr>CASE 4: Food Chain Model of SW?</vt:lpstr>
      <vt:lpstr>The Phenomena</vt:lpstr>
      <vt:lpstr>Food Web</vt:lpstr>
      <vt:lpstr>Hierarchical structure of computer hardware</vt:lpstr>
      <vt:lpstr>Logical Structure of Operating Systems</vt:lpstr>
      <vt:lpstr>Computer and IT Technology Pyramid </vt:lpstr>
      <vt:lpstr>Food Chain and Food Chain Length</vt:lpstr>
      <vt:lpstr>A “food web” of software technologies? </vt:lpstr>
      <vt:lpstr>The Technology Web of Web Technology</vt:lpstr>
      <vt:lpstr>Cloud Computing</vt:lpstr>
      <vt:lpstr>Cloud Computing and Software Engineering</vt:lpstr>
      <vt:lpstr>Why cloud software engineering is difficult?</vt:lpstr>
      <vt:lpstr>Essences of Cloud Software Engineering</vt:lpstr>
      <vt:lpstr>Computing Paradigm as a Socio-Technical System </vt:lpstr>
      <vt:lpstr>Characteristics of Cloud Computing</vt:lpstr>
      <vt:lpstr>Emergent behavior in cloud computing systems</vt:lpstr>
      <vt:lpstr>A Model of Cloud SW</vt:lpstr>
      <vt:lpstr>Quality Model of Cloud Computing</vt:lpstr>
      <vt:lpstr>Slide 63</vt:lpstr>
      <vt:lpstr>Models of SW Delivered by Clouds</vt:lpstr>
      <vt:lpstr>Cloud Architecture</vt:lpstr>
      <vt:lpstr>Multi-Tenancy Architecture</vt:lpstr>
      <vt:lpstr>A SOA Approach to SaaS </vt:lpstr>
      <vt:lpstr>Slide 68</vt:lpstr>
      <vt:lpstr>Conclusion</vt:lpstr>
    </vt:vector>
  </TitlesOfParts>
  <Company>School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IWSC 2012 16 July 2012, Izmir, Turkey  </dc:title>
  <dc:creator> </dc:creator>
  <cp:lastModifiedBy> </cp:lastModifiedBy>
  <cp:revision>139</cp:revision>
  <dcterms:created xsi:type="dcterms:W3CDTF">2012-07-12T10:43:20Z</dcterms:created>
  <dcterms:modified xsi:type="dcterms:W3CDTF">2012-07-15T12:06:02Z</dcterms:modified>
</cp:coreProperties>
</file>