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0C3B3-ECF2-4167-89C5-1511A7C34C0E}" type="datetimeFigureOut">
              <a:rPr lang="en-US" smtClean="0"/>
              <a:t>7/15/2011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0BB2F-3983-4AB5-A17E-7E633D1084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r>
              <a:rPr lang="en-US" dirty="0" smtClean="0"/>
              <a:t>The future is bright with clouds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2852936"/>
            <a:ext cx="8280920" cy="2569840"/>
          </a:xfrm>
        </p:spPr>
        <p:txBody>
          <a:bodyPr>
            <a:normAutofit fontScale="85000" lnSpcReduction="10000"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Hong Zhu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Dept of Computing and Communications technology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Oxford Brookes University,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Oxford OX33 1HX, UK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Email: hzhu@brookes.ac.uk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With the rapid development of cloud computing, the future of </a:t>
            </a:r>
            <a:r>
              <a:rPr lang="en-US" dirty="0"/>
              <a:t>Software </a:t>
            </a:r>
            <a:r>
              <a:rPr lang="en-US" dirty="0" smtClean="0"/>
              <a:t>Cybernetics is bright. </a:t>
            </a:r>
          </a:p>
          <a:p>
            <a:pPr marL="400050" lvl="1" indent="0"/>
            <a:r>
              <a:rPr lang="en-US" dirty="0" smtClean="0"/>
              <a:t>What is cloud computing?</a:t>
            </a:r>
          </a:p>
          <a:p>
            <a:pPr marL="400050" lvl="1" indent="0"/>
            <a:r>
              <a:rPr lang="en-US" dirty="0" smtClean="0"/>
              <a:t>What role </a:t>
            </a:r>
            <a:r>
              <a:rPr lang="en-US" dirty="0" smtClean="0"/>
              <a:t>can </a:t>
            </a:r>
            <a:r>
              <a:rPr lang="en-US" dirty="0" smtClean="0"/>
              <a:t>software cybernetics play?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Cloud computing paradigm is based on an architecture that consists of three sub-models: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Business model</a:t>
            </a:r>
          </a:p>
          <a:p>
            <a:pPr lvl="2"/>
            <a:r>
              <a:rPr lang="en-US" b="1" dirty="0" smtClean="0">
                <a:solidFill>
                  <a:srgbClr val="C00000"/>
                </a:solidFill>
              </a:rPr>
              <a:t>Pay-per-use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Management model</a:t>
            </a:r>
          </a:p>
          <a:p>
            <a:pPr lvl="2"/>
            <a:r>
              <a:rPr lang="en-US" dirty="0" smtClean="0"/>
              <a:t>A large amount of computational resource is </a:t>
            </a:r>
            <a:r>
              <a:rPr lang="en-US" b="1" dirty="0" smtClean="0">
                <a:solidFill>
                  <a:srgbClr val="C00000"/>
                </a:solidFill>
              </a:rPr>
              <a:t>managed</a:t>
            </a:r>
            <a:r>
              <a:rPr lang="en-US" dirty="0" smtClean="0"/>
              <a:t> by cloud owner for </a:t>
            </a:r>
            <a:r>
              <a:rPr lang="en-US" b="1" i="1" dirty="0" smtClean="0">
                <a:solidFill>
                  <a:srgbClr val="C00000"/>
                </a:solidFill>
              </a:rPr>
              <a:t>balance</a:t>
            </a:r>
            <a:r>
              <a:rPr lang="en-US" dirty="0" smtClean="0"/>
              <a:t> between </a:t>
            </a:r>
            <a:r>
              <a:rPr lang="en-US" dirty="0" smtClean="0">
                <a:solidFill>
                  <a:srgbClr val="C00000"/>
                </a:solidFill>
              </a:rPr>
              <a:t>performance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00000"/>
                </a:solidFill>
              </a:rPr>
              <a:t>efficiency</a:t>
            </a:r>
          </a:p>
          <a:p>
            <a:pPr lvl="1"/>
            <a:r>
              <a:rPr lang="en-US" b="1" dirty="0" smtClean="0">
                <a:solidFill>
                  <a:schemeClr val="tx2"/>
                </a:solidFill>
              </a:rPr>
              <a:t>Technology model</a:t>
            </a:r>
          </a:p>
          <a:p>
            <a:pPr lvl="2"/>
            <a:r>
              <a:rPr lang="en-US" dirty="0" smtClean="0"/>
              <a:t>A stack of highly complicated computing technology enables </a:t>
            </a:r>
            <a:r>
              <a:rPr lang="en-US" b="1" dirty="0" smtClean="0">
                <a:solidFill>
                  <a:srgbClr val="C00000"/>
                </a:solidFill>
              </a:rPr>
              <a:t>elastic</a:t>
            </a:r>
            <a:r>
              <a:rPr lang="en-US" dirty="0" smtClean="0"/>
              <a:t> scale of computing with </a:t>
            </a:r>
            <a:r>
              <a:rPr lang="en-US" b="1" dirty="0" smtClean="0">
                <a:solidFill>
                  <a:srgbClr val="C00000"/>
                </a:solidFill>
              </a:rPr>
              <a:t>rapid development </a:t>
            </a:r>
            <a:r>
              <a:rPr lang="en-US" dirty="0"/>
              <a:t>and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rapid deployment 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2411760" y="3212976"/>
            <a:ext cx="4680520" cy="3645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5" name="Oval 4"/>
          <p:cNvSpPr/>
          <p:nvPr/>
        </p:nvSpPr>
        <p:spPr>
          <a:xfrm>
            <a:off x="251520" y="692696"/>
            <a:ext cx="3384376" cy="25202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C000"/>
                </a:solidFill>
              </a:ln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Model of Cloud Computing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881336"/>
            <a:ext cx="8784976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51520" y="3429000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Automatic,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Autonomic,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Self-adaptive,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Optimization </a:t>
            </a:r>
            <a:r>
              <a:rPr lang="en-US" dirty="0" err="1" smtClean="0">
                <a:solidFill>
                  <a:srgbClr val="C00000"/>
                </a:solidFill>
              </a:rPr>
              <a:t>w.r.t</a:t>
            </a:r>
            <a:r>
              <a:rPr lang="en-US" dirty="0" smtClean="0">
                <a:solidFill>
                  <a:srgbClr val="C00000"/>
                </a:solidFill>
              </a:rPr>
              <a:t>. SLA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503548" y="3104964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64288" y="3284984"/>
            <a:ext cx="19797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Automatic and continuous integration and testing,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Self-configuration and composition,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Self adaptation, etc.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6732240" y="3717032"/>
            <a:ext cx="432048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850106"/>
          </a:xfrm>
        </p:spPr>
        <p:txBody>
          <a:bodyPr>
            <a:normAutofit/>
          </a:bodyPr>
          <a:lstStyle/>
          <a:p>
            <a:r>
              <a:rPr lang="en-US" dirty="0" smtClean="0"/>
              <a:t>Cloud Software Architecture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3861048"/>
            <a:ext cx="5616624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PaaS</a:t>
            </a:r>
            <a:r>
              <a:rPr lang="en-US" sz="2800" dirty="0" smtClean="0"/>
              <a:t> Platform</a:t>
            </a:r>
          </a:p>
          <a:p>
            <a:pPr algn="ctr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403648" y="5733256"/>
            <a:ext cx="5616624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IaaS</a:t>
            </a:r>
            <a:r>
              <a:rPr lang="en-US" sz="2800" dirty="0" smtClean="0"/>
              <a:t> (Cloud infrastructure/hardware)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403648" y="1988840"/>
            <a:ext cx="5616624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err="1" smtClean="0"/>
              <a:t>SaaS</a:t>
            </a:r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3068960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3068960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851920" y="3068960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47664" y="2564904"/>
            <a:ext cx="216024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Meta-data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47664" y="2060848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339752" y="2060848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0" y="2060848"/>
            <a:ext cx="6480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r>
              <a:rPr lang="en-US" dirty="0" smtClean="0"/>
              <a:t>ata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868144" y="3068960"/>
            <a:ext cx="100811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79512" y="227687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Tenant 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9" idx="3"/>
          </p:cNvCxnSpPr>
          <p:nvPr/>
        </p:nvCxnSpPr>
        <p:spPr>
          <a:xfrm>
            <a:off x="1115616" y="2461538"/>
            <a:ext cx="720080" cy="247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7504" y="16288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899592" y="1916832"/>
            <a:ext cx="72008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763688" y="12687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24" name="Straight Arrow Connector 23"/>
          <p:cNvCxnSpPr>
            <a:stCxn id="23" idx="2"/>
            <a:endCxn id="12" idx="0"/>
          </p:cNvCxnSpPr>
          <p:nvPr/>
        </p:nvCxnSpPr>
        <p:spPr>
          <a:xfrm rot="16200000" flipH="1">
            <a:off x="2236386" y="1633446"/>
            <a:ext cx="4227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75856" y="134076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User </a:t>
            </a:r>
            <a:endParaRPr lang="en-US" dirty="0"/>
          </a:p>
        </p:txBody>
      </p:sp>
      <p:cxnSp>
        <p:nvCxnSpPr>
          <p:cNvPr id="26" name="Straight Arrow Connector 25"/>
          <p:cNvCxnSpPr>
            <a:endCxn id="13" idx="0"/>
          </p:cNvCxnSpPr>
          <p:nvPr/>
        </p:nvCxnSpPr>
        <p:spPr>
          <a:xfrm rot="5400000">
            <a:off x="3329862" y="1826822"/>
            <a:ext cx="360040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47664" y="3933056"/>
            <a:ext cx="100811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9792" y="3933056"/>
            <a:ext cx="100811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868144" y="3933056"/>
            <a:ext cx="100811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Code (service) </a:t>
            </a:r>
            <a:endParaRPr lang="en-US" dirty="0"/>
          </a:p>
        </p:txBody>
      </p:sp>
      <p:grpSp>
        <p:nvGrpSpPr>
          <p:cNvPr id="46" name="Group 45"/>
          <p:cNvGrpSpPr/>
          <p:nvPr/>
        </p:nvGrpSpPr>
        <p:grpSpPr>
          <a:xfrm>
            <a:off x="4355976" y="1268760"/>
            <a:ext cx="1872208" cy="1161420"/>
            <a:chOff x="4355976" y="1268760"/>
            <a:chExt cx="1872208" cy="1161420"/>
          </a:xfrm>
        </p:grpSpPr>
        <p:sp>
          <p:nvSpPr>
            <p:cNvPr id="16" name="TextBox 15"/>
            <p:cNvSpPr txBox="1"/>
            <p:nvPr/>
          </p:nvSpPr>
          <p:spPr>
            <a:xfrm>
              <a:off x="4644008" y="2060848"/>
              <a:ext cx="648072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</a:t>
              </a:r>
              <a:r>
                <a:rPr lang="en-US" dirty="0" smtClean="0"/>
                <a:t>ata</a:t>
              </a:r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36096" y="2060848"/>
              <a:ext cx="648072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</a:t>
              </a:r>
              <a:r>
                <a:rPr lang="en-US" dirty="0" smtClean="0"/>
                <a:t>ata</a:t>
              </a:r>
              <a:endParaRPr lang="en-US" dirty="0"/>
            </a:p>
          </p:txBody>
        </p:sp>
        <p:grpSp>
          <p:nvGrpSpPr>
            <p:cNvPr id="44" name="Group 43"/>
            <p:cNvGrpSpPr/>
            <p:nvPr/>
          </p:nvGrpSpPr>
          <p:grpSpPr>
            <a:xfrm>
              <a:off x="4355976" y="1268760"/>
              <a:ext cx="1872208" cy="792882"/>
              <a:chOff x="4355976" y="1268760"/>
              <a:chExt cx="1872208" cy="792882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292080" y="1268760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User </a:t>
                </a:r>
                <a:endParaRPr lang="en-US" dirty="0"/>
              </a:p>
            </p:txBody>
          </p:sp>
          <p:cxnSp>
            <p:nvCxnSpPr>
              <p:cNvPr id="30" name="Straight Arrow Connector 29"/>
              <p:cNvCxnSpPr>
                <a:stCxn id="29" idx="2"/>
                <a:endCxn id="17" idx="0"/>
              </p:cNvCxnSpPr>
              <p:nvPr/>
            </p:nvCxnSpPr>
            <p:spPr>
              <a:xfrm rot="5400000">
                <a:off x="5548754" y="1849470"/>
                <a:ext cx="422756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4355976" y="1268760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User </a:t>
                </a:r>
                <a:endParaRPr lang="en-US" dirty="0"/>
              </a:p>
            </p:txBody>
          </p:sp>
          <p:cxnSp>
            <p:nvCxnSpPr>
              <p:cNvPr id="39" name="Straight Arrow Connector 38"/>
              <p:cNvCxnSpPr>
                <a:stCxn id="37" idx="2"/>
                <a:endCxn id="16" idx="0"/>
              </p:cNvCxnSpPr>
              <p:nvPr/>
            </p:nvCxnSpPr>
            <p:spPr>
              <a:xfrm rot="16200000" flipH="1">
                <a:off x="4684658" y="1777462"/>
                <a:ext cx="422756" cy="14401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Group 44"/>
          <p:cNvGrpSpPr/>
          <p:nvPr/>
        </p:nvGrpSpPr>
        <p:grpSpPr>
          <a:xfrm>
            <a:off x="6228184" y="1196752"/>
            <a:ext cx="936104" cy="1233428"/>
            <a:chOff x="6228184" y="1196752"/>
            <a:chExt cx="936104" cy="1233428"/>
          </a:xfrm>
        </p:grpSpPr>
        <p:sp>
          <p:nvSpPr>
            <p:cNvPr id="18" name="TextBox 17"/>
            <p:cNvSpPr txBox="1"/>
            <p:nvPr/>
          </p:nvSpPr>
          <p:spPr>
            <a:xfrm>
              <a:off x="6228184" y="2060848"/>
              <a:ext cx="648072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D</a:t>
              </a:r>
              <a:r>
                <a:rPr lang="en-US" dirty="0" smtClean="0"/>
                <a:t>ata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28184" y="119675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User </a:t>
              </a:r>
              <a:endParaRPr lang="en-US" dirty="0"/>
            </a:p>
          </p:txBody>
        </p:sp>
        <p:cxnSp>
          <p:nvCxnSpPr>
            <p:cNvPr id="42" name="Straight Arrow Connector 41"/>
            <p:cNvCxnSpPr>
              <a:stCxn id="40" idx="2"/>
              <a:endCxn id="18" idx="0"/>
            </p:cNvCxnSpPr>
            <p:nvPr/>
          </p:nvCxnSpPr>
          <p:spPr>
            <a:xfrm rot="5400000">
              <a:off x="6376846" y="1741458"/>
              <a:ext cx="494764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7236296" y="2204864"/>
            <a:ext cx="1800200" cy="3643377"/>
            <a:chOff x="7236296" y="2204864"/>
            <a:chExt cx="1800200" cy="3643377"/>
          </a:xfrm>
        </p:grpSpPr>
        <p:sp>
          <p:nvSpPr>
            <p:cNvPr id="35" name="TextBox 34"/>
            <p:cNvSpPr txBox="1"/>
            <p:nvPr/>
          </p:nvSpPr>
          <p:spPr>
            <a:xfrm>
              <a:off x="7236296" y="2708920"/>
              <a:ext cx="18002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Building the software for a new tenant  is by integration and composition of existing services.</a:t>
              </a:r>
            </a:p>
            <a:p>
              <a:endParaRPr lang="en-US" dirty="0">
                <a:solidFill>
                  <a:srgbClr val="C00000"/>
                </a:solidFill>
              </a:endParaRPr>
            </a:p>
            <a:p>
              <a:r>
                <a:rPr lang="en-US" dirty="0" smtClean="0">
                  <a:solidFill>
                    <a:srgbClr val="C00000"/>
                  </a:solidFill>
                </a:rPr>
                <a:t>Evolution of a service  may affect many tenants. 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cxnSp>
          <p:nvCxnSpPr>
            <p:cNvPr id="48" name="Straight Arrow Connector 47"/>
            <p:cNvCxnSpPr>
              <a:stCxn id="35" idx="0"/>
            </p:cNvCxnSpPr>
            <p:nvPr/>
          </p:nvCxnSpPr>
          <p:spPr>
            <a:xfrm rot="16200000" flipV="1">
              <a:off x="7830362" y="2402886"/>
              <a:ext cx="504056" cy="108012"/>
            </a:xfrm>
            <a:prstGeom prst="straightConnector1">
              <a:avLst/>
            </a:prstGeom>
            <a:ln>
              <a:solidFill>
                <a:schemeClr val="accent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2" name="Straight Arrow Connector 51"/>
          <p:cNvCxnSpPr/>
          <p:nvPr/>
        </p:nvCxnSpPr>
        <p:spPr>
          <a:xfrm rot="5400000">
            <a:off x="2159732" y="2960948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2843808" y="2996952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419872" y="2852936"/>
            <a:ext cx="50405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3563888" y="1844824"/>
            <a:ext cx="4752528" cy="1368152"/>
            <a:chOff x="3563888" y="1844824"/>
            <a:chExt cx="4752528" cy="1368152"/>
          </a:xfrm>
        </p:grpSpPr>
        <p:grpSp>
          <p:nvGrpSpPr>
            <p:cNvPr id="43" name="Group 42"/>
            <p:cNvGrpSpPr/>
            <p:nvPr/>
          </p:nvGrpSpPr>
          <p:grpSpPr>
            <a:xfrm>
              <a:off x="4716016" y="1844824"/>
              <a:ext cx="3600400" cy="1089412"/>
              <a:chOff x="4716016" y="1844824"/>
              <a:chExt cx="3600400" cy="1089412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4716016" y="2564904"/>
                <a:ext cx="2160240" cy="369332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Meta-data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380312" y="1844824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Tenant </a:t>
                </a:r>
                <a:endParaRPr lang="en-US" dirty="0"/>
              </a:p>
            </p:txBody>
          </p:sp>
          <p:cxnSp>
            <p:nvCxnSpPr>
              <p:cNvPr id="28" name="Straight Arrow Connector 27"/>
              <p:cNvCxnSpPr/>
              <p:nvPr/>
            </p:nvCxnSpPr>
            <p:spPr>
              <a:xfrm rot="10800000" flipV="1">
                <a:off x="6876256" y="2132856"/>
                <a:ext cx="720080" cy="43204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Arrow Connector 57"/>
            <p:cNvCxnSpPr/>
            <p:nvPr/>
          </p:nvCxnSpPr>
          <p:spPr>
            <a:xfrm rot="5400000">
              <a:off x="4535996" y="2888940"/>
              <a:ext cx="360040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rot="16200000" flipH="1">
              <a:off x="5904148" y="2960948"/>
              <a:ext cx="360040" cy="14401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15" idx="1"/>
            </p:cNvCxnSpPr>
            <p:nvPr/>
          </p:nvCxnSpPr>
          <p:spPr>
            <a:xfrm rot="10800000" flipV="1">
              <a:off x="3563888" y="2749570"/>
              <a:ext cx="1152128" cy="46340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95536" y="3861048"/>
            <a:ext cx="6984776" cy="187220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hallenges to software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53650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Existing theories, methods, techniques, and tools are for </a:t>
            </a:r>
            <a:r>
              <a:rPr lang="en-US" b="1" dirty="0" smtClean="0">
                <a:solidFill>
                  <a:srgbClr val="C00000"/>
                </a:solidFill>
              </a:rPr>
              <a:t>human</a:t>
            </a:r>
            <a:r>
              <a:rPr lang="en-US" dirty="0" smtClean="0"/>
              <a:t> to perform development activities</a:t>
            </a:r>
          </a:p>
          <a:p>
            <a:r>
              <a:rPr lang="en-US" dirty="0" smtClean="0"/>
              <a:t>The ideal solution for developing and maintaining cloud systems require </a:t>
            </a:r>
            <a:r>
              <a:rPr lang="en-US" b="1" dirty="0" smtClean="0">
                <a:solidFill>
                  <a:srgbClr val="C00000"/>
                </a:solidFill>
              </a:rPr>
              <a:t>automation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New measurements and metrics</a:t>
            </a:r>
          </a:p>
          <a:p>
            <a:pPr lvl="1"/>
            <a:r>
              <a:rPr lang="en-US" dirty="0" smtClean="0"/>
              <a:t>New processes</a:t>
            </a:r>
          </a:p>
          <a:p>
            <a:pPr lvl="1"/>
            <a:r>
              <a:rPr lang="en-US" dirty="0" smtClean="0"/>
              <a:t>New control mechanism/process, etc.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11760" y="6021288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These are what cybernetics are all about! </a:t>
            </a:r>
            <a:endParaRPr lang="en-US" sz="2800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6200000" flipV="1">
            <a:off x="3275856" y="5805264"/>
            <a:ext cx="432048" cy="288032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277</Words>
  <Application>Microsoft Office PowerPoint</Application>
  <PresentationFormat>On-screen Show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future is bright with clouds</vt:lpstr>
      <vt:lpstr>My Position</vt:lpstr>
      <vt:lpstr>Cloud Computing</vt:lpstr>
      <vt:lpstr>A Model of Cloud Computing</vt:lpstr>
      <vt:lpstr>Cloud Software Architecture</vt:lpstr>
      <vt:lpstr>Challenges to software engineering</vt:lpstr>
    </vt:vector>
  </TitlesOfParts>
  <Company>School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future is bright with clouds</dc:title>
  <dc:creator> </dc:creator>
  <cp:lastModifiedBy> </cp:lastModifiedBy>
  <cp:revision>10</cp:revision>
  <dcterms:created xsi:type="dcterms:W3CDTF">2011-07-15T21:38:37Z</dcterms:created>
  <dcterms:modified xsi:type="dcterms:W3CDTF">2011-07-15T23:16:31Z</dcterms:modified>
</cp:coreProperties>
</file>