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75" r:id="rId3"/>
    <p:sldId id="376" r:id="rId4"/>
    <p:sldId id="378" r:id="rId5"/>
    <p:sldId id="377" r:id="rId6"/>
    <p:sldId id="379" r:id="rId7"/>
    <p:sldId id="380" r:id="rId8"/>
    <p:sldId id="381" r:id="rId9"/>
    <p:sldId id="382" r:id="rId10"/>
    <p:sldId id="258" r:id="rId11"/>
    <p:sldId id="383" r:id="rId12"/>
    <p:sldId id="384" r:id="rId13"/>
    <p:sldId id="385" r:id="rId14"/>
    <p:sldId id="299" r:id="rId15"/>
    <p:sldId id="386" r:id="rId16"/>
    <p:sldId id="302" r:id="rId17"/>
    <p:sldId id="303" r:id="rId18"/>
    <p:sldId id="312" r:id="rId19"/>
    <p:sldId id="304" r:id="rId20"/>
    <p:sldId id="306" r:id="rId21"/>
    <p:sldId id="307" r:id="rId22"/>
    <p:sldId id="388" r:id="rId23"/>
    <p:sldId id="403" r:id="rId24"/>
    <p:sldId id="313" r:id="rId25"/>
    <p:sldId id="389" r:id="rId26"/>
    <p:sldId id="390" r:id="rId27"/>
    <p:sldId id="391" r:id="rId28"/>
    <p:sldId id="392" r:id="rId29"/>
    <p:sldId id="394" r:id="rId30"/>
    <p:sldId id="393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310" r:id="rId40"/>
    <p:sldId id="311" r:id="rId41"/>
    <p:sldId id="315" r:id="rId42"/>
    <p:sldId id="31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69" autoAdjust="0"/>
    <p:restoredTop sz="88365" autoAdjust="0"/>
  </p:normalViewPr>
  <p:slideViewPr>
    <p:cSldViewPr>
      <p:cViewPr varScale="1">
        <p:scale>
          <a:sx n="93" d="100"/>
          <a:sy n="93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8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90332458443"/>
          <c:y val="0.0687022900763359"/>
          <c:w val="0.828693350831146"/>
          <c:h val="0.742951854300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 Large Enterprises </c:v>
                </c:pt>
                <c:pt idx="1">
                  <c:v>Overall Adoption</c:v>
                </c:pt>
                <c:pt idx="2">
                  <c:v>Company wide Adoption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81.0</c:v>
                </c:pt>
                <c:pt idx="1">
                  <c:v>74.0</c:v>
                </c:pt>
                <c:pt idx="2">
                  <c:v>21.0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 Large Enterprises </c:v>
                </c:pt>
                <c:pt idx="1">
                  <c:v>Overall Adoption</c:v>
                </c:pt>
                <c:pt idx="2">
                  <c:v>Company wide Adoption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84.0</c:v>
                </c:pt>
                <c:pt idx="1">
                  <c:v>78.0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939528"/>
        <c:axId val="-2076944136"/>
      </c:barChart>
      <c:catAx>
        <c:axId val="-2116939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76944136"/>
        <c:crosses val="autoZero"/>
        <c:auto val="1"/>
        <c:lblAlgn val="ctr"/>
        <c:lblOffset val="100"/>
        <c:noMultiLvlLbl val="0"/>
      </c:catAx>
      <c:valAx>
        <c:axId val="-2076944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6939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057718160464"/>
          <c:y val="0.157697427908918"/>
          <c:w val="0.278494094488189"/>
          <c:h val="0.069335216685700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35960-94E8-4CEE-9857-8382391522E0}" type="datetimeFigureOut">
              <a:rPr lang="en-US" smtClean="0"/>
              <a:pPr/>
              <a:t>27/06/18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D0F5-CBB9-476F-834C-2232B1EFF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4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00FF"/>
                </a:solidFill>
              </a:rPr>
              <a:t>References: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00FF"/>
                </a:solidFill>
              </a:rPr>
              <a:t>Hong Zhu, et al. </a:t>
            </a:r>
            <a:r>
              <a:rPr lang="en-GB" sz="1200" i="1" dirty="0" smtClean="0">
                <a:solidFill>
                  <a:srgbClr val="0000FF"/>
                </a:solidFill>
              </a:rPr>
              <a:t>Big </a:t>
            </a:r>
            <a:r>
              <a:rPr lang="en-GB" sz="1200" i="1" dirty="0" err="1" smtClean="0">
                <a:solidFill>
                  <a:srgbClr val="0000FF"/>
                </a:solidFill>
              </a:rPr>
              <a:t>SaaS</a:t>
            </a:r>
            <a:r>
              <a:rPr lang="en-GB" sz="1200" i="1" dirty="0" smtClean="0">
                <a:solidFill>
                  <a:srgbClr val="0000FF"/>
                </a:solidFill>
              </a:rPr>
              <a:t>: The Next Step Beyond Big Data</a:t>
            </a:r>
            <a:r>
              <a:rPr lang="en-GB" sz="1200" dirty="0" smtClean="0">
                <a:solidFill>
                  <a:srgbClr val="0000FF"/>
                </a:solidFill>
              </a:rPr>
              <a:t>, Proc. of the 8th IEEE Int’l Congress on Big Data, June 27 - July 2, 2015, pp775-784.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D0F5-CBB9-476F-834C-2232B1EFF5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FF"/>
                </a:solidFill>
              </a:rPr>
              <a:t>Reference</a:t>
            </a:r>
            <a:r>
              <a:rPr lang="en-US" sz="1200" dirty="0" smtClean="0">
                <a:solidFill>
                  <a:srgbClr val="0000FF"/>
                </a:solidFill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FF"/>
                </a:solidFill>
              </a:rPr>
              <a:t>Chong, F.  and </a:t>
            </a:r>
            <a:r>
              <a:rPr lang="en-US" sz="1200" dirty="0" err="1" smtClean="0">
                <a:solidFill>
                  <a:srgbClr val="0000FF"/>
                </a:solidFill>
              </a:rPr>
              <a:t>Carraro</a:t>
            </a:r>
            <a:r>
              <a:rPr lang="en-US" sz="1200" dirty="0" smtClean="0">
                <a:solidFill>
                  <a:srgbClr val="0000FF"/>
                </a:solidFill>
              </a:rPr>
              <a:t>, G., </a:t>
            </a:r>
            <a:r>
              <a:rPr lang="en-US" sz="1200" i="1" dirty="0" smtClean="0">
                <a:solidFill>
                  <a:srgbClr val="0000FF"/>
                </a:solidFill>
              </a:rPr>
              <a:t>Architecture Strategies for Catching the Long Tail</a:t>
            </a:r>
            <a:r>
              <a:rPr lang="en-US" sz="1200" dirty="0" smtClean="0">
                <a:solidFill>
                  <a:srgbClr val="0000FF"/>
                </a:solidFill>
              </a:rPr>
              <a:t>, Microsoft Corporation, April 2006.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D0F5-CBB9-476F-834C-2232B1EFF5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build command builds the image. </a:t>
            </a:r>
          </a:p>
          <a:p>
            <a:pPr marL="0" indent="0">
              <a:buFont typeface="Arial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 provides a name for the image. </a:t>
            </a:r>
          </a:p>
          <a:p>
            <a:pPr marL="0" indent="0">
              <a:buFont typeface="Arial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hello-java is the name of the image. </a:t>
            </a:r>
          </a:p>
          <a:p>
            <a:pPr marL="0" indent="0">
              <a:buFont typeface="Arial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is the context for the command. This context is used as the base directory for copying any files to the image. No files are copied in this case.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openjdk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is downloaded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Hub. It also downloads the complete chain of base images.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The CMD instruction adds a new layer to the image.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D0F5-CBB9-476F-834C-2232B1EFF56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2071678"/>
            <a:ext cx="8533134" cy="4473585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co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9625"/>
            <a:ext cx="8532000" cy="476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5544616"/>
          </a:xfrm>
        </p:spPr>
        <p:txBody>
          <a:bodyPr/>
          <a:lstStyle>
            <a:lvl1pPr marL="180975" indent="-180975">
              <a:spcBef>
                <a:spcPts val="1500"/>
              </a:spcBef>
              <a:defRPr b="0"/>
            </a:lvl1pPr>
            <a:lvl2pPr marL="449263" indent="-177800">
              <a:spcBef>
                <a:spcPts val="300"/>
              </a:spcBef>
              <a:defRPr sz="2000"/>
            </a:lvl2pPr>
            <a:lvl3pPr marL="715963" indent="-182563">
              <a:spcBef>
                <a:spcPts val="300"/>
              </a:spcBef>
              <a:defRPr sz="2000"/>
            </a:lvl3pPr>
            <a:lvl4pPr marL="982663" indent="-177800">
              <a:spcBef>
                <a:spcPts val="300"/>
              </a:spcBef>
              <a:defRPr sz="1800"/>
            </a:lvl4pPr>
            <a:lvl5pPr marL="1258888" indent="-18097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7" y="908720"/>
            <a:ext cx="4270126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908720"/>
            <a:ext cx="4138824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61127" cy="64807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836712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Relationship Id="rId3" Type="http://schemas.openxmlformats.org/officeDocument/2006/relationships/hyperlink" Target="file://localhost/Users/mac/Desktop/SERVICES%202018-%20CAOPLE%20Tutorial%20/Kubernetes%20Configuration%20File.txt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268288" algn="ctr"/>
            <a:r>
              <a:rPr lang="en-US" sz="3600" dirty="0" smtClean="0"/>
              <a:t>2018 IEEE Congress on Services</a:t>
            </a:r>
            <a:br>
              <a:rPr lang="en-US" sz="3600" dirty="0" smtClean="0"/>
            </a:br>
            <a:r>
              <a:rPr lang="en-US" sz="3600" dirty="0" smtClean="0"/>
              <a:t>Tutorial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221088"/>
            <a:ext cx="8496944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Hong </a:t>
            </a:r>
            <a:r>
              <a:rPr lang="en-US" sz="3200" b="1" dirty="0" smtClean="0">
                <a:solidFill>
                  <a:srgbClr val="FFFFFF"/>
                </a:solidFill>
              </a:rPr>
              <a:t>Zhu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School of Engineering, Computing and Mathematics</a:t>
            </a:r>
            <a:endParaRPr lang="en-GB" sz="24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Oxford </a:t>
            </a:r>
            <a:r>
              <a:rPr lang="en-US" sz="2400" dirty="0">
                <a:solidFill>
                  <a:schemeClr val="bg1"/>
                </a:solidFill>
              </a:rPr>
              <a:t>Brookes University, </a:t>
            </a:r>
            <a:r>
              <a:rPr lang="en-US" sz="2400" dirty="0" smtClean="0">
                <a:solidFill>
                  <a:schemeClr val="bg1"/>
                </a:solidFill>
              </a:rPr>
              <a:t>Oxford, </a:t>
            </a:r>
            <a:r>
              <a:rPr lang="en-US" sz="2400" dirty="0">
                <a:solidFill>
                  <a:schemeClr val="bg1"/>
                </a:solidFill>
              </a:rPr>
              <a:t>UK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Email: </a:t>
            </a:r>
            <a:r>
              <a:rPr lang="en-US" sz="2400" dirty="0">
                <a:solidFill>
                  <a:srgbClr val="FFFFFF"/>
                </a:solidFill>
              </a:rPr>
              <a:t>hzhu@brookes.ac.uk,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352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Programming Microservices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Service Agent Oriented </a:t>
            </a:r>
            <a:r>
              <a:rPr lang="en-US" sz="2800" dirty="0" smtClean="0">
                <a:solidFill>
                  <a:schemeClr val="bg1"/>
                </a:solidFill>
              </a:rPr>
              <a:t>Programming Language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and An Integrated </a:t>
            </a:r>
            <a:r>
              <a:rPr lang="en-US" sz="2800" dirty="0" err="1" smtClean="0">
                <a:solidFill>
                  <a:schemeClr val="bg1"/>
                </a:solidFill>
              </a:rPr>
              <a:t>DevOps</a:t>
            </a:r>
            <a:r>
              <a:rPr lang="en-US" sz="2800" dirty="0" smtClean="0">
                <a:solidFill>
                  <a:schemeClr val="bg1"/>
                </a:solidFill>
              </a:rPr>
              <a:t> Environment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Challenges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i="1" dirty="0" smtClean="0"/>
              <a:t>Reliability</a:t>
            </a:r>
            <a:endParaRPr lang="en-GB" dirty="0" smtClean="0"/>
          </a:p>
          <a:p>
            <a:pPr lvl="1">
              <a:spcBef>
                <a:spcPts val="600"/>
              </a:spcBef>
            </a:pPr>
            <a:r>
              <a:rPr lang="en-GB" dirty="0" smtClean="0"/>
              <a:t>Tolerant to HW/SW failures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solidFill>
                  <a:srgbClr val="FF0000"/>
                </a:solidFill>
              </a:rPr>
              <a:t>Societal risks </a:t>
            </a:r>
          </a:p>
          <a:p>
            <a:pPr>
              <a:spcBef>
                <a:spcPts val="600"/>
              </a:spcBef>
            </a:pPr>
            <a:r>
              <a:rPr lang="en-GB" i="1" dirty="0" smtClean="0"/>
              <a:t>Modifiability</a:t>
            </a:r>
            <a:endParaRPr lang="en-GB" dirty="0" smtClean="0"/>
          </a:p>
          <a:p>
            <a:pPr lvl="1">
              <a:spcBef>
                <a:spcPts val="600"/>
              </a:spcBef>
            </a:pPr>
            <a:r>
              <a:rPr lang="en-GB" dirty="0" smtClean="0"/>
              <a:t>Customisation 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Evolution  </a:t>
            </a:r>
          </a:p>
          <a:p>
            <a:pPr>
              <a:spcBef>
                <a:spcPts val="600"/>
              </a:spcBef>
            </a:pPr>
            <a:r>
              <a:rPr lang="en-GB" i="1" dirty="0" smtClean="0"/>
              <a:t>Security</a:t>
            </a:r>
            <a:r>
              <a:rPr lang="en-GB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Separation of tenants</a:t>
            </a:r>
          </a:p>
          <a:p>
            <a:pPr>
              <a:spcBef>
                <a:spcPts val="600"/>
              </a:spcBef>
            </a:pPr>
            <a:r>
              <a:rPr lang="en-GB" i="1" dirty="0" smtClean="0"/>
              <a:t>Performance</a:t>
            </a:r>
            <a:r>
              <a:rPr lang="en-GB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Scalability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Efficiency  </a:t>
            </a:r>
          </a:p>
          <a:p>
            <a:pPr>
              <a:spcBef>
                <a:spcPts val="600"/>
              </a:spcBef>
            </a:pPr>
            <a:r>
              <a:rPr lang="en-GB" i="1" dirty="0" smtClean="0"/>
              <a:t>Operability</a:t>
            </a:r>
            <a:endParaRPr lang="en-GB" dirty="0" smtClean="0"/>
          </a:p>
          <a:p>
            <a:pPr lvl="1">
              <a:spcBef>
                <a:spcPts val="600"/>
              </a:spcBef>
            </a:pPr>
            <a:r>
              <a:rPr lang="en-GB" dirty="0"/>
              <a:t>C</a:t>
            </a:r>
            <a:r>
              <a:rPr lang="en-GB" dirty="0" smtClean="0"/>
              <a:t>omplex environment: more dynamic, more diversity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Continuous 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9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Notion of </a:t>
            </a:r>
            <a:r>
              <a:rPr lang="en-US" sz="3600" i="1" dirty="0"/>
              <a:t>Societal Risk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Societal </a:t>
            </a:r>
            <a:r>
              <a:rPr lang="en-US" sz="2800" dirty="0"/>
              <a:t>risk is a </a:t>
            </a:r>
            <a:r>
              <a:rPr lang="en-US" sz="2800" dirty="0" smtClean="0"/>
              <a:t>risk (the </a:t>
            </a:r>
            <a:r>
              <a:rPr lang="en-US" sz="2800" dirty="0"/>
              <a:t>chance of </a:t>
            </a:r>
            <a:r>
              <a:rPr lang="en-US" sz="2800" dirty="0" smtClean="0"/>
              <a:t>accidents) </a:t>
            </a:r>
            <a:r>
              <a:rPr lang="en-US" sz="2800" dirty="0"/>
              <a:t>that could </a:t>
            </a:r>
            <a:r>
              <a:rPr lang="en-US" sz="2800" dirty="0" smtClean="0"/>
              <a:t>cause lost to a society (a group of users) in </a:t>
            </a:r>
            <a:r>
              <a:rPr lang="en-US" sz="2800" dirty="0"/>
              <a:t>one </a:t>
            </a:r>
            <a:r>
              <a:rPr lang="en-US" sz="2800" dirty="0" smtClean="0"/>
              <a:t>system failure.</a:t>
            </a:r>
          </a:p>
          <a:p>
            <a:r>
              <a:rPr lang="en-US" sz="2800" i="1" dirty="0"/>
              <a:t>S</a:t>
            </a:r>
            <a:r>
              <a:rPr lang="en-US" sz="2800" i="1" dirty="0" smtClean="0"/>
              <a:t>ocietal risk</a:t>
            </a:r>
            <a:r>
              <a:rPr lang="en-US" sz="2800" dirty="0"/>
              <a:t> </a:t>
            </a:r>
            <a:r>
              <a:rPr lang="en-US" sz="2800" dirty="0" smtClean="0"/>
              <a:t>is measured and expressed </a:t>
            </a:r>
            <a:r>
              <a:rPr lang="en-US" sz="2800" dirty="0"/>
              <a:t>as the relationship between the probability of a catastrophic incident and the number of users affected. </a:t>
            </a:r>
            <a:endParaRPr lang="en-US" sz="2800" dirty="0" smtClean="0"/>
          </a:p>
          <a:p>
            <a:r>
              <a:rPr lang="en-US" sz="2800" i="1" dirty="0" smtClean="0"/>
              <a:t>F</a:t>
            </a:r>
            <a:r>
              <a:rPr lang="en-US" sz="2800" dirty="0"/>
              <a:t>-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smtClean="0"/>
              <a:t>curve: plots </a:t>
            </a:r>
            <a:r>
              <a:rPr lang="en-US" sz="2800" dirty="0"/>
              <a:t>the expected frequency (</a:t>
            </a:r>
            <a:r>
              <a:rPr lang="en-US" sz="2800" i="1" dirty="0"/>
              <a:t>F</a:t>
            </a:r>
            <a:r>
              <a:rPr lang="en-US" sz="2800" dirty="0"/>
              <a:t>) of failure and the number (</a:t>
            </a:r>
            <a:r>
              <a:rPr lang="en-US" sz="2800" i="1" dirty="0" smtClean="0"/>
              <a:t>N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  <a:r>
              <a:rPr lang="en-US" sz="2800" dirty="0"/>
              <a:t>of users affected by each failure.</a:t>
            </a:r>
            <a:r>
              <a:rPr lang="en-GB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86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SaaS</a:t>
            </a:r>
            <a:r>
              <a:rPr lang="en-US" dirty="0"/>
              <a:t> Differs from COWS in Societal Risks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450912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Failure rate (Frequency of failure occurrences) 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268760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Consequence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(Number of users affected per failure) 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79712" y="1196752"/>
            <a:ext cx="6768752" cy="3528392"/>
            <a:chOff x="1979712" y="1196752"/>
            <a:chExt cx="6768752" cy="418484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979712" y="5085184"/>
              <a:ext cx="6768752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2267744" y="1196752"/>
              <a:ext cx="8384" cy="4184848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39752" y="4797152"/>
              <a:ext cx="6264696" cy="0"/>
            </a:xfrm>
            <a:prstGeom prst="line">
              <a:avLst/>
            </a:prstGeom>
            <a:ln w="25400"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384089" y="1928895"/>
              <a:ext cx="6217800" cy="2576207"/>
            </a:xfrm>
            <a:custGeom>
              <a:avLst/>
              <a:gdLst>
                <a:gd name="connsiteX0" fmla="*/ 0 w 6217800"/>
                <a:gd name="connsiteY0" fmla="*/ 0 h 2504166"/>
                <a:gd name="connsiteX1" fmla="*/ 682880 w 6217800"/>
                <a:gd name="connsiteY1" fmla="*/ 95854 h 2504166"/>
                <a:gd name="connsiteX2" fmla="*/ 1377740 w 6217800"/>
                <a:gd name="connsiteY2" fmla="*/ 383413 h 2504166"/>
                <a:gd name="connsiteX3" fmla="*/ 2204384 w 6217800"/>
                <a:gd name="connsiteY3" fmla="*/ 1066368 h 2504166"/>
                <a:gd name="connsiteX4" fmla="*/ 2659637 w 6217800"/>
                <a:gd name="connsiteY4" fmla="*/ 1976974 h 2504166"/>
                <a:gd name="connsiteX5" fmla="*/ 3378458 w 6217800"/>
                <a:gd name="connsiteY5" fmla="*/ 2372368 h 2504166"/>
                <a:gd name="connsiteX6" fmla="*/ 6217800 w 6217800"/>
                <a:gd name="connsiteY6" fmla="*/ 2504166 h 2504166"/>
                <a:gd name="connsiteX7" fmla="*/ 6217800 w 6217800"/>
                <a:gd name="connsiteY7" fmla="*/ 2504166 h 2504166"/>
                <a:gd name="connsiteX8" fmla="*/ 6217800 w 6217800"/>
                <a:gd name="connsiteY8" fmla="*/ 2504166 h 2504166"/>
                <a:gd name="connsiteX0" fmla="*/ 0 w 6217800"/>
                <a:gd name="connsiteY0" fmla="*/ 130135 h 2411167"/>
                <a:gd name="connsiteX1" fmla="*/ 682880 w 6217800"/>
                <a:gd name="connsiteY1" fmla="*/ 2855 h 2411167"/>
                <a:gd name="connsiteX2" fmla="*/ 1377740 w 6217800"/>
                <a:gd name="connsiteY2" fmla="*/ 290414 h 2411167"/>
                <a:gd name="connsiteX3" fmla="*/ 2204384 w 6217800"/>
                <a:gd name="connsiteY3" fmla="*/ 973369 h 2411167"/>
                <a:gd name="connsiteX4" fmla="*/ 2659637 w 6217800"/>
                <a:gd name="connsiteY4" fmla="*/ 1883975 h 2411167"/>
                <a:gd name="connsiteX5" fmla="*/ 3378458 w 6217800"/>
                <a:gd name="connsiteY5" fmla="*/ 2279369 h 2411167"/>
                <a:gd name="connsiteX6" fmla="*/ 6217800 w 6217800"/>
                <a:gd name="connsiteY6" fmla="*/ 2411167 h 2411167"/>
                <a:gd name="connsiteX7" fmla="*/ 6217800 w 6217800"/>
                <a:gd name="connsiteY7" fmla="*/ 2411167 h 2411167"/>
                <a:gd name="connsiteX8" fmla="*/ 6217800 w 6217800"/>
                <a:gd name="connsiteY8" fmla="*/ 2411167 h 2411167"/>
                <a:gd name="connsiteX0" fmla="*/ 0 w 6217800"/>
                <a:gd name="connsiteY0" fmla="*/ 268374 h 2549406"/>
                <a:gd name="connsiteX1" fmla="*/ 400667 w 6217800"/>
                <a:gd name="connsiteY1" fmla="*/ 1636 h 2549406"/>
                <a:gd name="connsiteX2" fmla="*/ 1377740 w 6217800"/>
                <a:gd name="connsiteY2" fmla="*/ 428653 h 2549406"/>
                <a:gd name="connsiteX3" fmla="*/ 2204384 w 6217800"/>
                <a:gd name="connsiteY3" fmla="*/ 1111608 h 2549406"/>
                <a:gd name="connsiteX4" fmla="*/ 2659637 w 6217800"/>
                <a:gd name="connsiteY4" fmla="*/ 2022214 h 2549406"/>
                <a:gd name="connsiteX5" fmla="*/ 3378458 w 6217800"/>
                <a:gd name="connsiteY5" fmla="*/ 2417608 h 2549406"/>
                <a:gd name="connsiteX6" fmla="*/ 6217800 w 6217800"/>
                <a:gd name="connsiteY6" fmla="*/ 2549406 h 2549406"/>
                <a:gd name="connsiteX7" fmla="*/ 6217800 w 6217800"/>
                <a:gd name="connsiteY7" fmla="*/ 2549406 h 2549406"/>
                <a:gd name="connsiteX8" fmla="*/ 6217800 w 6217800"/>
                <a:gd name="connsiteY8" fmla="*/ 2549406 h 2549406"/>
                <a:gd name="connsiteX0" fmla="*/ 0 w 6217800"/>
                <a:gd name="connsiteY0" fmla="*/ 268807 h 2549839"/>
                <a:gd name="connsiteX1" fmla="*/ 400667 w 6217800"/>
                <a:gd name="connsiteY1" fmla="*/ 2069 h 2549839"/>
                <a:gd name="connsiteX2" fmla="*/ 1377740 w 6217800"/>
                <a:gd name="connsiteY2" fmla="*/ 429086 h 2549839"/>
                <a:gd name="connsiteX3" fmla="*/ 2204384 w 6217800"/>
                <a:gd name="connsiteY3" fmla="*/ 1112041 h 2549839"/>
                <a:gd name="connsiteX4" fmla="*/ 2659637 w 6217800"/>
                <a:gd name="connsiteY4" fmla="*/ 2022647 h 2549839"/>
                <a:gd name="connsiteX5" fmla="*/ 3378458 w 6217800"/>
                <a:gd name="connsiteY5" fmla="*/ 2418041 h 2549839"/>
                <a:gd name="connsiteX6" fmla="*/ 6217800 w 6217800"/>
                <a:gd name="connsiteY6" fmla="*/ 2549839 h 2549839"/>
                <a:gd name="connsiteX7" fmla="*/ 6217800 w 6217800"/>
                <a:gd name="connsiteY7" fmla="*/ 2549839 h 2549839"/>
                <a:gd name="connsiteX8" fmla="*/ 6217800 w 6217800"/>
                <a:gd name="connsiteY8" fmla="*/ 2549839 h 2549839"/>
                <a:gd name="connsiteX0" fmla="*/ 0 w 6217800"/>
                <a:gd name="connsiteY0" fmla="*/ 269194 h 2550226"/>
                <a:gd name="connsiteX1" fmla="*/ 400667 w 6217800"/>
                <a:gd name="connsiteY1" fmla="*/ 2456 h 2550226"/>
                <a:gd name="connsiteX2" fmla="*/ 1377740 w 6217800"/>
                <a:gd name="connsiteY2" fmla="*/ 429473 h 2550226"/>
                <a:gd name="connsiteX3" fmla="*/ 2204384 w 6217800"/>
                <a:gd name="connsiteY3" fmla="*/ 1112428 h 2550226"/>
                <a:gd name="connsiteX4" fmla="*/ 2659637 w 6217800"/>
                <a:gd name="connsiteY4" fmla="*/ 2023034 h 2550226"/>
                <a:gd name="connsiteX5" fmla="*/ 3378458 w 6217800"/>
                <a:gd name="connsiteY5" fmla="*/ 2418428 h 2550226"/>
                <a:gd name="connsiteX6" fmla="*/ 6217800 w 6217800"/>
                <a:gd name="connsiteY6" fmla="*/ 2550226 h 2550226"/>
                <a:gd name="connsiteX7" fmla="*/ 6217800 w 6217800"/>
                <a:gd name="connsiteY7" fmla="*/ 2550226 h 2550226"/>
                <a:gd name="connsiteX8" fmla="*/ 6217800 w 6217800"/>
                <a:gd name="connsiteY8" fmla="*/ 2550226 h 2550226"/>
                <a:gd name="connsiteX0" fmla="*/ 0 w 6217800"/>
                <a:gd name="connsiteY0" fmla="*/ 295174 h 2576206"/>
                <a:gd name="connsiteX1" fmla="*/ 400667 w 6217800"/>
                <a:gd name="connsiteY1" fmla="*/ 28436 h 2576206"/>
                <a:gd name="connsiteX2" fmla="*/ 1013215 w 6217800"/>
                <a:gd name="connsiteY2" fmla="*/ 1013288 h 2576206"/>
                <a:gd name="connsiteX3" fmla="*/ 2204384 w 6217800"/>
                <a:gd name="connsiteY3" fmla="*/ 1138408 h 2576206"/>
                <a:gd name="connsiteX4" fmla="*/ 2659637 w 6217800"/>
                <a:gd name="connsiteY4" fmla="*/ 2049014 h 2576206"/>
                <a:gd name="connsiteX5" fmla="*/ 3378458 w 6217800"/>
                <a:gd name="connsiteY5" fmla="*/ 2444408 h 2576206"/>
                <a:gd name="connsiteX6" fmla="*/ 6217800 w 6217800"/>
                <a:gd name="connsiteY6" fmla="*/ 2576206 h 2576206"/>
                <a:gd name="connsiteX7" fmla="*/ 6217800 w 6217800"/>
                <a:gd name="connsiteY7" fmla="*/ 2576206 h 2576206"/>
                <a:gd name="connsiteX8" fmla="*/ 6217800 w 6217800"/>
                <a:gd name="connsiteY8" fmla="*/ 2576206 h 2576206"/>
                <a:gd name="connsiteX0" fmla="*/ 0 w 6217800"/>
                <a:gd name="connsiteY0" fmla="*/ 295175 h 2576207"/>
                <a:gd name="connsiteX1" fmla="*/ 400667 w 6217800"/>
                <a:gd name="connsiteY1" fmla="*/ 28437 h 2576207"/>
                <a:gd name="connsiteX2" fmla="*/ 1013215 w 6217800"/>
                <a:gd name="connsiteY2" fmla="*/ 1013289 h 2576207"/>
                <a:gd name="connsiteX3" fmla="*/ 2157348 w 6217800"/>
                <a:gd name="connsiteY3" fmla="*/ 1222084 h 2576207"/>
                <a:gd name="connsiteX4" fmla="*/ 2659637 w 6217800"/>
                <a:gd name="connsiteY4" fmla="*/ 2049015 h 2576207"/>
                <a:gd name="connsiteX5" fmla="*/ 3378458 w 6217800"/>
                <a:gd name="connsiteY5" fmla="*/ 2444409 h 2576207"/>
                <a:gd name="connsiteX6" fmla="*/ 6217800 w 6217800"/>
                <a:gd name="connsiteY6" fmla="*/ 2576207 h 2576207"/>
                <a:gd name="connsiteX7" fmla="*/ 6217800 w 6217800"/>
                <a:gd name="connsiteY7" fmla="*/ 2576207 h 2576207"/>
                <a:gd name="connsiteX8" fmla="*/ 6217800 w 6217800"/>
                <a:gd name="connsiteY8" fmla="*/ 2576207 h 2576207"/>
                <a:gd name="connsiteX0" fmla="*/ 0 w 6217800"/>
                <a:gd name="connsiteY0" fmla="*/ 295175 h 2576207"/>
                <a:gd name="connsiteX1" fmla="*/ 400667 w 6217800"/>
                <a:gd name="connsiteY1" fmla="*/ 28437 h 2576207"/>
                <a:gd name="connsiteX2" fmla="*/ 1013215 w 6217800"/>
                <a:gd name="connsiteY2" fmla="*/ 1013289 h 2576207"/>
                <a:gd name="connsiteX3" fmla="*/ 2157348 w 6217800"/>
                <a:gd name="connsiteY3" fmla="*/ 1222084 h 2576207"/>
                <a:gd name="connsiteX4" fmla="*/ 2636119 w 6217800"/>
                <a:gd name="connsiteY4" fmla="*/ 2146636 h 2576207"/>
                <a:gd name="connsiteX5" fmla="*/ 3378458 w 6217800"/>
                <a:gd name="connsiteY5" fmla="*/ 2444409 h 2576207"/>
                <a:gd name="connsiteX6" fmla="*/ 6217800 w 6217800"/>
                <a:gd name="connsiteY6" fmla="*/ 2576207 h 2576207"/>
                <a:gd name="connsiteX7" fmla="*/ 6217800 w 6217800"/>
                <a:gd name="connsiteY7" fmla="*/ 2576207 h 2576207"/>
                <a:gd name="connsiteX8" fmla="*/ 6217800 w 6217800"/>
                <a:gd name="connsiteY8" fmla="*/ 2576207 h 2576207"/>
                <a:gd name="connsiteX0" fmla="*/ 0 w 6217800"/>
                <a:gd name="connsiteY0" fmla="*/ 295175 h 2576207"/>
                <a:gd name="connsiteX1" fmla="*/ 400667 w 6217800"/>
                <a:gd name="connsiteY1" fmla="*/ 28437 h 2576207"/>
                <a:gd name="connsiteX2" fmla="*/ 1013215 w 6217800"/>
                <a:gd name="connsiteY2" fmla="*/ 1013289 h 2576207"/>
                <a:gd name="connsiteX3" fmla="*/ 2157348 w 6217800"/>
                <a:gd name="connsiteY3" fmla="*/ 1222084 h 2576207"/>
                <a:gd name="connsiteX4" fmla="*/ 2636119 w 6217800"/>
                <a:gd name="connsiteY4" fmla="*/ 2146636 h 2576207"/>
                <a:gd name="connsiteX5" fmla="*/ 3401975 w 6217800"/>
                <a:gd name="connsiteY5" fmla="*/ 2500193 h 2576207"/>
                <a:gd name="connsiteX6" fmla="*/ 6217800 w 6217800"/>
                <a:gd name="connsiteY6" fmla="*/ 2576207 h 2576207"/>
                <a:gd name="connsiteX7" fmla="*/ 6217800 w 6217800"/>
                <a:gd name="connsiteY7" fmla="*/ 2576207 h 2576207"/>
                <a:gd name="connsiteX8" fmla="*/ 6217800 w 6217800"/>
                <a:gd name="connsiteY8" fmla="*/ 2576207 h 257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7800" h="2576207">
                  <a:moveTo>
                    <a:pt x="0" y="295175"/>
                  </a:moveTo>
                  <a:cubicBezTo>
                    <a:pt x="73762" y="199583"/>
                    <a:pt x="231798" y="-91249"/>
                    <a:pt x="400667" y="28437"/>
                  </a:cubicBezTo>
                  <a:cubicBezTo>
                    <a:pt x="569536" y="148123"/>
                    <a:pt x="720435" y="814348"/>
                    <a:pt x="1013215" y="1013289"/>
                  </a:cubicBezTo>
                  <a:cubicBezTo>
                    <a:pt x="1305995" y="1212230"/>
                    <a:pt x="1886864" y="1033193"/>
                    <a:pt x="2157348" y="1222084"/>
                  </a:cubicBezTo>
                  <a:cubicBezTo>
                    <a:pt x="2427832" y="1410975"/>
                    <a:pt x="2428681" y="1933618"/>
                    <a:pt x="2636119" y="2146636"/>
                  </a:cubicBezTo>
                  <a:cubicBezTo>
                    <a:pt x="2843557" y="2359654"/>
                    <a:pt x="2805028" y="2428598"/>
                    <a:pt x="3401975" y="2500193"/>
                  </a:cubicBezTo>
                  <a:cubicBezTo>
                    <a:pt x="3998922" y="2571788"/>
                    <a:pt x="6217800" y="2576207"/>
                    <a:pt x="6217800" y="2576207"/>
                  </a:cubicBezTo>
                  <a:lnTo>
                    <a:pt x="6217800" y="2576207"/>
                  </a:lnTo>
                  <a:lnTo>
                    <a:pt x="6217800" y="2576207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endCxn id="13" idx="3"/>
            </p:cNvCxnSpPr>
            <p:nvPr/>
          </p:nvCxnSpPr>
          <p:spPr>
            <a:xfrm flipH="1">
              <a:off x="4541437" y="2392423"/>
              <a:ext cx="966667" cy="7585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436096" y="2050803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solidFill>
                    <a:srgbClr val="0000FF"/>
                  </a:solidFill>
                </a:rPr>
                <a:t>SaaS</a:t>
              </a:r>
              <a:r>
                <a:rPr lang="en-GB" sz="2400" dirty="0" smtClean="0">
                  <a:solidFill>
                    <a:srgbClr val="0000FF"/>
                  </a:solidFill>
                </a:rPr>
                <a:t> </a:t>
              </a:r>
              <a:endParaRPr lang="en-GB" sz="24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08104" y="314096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0000FF"/>
                  </a:solidFill>
                </a:rPr>
                <a:t>COWS</a:t>
              </a:r>
              <a:endParaRPr lang="en-GB" sz="24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4427984" y="3212976"/>
            <a:ext cx="1152128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536" y="5013176"/>
            <a:ext cx="835292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Challenge: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It </a:t>
            </a:r>
            <a:r>
              <a:rPr lang="en-US" sz="2400" dirty="0">
                <a:solidFill>
                  <a:srgbClr val="0000FF"/>
                </a:solidFill>
              </a:rPr>
              <a:t>is crucial for </a:t>
            </a:r>
            <a:r>
              <a:rPr lang="en-US" sz="2400" dirty="0" err="1">
                <a:solidFill>
                  <a:srgbClr val="0000FF"/>
                </a:solidFill>
              </a:rPr>
              <a:t>SaaS</a:t>
            </a:r>
            <a:r>
              <a:rPr lang="en-US" sz="2400" dirty="0">
                <a:solidFill>
                  <a:srgbClr val="0000FF"/>
                </a:solidFill>
              </a:rPr>
              <a:t> application developers to </a:t>
            </a:r>
            <a:r>
              <a:rPr lang="en-US" sz="2400" dirty="0" smtClean="0">
                <a:solidFill>
                  <a:srgbClr val="0000FF"/>
                </a:solidFill>
              </a:rPr>
              <a:t>improve reliability and reduce </a:t>
            </a:r>
            <a:r>
              <a:rPr lang="en-US" sz="2400" dirty="0">
                <a:solidFill>
                  <a:srgbClr val="0000FF"/>
                </a:solidFill>
              </a:rPr>
              <a:t>the societal risk significantly to an acceptable level.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98072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Illustrative F-N curve to demonstrate  the differences between </a:t>
            </a:r>
            <a:r>
              <a:rPr lang="en-GB" dirty="0" err="1" smtClean="0">
                <a:solidFill>
                  <a:schemeClr val="tx2"/>
                </a:solidFill>
              </a:rPr>
              <a:t>SaaS</a:t>
            </a:r>
            <a:r>
              <a:rPr lang="en-GB" dirty="0" smtClean="0">
                <a:solidFill>
                  <a:schemeClr val="tx2"/>
                </a:solidFill>
              </a:rPr>
              <a:t> and COWS in societal risks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5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Examples of Big </a:t>
            </a:r>
            <a:r>
              <a:rPr lang="en-GB" sz="3600" dirty="0" err="1" smtClean="0"/>
              <a:t>SaaS</a:t>
            </a:r>
            <a:r>
              <a:rPr lang="en-GB" sz="3600" dirty="0" smtClean="0"/>
              <a:t> Failures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5688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/>
              <a:t>Googlemail</a:t>
            </a:r>
            <a:r>
              <a:rPr lang="en-US" dirty="0" smtClean="0"/>
              <a:t>:  A major </a:t>
            </a:r>
            <a:r>
              <a:rPr lang="en-US" dirty="0"/>
              <a:t>failure in March 2011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150,000 </a:t>
            </a:r>
            <a:r>
              <a:rPr lang="en-US" dirty="0"/>
              <a:t>users could not access their emails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4 days to repair </a:t>
            </a:r>
            <a:r>
              <a:rPr lang="en-US" dirty="0"/>
              <a:t>and </a:t>
            </a:r>
            <a:r>
              <a:rPr lang="en-US" dirty="0" smtClean="0"/>
              <a:t>recover</a:t>
            </a:r>
          </a:p>
          <a:p>
            <a:pPr>
              <a:spcBef>
                <a:spcPts val="1200"/>
              </a:spcBef>
            </a:pPr>
            <a:r>
              <a:rPr lang="en-US" dirty="0"/>
              <a:t>Amazon </a:t>
            </a:r>
            <a:r>
              <a:rPr lang="en-US" dirty="0" smtClean="0"/>
              <a:t>WS: A failure </a:t>
            </a:r>
            <a:r>
              <a:rPr lang="en-US" dirty="0"/>
              <a:t>in 21st April, 2011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Most </a:t>
            </a:r>
            <a:r>
              <a:rPr lang="en-US" dirty="0"/>
              <a:t>of its US-East </a:t>
            </a:r>
            <a:r>
              <a:rPr lang="en-US" dirty="0" smtClean="0"/>
              <a:t>region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Thousands </a:t>
            </a:r>
            <a:r>
              <a:rPr lang="en-US" dirty="0"/>
              <a:t>of businesses and major websites 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75 million users of the PlayStation network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Amazon lost millions of dollars and many customers.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dirty="0"/>
              <a:t>than 12 hours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Microsoft’s </a:t>
            </a:r>
            <a:r>
              <a:rPr lang="en-US" dirty="0" smtClean="0"/>
              <a:t>Hotmail: A </a:t>
            </a:r>
            <a:r>
              <a:rPr lang="en-US" dirty="0"/>
              <a:t>database error </a:t>
            </a:r>
            <a:r>
              <a:rPr lang="en-US" dirty="0" smtClean="0"/>
              <a:t>in 2010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17,000 accounts lost inbox and folders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dirty="0"/>
              <a:t>than 3 days to restore the data for most </a:t>
            </a:r>
            <a:r>
              <a:rPr lang="en-US" dirty="0" smtClean="0"/>
              <a:t>accounts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err="1" smtClean="0"/>
              <a:t>Salesforce.com</a:t>
            </a:r>
            <a:r>
              <a:rPr lang="en-US" dirty="0" smtClean="0"/>
              <a:t>: A major failure of data centers </a:t>
            </a:r>
            <a:r>
              <a:rPr lang="en-US" dirty="0"/>
              <a:t>in </a:t>
            </a:r>
            <a:r>
              <a:rPr lang="en-US" dirty="0" smtClean="0"/>
              <a:t>2012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Outage of NA1</a:t>
            </a:r>
            <a:r>
              <a:rPr lang="en-US" dirty="0"/>
              <a:t>, NA5, and NA6 in North </a:t>
            </a:r>
            <a:r>
              <a:rPr lang="en-US" dirty="0" smtClean="0"/>
              <a:t>America, </a:t>
            </a:r>
            <a:r>
              <a:rPr lang="en-US" dirty="0"/>
              <a:t>a</a:t>
            </a:r>
            <a:r>
              <a:rPr lang="en-US" dirty="0" smtClean="0"/>
              <a:t>nd the </a:t>
            </a:r>
            <a:r>
              <a:rPr lang="en-US" dirty="0"/>
              <a:t>“sandbox” instances of regions CS0, CS1, CS3, and CS12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8 </a:t>
            </a:r>
            <a:r>
              <a:rPr lang="en-US" dirty="0"/>
              <a:t>hours to fix the </a:t>
            </a:r>
            <a:r>
              <a:rPr lang="en-US" dirty="0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9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How Is Happening in Industry?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Software architecture </a:t>
            </a:r>
          </a:p>
          <a:p>
            <a:pPr lvl="1"/>
            <a:r>
              <a:rPr lang="en-GB" sz="2400" b="1" dirty="0" err="1"/>
              <a:t>Microservices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lvl="1"/>
            <a:r>
              <a:rPr lang="en-GB" sz="2400" dirty="0" err="1" smtClean="0"/>
              <a:t>Serverless</a:t>
            </a:r>
            <a:endParaRPr lang="en-GB" sz="2400" dirty="0" smtClean="0"/>
          </a:p>
          <a:p>
            <a:r>
              <a:rPr lang="en-GB" sz="2800" dirty="0" smtClean="0"/>
              <a:t>Software platform</a:t>
            </a:r>
          </a:p>
          <a:p>
            <a:pPr lvl="1"/>
            <a:r>
              <a:rPr lang="en-GB" sz="2400" b="1" dirty="0" err="1" smtClean="0"/>
              <a:t>Docker</a:t>
            </a:r>
            <a:r>
              <a:rPr lang="en-GB" sz="2400" b="1" dirty="0" smtClean="0"/>
              <a:t> and container technology</a:t>
            </a:r>
          </a:p>
          <a:p>
            <a:pPr lvl="1"/>
            <a:r>
              <a:rPr lang="en-GB" sz="2400" dirty="0" err="1" smtClean="0"/>
              <a:t>PaaS</a:t>
            </a:r>
            <a:endParaRPr lang="en-GB" sz="2400" dirty="0"/>
          </a:p>
          <a:p>
            <a:r>
              <a:rPr lang="en-GB" sz="2800" dirty="0" smtClean="0"/>
              <a:t>Software engineering methodology (Process)</a:t>
            </a:r>
          </a:p>
          <a:p>
            <a:pPr lvl="1"/>
            <a:r>
              <a:rPr lang="en-GB" sz="2400" b="1" dirty="0" err="1" smtClean="0"/>
              <a:t>DevOps</a:t>
            </a:r>
            <a:r>
              <a:rPr lang="en-GB" sz="2400" b="1" dirty="0" smtClean="0"/>
              <a:t> </a:t>
            </a:r>
            <a:r>
              <a:rPr lang="en-GB" sz="2400" dirty="0" smtClean="0"/>
              <a:t>(Continuous Integration, Continuous Testing, Continuous Delivery) </a:t>
            </a:r>
          </a:p>
          <a:p>
            <a:r>
              <a:rPr lang="en-GB" sz="2800" dirty="0" smtClean="0"/>
              <a:t>Automated </a:t>
            </a:r>
            <a:r>
              <a:rPr lang="en-GB" sz="2800" dirty="0"/>
              <a:t>tools</a:t>
            </a:r>
          </a:p>
          <a:p>
            <a:pPr lvl="1"/>
            <a:r>
              <a:rPr lang="en-GB" sz="2400" b="1" dirty="0" smtClean="0"/>
              <a:t>New types of automated tools </a:t>
            </a:r>
            <a:r>
              <a:rPr lang="en-GB" sz="2400" dirty="0" smtClean="0"/>
              <a:t>(deployment, monitoring, registering, and migrating </a:t>
            </a:r>
            <a:r>
              <a:rPr lang="en-GB" sz="2400" dirty="0" err="1" smtClean="0"/>
              <a:t>micorservices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433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1" y="100297"/>
            <a:ext cx="8461127" cy="6480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Architectural Models of </a:t>
            </a:r>
            <a:r>
              <a:rPr lang="en-US" sz="3600" dirty="0" err="1" smtClean="0"/>
              <a:t>SaaS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6694" y="811084"/>
            <a:ext cx="3111981" cy="2284308"/>
            <a:chOff x="76922" y="1529413"/>
            <a:chExt cx="3111983" cy="228430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4521" y="2582989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79782" y="2582989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313816" y="2751375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48903" y="2751375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313816" y="3032019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48903" y="3032019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08556" y="2751375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643643" y="2751375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08556" y="3032019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643643" y="3032019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185042" y="2582989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2319076" y="2751375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2654163" y="2751375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2319076" y="3032019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2654163" y="3032019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21" y="1797186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52"/>
            <p:cNvSpPr txBox="1">
              <a:spLocks noChangeArrowheads="1"/>
            </p:cNvSpPr>
            <p:nvPr/>
          </p:nvSpPr>
          <p:spPr bwMode="auto">
            <a:xfrm>
              <a:off x="76922" y="1530063"/>
              <a:ext cx="1073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1</a:t>
              </a:r>
            </a:p>
          </p:txBody>
        </p:sp>
        <p:pic>
          <p:nvPicPr>
            <p:cNvPr id="23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782" y="1853315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52"/>
            <p:cNvSpPr txBox="1">
              <a:spLocks noChangeArrowheads="1"/>
            </p:cNvSpPr>
            <p:nvPr/>
          </p:nvSpPr>
          <p:spPr bwMode="auto">
            <a:xfrm>
              <a:off x="1112764" y="1530063"/>
              <a:ext cx="1073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2</a:t>
              </a:r>
            </a:p>
          </p:txBody>
        </p:sp>
        <p:pic>
          <p:nvPicPr>
            <p:cNvPr id="25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042" y="1818235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2118024" y="1529413"/>
              <a:ext cx="10708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3</a:t>
              </a: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76625" y="2246216"/>
              <a:ext cx="0" cy="336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581886" y="2246216"/>
              <a:ext cx="0" cy="336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587146" y="2246216"/>
              <a:ext cx="0" cy="336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614907" y="3413611"/>
              <a:ext cx="22658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000" dirty="0" smtClean="0">
                  <a:solidFill>
                    <a:srgbClr val="36424A"/>
                  </a:solidFill>
                  <a:ea typeface="SimSun" pitchFamily="2" charset="-122"/>
                  <a:cs typeface="Arial" charset="0"/>
                </a:rPr>
                <a:t>1: Ad</a:t>
              </a:r>
              <a:r>
                <a:rPr lang="en-US" altLang="zh-CN" sz="2000" dirty="0">
                  <a:solidFill>
                    <a:srgbClr val="36424A"/>
                  </a:solidFill>
                  <a:ea typeface="SimSun" pitchFamily="2" charset="-122"/>
                  <a:cs typeface="Arial" charset="0"/>
                </a:rPr>
                <a:t>-Hoc/Custom 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277846" y="800692"/>
            <a:ext cx="3082798" cy="2367359"/>
            <a:chOff x="3347864" y="1518370"/>
            <a:chExt cx="3082798" cy="2367359"/>
          </a:xfrm>
        </p:grpSpPr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414881" y="2582989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884002" y="2740851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548916" y="2751375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3884002" y="3021494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862" y="1818235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2"/>
            <p:cNvSpPr txBox="1">
              <a:spLocks noChangeArrowheads="1"/>
            </p:cNvSpPr>
            <p:nvPr/>
          </p:nvSpPr>
          <p:spPr bwMode="auto">
            <a:xfrm>
              <a:off x="3347864" y="1552149"/>
              <a:ext cx="1072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1</a:t>
              </a:r>
            </a:p>
          </p:txBody>
        </p:sp>
        <p:pic>
          <p:nvPicPr>
            <p:cNvPr id="37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141" y="1853315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52"/>
            <p:cNvSpPr txBox="1">
              <a:spLocks noChangeArrowheads="1"/>
            </p:cNvSpPr>
            <p:nvPr/>
          </p:nvSpPr>
          <p:spPr bwMode="auto">
            <a:xfrm>
              <a:off x="4353124" y="1530063"/>
              <a:ext cx="1072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2</a:t>
              </a:r>
            </a:p>
          </p:txBody>
        </p:sp>
        <p:pic>
          <p:nvPicPr>
            <p:cNvPr id="39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401" y="1818235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5358384" y="1518370"/>
              <a:ext cx="1072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3</a:t>
              </a: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3816985" y="2246216"/>
              <a:ext cx="0" cy="336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4822245" y="2246216"/>
              <a:ext cx="0" cy="336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5827506" y="2246216"/>
              <a:ext cx="0" cy="336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716798" y="3485619"/>
              <a:ext cx="22366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000" dirty="0" smtClean="0">
                  <a:solidFill>
                    <a:srgbClr val="36424A"/>
                  </a:solidFill>
                  <a:ea typeface="SimSun" pitchFamily="2" charset="-122"/>
                  <a:cs typeface="Arial" charset="0"/>
                </a:rPr>
                <a:t>2: 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SimSun" pitchFamily="2" charset="-122"/>
                  <a:cs typeface="Arial" charset="0"/>
                </a:rPr>
                <a:t>Customization</a:t>
              </a:r>
              <a:r>
                <a:rPr lang="en-US" altLang="zh-CN" sz="2000" dirty="0" smtClean="0">
                  <a:ea typeface="SimSun" pitchFamily="2" charset="-122"/>
                  <a:cs typeface="Arial" charset="0"/>
                </a:rPr>
                <a:t> </a:t>
              </a:r>
              <a:endParaRPr lang="en-US" altLang="zh-CN" sz="2000" dirty="0">
                <a:ea typeface="SimSun" pitchFamily="2" charset="-122"/>
                <a:cs typeface="Arial" charset="0"/>
              </a:endParaRPr>
            </a:p>
          </p:txBody>
        </p:sp>
        <p:sp>
          <p:nvSpPr>
            <p:cNvPr id="45" name="AutoShape 43"/>
            <p:cNvSpPr>
              <a:spLocks noChangeArrowheads="1"/>
            </p:cNvSpPr>
            <p:nvPr/>
          </p:nvSpPr>
          <p:spPr bwMode="auto">
            <a:xfrm>
              <a:off x="3548916" y="3021494"/>
              <a:ext cx="201052" cy="168386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4420141" y="2572465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889263" y="2730327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4554176" y="2740851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auto">
            <a:xfrm>
              <a:off x="4889263" y="3010970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48"/>
            <p:cNvSpPr>
              <a:spLocks noChangeArrowheads="1"/>
            </p:cNvSpPr>
            <p:nvPr/>
          </p:nvSpPr>
          <p:spPr bwMode="auto">
            <a:xfrm>
              <a:off x="4554176" y="3010970"/>
              <a:ext cx="201052" cy="168386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5425401" y="2572465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5894523" y="2730327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5559436" y="2740851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52"/>
            <p:cNvSpPr>
              <a:spLocks noChangeArrowheads="1"/>
            </p:cNvSpPr>
            <p:nvPr/>
          </p:nvSpPr>
          <p:spPr bwMode="auto">
            <a:xfrm>
              <a:off x="5894523" y="3010970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53"/>
            <p:cNvSpPr>
              <a:spLocks noChangeArrowheads="1"/>
            </p:cNvSpPr>
            <p:nvPr/>
          </p:nvSpPr>
          <p:spPr bwMode="auto">
            <a:xfrm>
              <a:off x="5559436" y="3010970"/>
              <a:ext cx="201052" cy="168386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4101" y="3342677"/>
            <a:ext cx="3081401" cy="2378504"/>
            <a:chOff x="175918" y="4030519"/>
            <a:chExt cx="3081401" cy="2378504"/>
          </a:xfrm>
        </p:grpSpPr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246799" y="5063178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715920" y="5221040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1380834" y="5231564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57"/>
            <p:cNvSpPr>
              <a:spLocks noChangeArrowheads="1"/>
            </p:cNvSpPr>
            <p:nvPr/>
          </p:nvSpPr>
          <p:spPr bwMode="auto">
            <a:xfrm>
              <a:off x="1715920" y="5501683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0" y="4298423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 Box 52"/>
            <p:cNvSpPr txBox="1">
              <a:spLocks noChangeArrowheads="1"/>
            </p:cNvSpPr>
            <p:nvPr/>
          </p:nvSpPr>
          <p:spPr bwMode="auto">
            <a:xfrm>
              <a:off x="175918" y="4053255"/>
              <a:ext cx="10708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1</a:t>
              </a:r>
            </a:p>
          </p:txBody>
        </p:sp>
        <p:pic>
          <p:nvPicPr>
            <p:cNvPr id="62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799" y="4333504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52"/>
            <p:cNvSpPr txBox="1">
              <a:spLocks noChangeArrowheads="1"/>
            </p:cNvSpPr>
            <p:nvPr/>
          </p:nvSpPr>
          <p:spPr bwMode="auto">
            <a:xfrm>
              <a:off x="1181178" y="4042212"/>
              <a:ext cx="10708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2</a:t>
              </a:r>
            </a:p>
          </p:txBody>
        </p:sp>
        <p:pic>
          <p:nvPicPr>
            <p:cNvPr id="64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059" y="4298423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 Box 52"/>
            <p:cNvSpPr txBox="1">
              <a:spLocks noChangeArrowheads="1"/>
            </p:cNvSpPr>
            <p:nvPr/>
          </p:nvSpPr>
          <p:spPr bwMode="auto">
            <a:xfrm>
              <a:off x="2186438" y="4030519"/>
              <a:ext cx="10708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3</a:t>
              </a: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576625" y="4715881"/>
              <a:ext cx="1072278" cy="336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251519" y="6008913"/>
              <a:ext cx="26862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altLang="zh-CN" sz="2000" dirty="0" smtClean="0">
                  <a:solidFill>
                    <a:srgbClr val="36424A"/>
                  </a:solidFill>
                  <a:ea typeface="SimSun" pitchFamily="2" charset="-122"/>
                  <a:cs typeface="Arial" charset="0"/>
                </a:rPr>
                <a:t>3: 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SimSun" pitchFamily="2" charset="-122"/>
                  <a:cs typeface="Arial" charset="0"/>
                </a:rPr>
                <a:t>Multi-tenancy</a:t>
              </a:r>
              <a:r>
                <a:rPr lang="en-US" altLang="zh-CN" sz="2000" dirty="0" smtClean="0">
                  <a:ea typeface="SimSun" pitchFamily="2" charset="-122"/>
                  <a:cs typeface="Arial" charset="0"/>
                </a:rPr>
                <a:t> </a:t>
              </a:r>
              <a:endParaRPr lang="en-US" altLang="zh-CN" sz="2000" dirty="0">
                <a:ea typeface="SimSun" pitchFamily="2" charset="-122"/>
                <a:cs typeface="Arial" charset="0"/>
              </a:endParaRPr>
            </a:p>
          </p:txBody>
        </p:sp>
        <p:sp>
          <p:nvSpPr>
            <p:cNvPr id="68" name="AutoShape 66"/>
            <p:cNvSpPr>
              <a:spLocks noChangeArrowheads="1"/>
            </p:cNvSpPr>
            <p:nvPr/>
          </p:nvSpPr>
          <p:spPr bwMode="auto">
            <a:xfrm>
              <a:off x="1380834" y="5501683"/>
              <a:ext cx="201052" cy="168386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>
              <a:off x="1648903" y="4772010"/>
              <a:ext cx="0" cy="280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 flipH="1">
              <a:off x="1648903" y="4715881"/>
              <a:ext cx="938243" cy="336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18809" y="3291681"/>
            <a:ext cx="3082798" cy="2669712"/>
            <a:chOff x="3414881" y="3885651"/>
            <a:chExt cx="3082798" cy="2669712"/>
          </a:xfrm>
        </p:grpSpPr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3481898" y="5277168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3951020" y="5435030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3615933" y="5445555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72"/>
            <p:cNvSpPr>
              <a:spLocks noChangeArrowheads="1"/>
            </p:cNvSpPr>
            <p:nvPr/>
          </p:nvSpPr>
          <p:spPr bwMode="auto">
            <a:xfrm>
              <a:off x="3951020" y="5715674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879" y="4175642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 Box 52"/>
            <p:cNvSpPr txBox="1">
              <a:spLocks noChangeArrowheads="1"/>
            </p:cNvSpPr>
            <p:nvPr/>
          </p:nvSpPr>
          <p:spPr bwMode="auto">
            <a:xfrm>
              <a:off x="3414881" y="3908387"/>
              <a:ext cx="10708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1</a:t>
              </a:r>
            </a:p>
          </p:txBody>
        </p:sp>
        <p:pic>
          <p:nvPicPr>
            <p:cNvPr id="77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159" y="4210722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 Box 52"/>
            <p:cNvSpPr txBox="1">
              <a:spLocks noChangeArrowheads="1"/>
            </p:cNvSpPr>
            <p:nvPr/>
          </p:nvSpPr>
          <p:spPr bwMode="auto">
            <a:xfrm>
              <a:off x="4420141" y="3908387"/>
              <a:ext cx="1072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2</a:t>
              </a:r>
            </a:p>
          </p:txBody>
        </p:sp>
        <p:pic>
          <p:nvPicPr>
            <p:cNvPr id="79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419" y="4175642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5425401" y="3885651"/>
              <a:ext cx="1072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3</a:t>
              </a:r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auto">
            <a:xfrm flipH="1">
              <a:off x="3884002" y="5052653"/>
              <a:ext cx="1005260" cy="224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>
              <a:off x="4889263" y="4659752"/>
              <a:ext cx="0" cy="112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auto">
            <a:xfrm>
              <a:off x="4889263" y="5052653"/>
              <a:ext cx="1005260" cy="224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4245133" y="6155253"/>
              <a:ext cx="17491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000" dirty="0" smtClean="0">
                  <a:solidFill>
                    <a:srgbClr val="36424A"/>
                  </a:solidFill>
                  <a:ea typeface="SimSun" pitchFamily="2" charset="-122"/>
                  <a:cs typeface="Arial" charset="0"/>
                </a:rPr>
                <a:t>4: 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SimSun" pitchFamily="2" charset="-122"/>
                  <a:cs typeface="Arial" charset="0"/>
                </a:rPr>
                <a:t>Scalability</a:t>
              </a:r>
              <a:r>
                <a:rPr lang="en-US" altLang="zh-CN" sz="2000" dirty="0" smtClean="0">
                  <a:ea typeface="SimSun" pitchFamily="2" charset="-122"/>
                  <a:cs typeface="Arial" charset="0"/>
                </a:rPr>
                <a:t> </a:t>
              </a:r>
              <a:endParaRPr lang="en-US" altLang="zh-CN" sz="2000" dirty="0">
                <a:ea typeface="SimSun" pitchFamily="2" charset="-122"/>
                <a:cs typeface="Arial" charset="0"/>
              </a:endParaRPr>
            </a:p>
          </p:txBody>
        </p:sp>
        <p:sp>
          <p:nvSpPr>
            <p:cNvPr id="85" name="AutoShape 83"/>
            <p:cNvSpPr>
              <a:spLocks noChangeArrowheads="1"/>
            </p:cNvSpPr>
            <p:nvPr/>
          </p:nvSpPr>
          <p:spPr bwMode="auto">
            <a:xfrm>
              <a:off x="3615933" y="5715674"/>
              <a:ext cx="201052" cy="168386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4487159" y="5266644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4956280" y="5424506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auto">
            <a:xfrm>
              <a:off x="4621193" y="5435030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87"/>
            <p:cNvSpPr>
              <a:spLocks noChangeArrowheads="1"/>
            </p:cNvSpPr>
            <p:nvPr/>
          </p:nvSpPr>
          <p:spPr bwMode="auto">
            <a:xfrm>
              <a:off x="4956280" y="5705150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88"/>
            <p:cNvSpPr>
              <a:spLocks noChangeArrowheads="1"/>
            </p:cNvSpPr>
            <p:nvPr/>
          </p:nvSpPr>
          <p:spPr bwMode="auto">
            <a:xfrm>
              <a:off x="4621193" y="5705150"/>
              <a:ext cx="201052" cy="168386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5492419" y="5266644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5961540" y="5424506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auto">
            <a:xfrm>
              <a:off x="5626453" y="5435030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92"/>
            <p:cNvSpPr>
              <a:spLocks noChangeArrowheads="1"/>
            </p:cNvSpPr>
            <p:nvPr/>
          </p:nvSpPr>
          <p:spPr bwMode="auto">
            <a:xfrm>
              <a:off x="5961540" y="5705150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93"/>
            <p:cNvSpPr>
              <a:spLocks noChangeArrowheads="1"/>
            </p:cNvSpPr>
            <p:nvPr/>
          </p:nvSpPr>
          <p:spPr bwMode="auto">
            <a:xfrm>
              <a:off x="5626453" y="5705150"/>
              <a:ext cx="201052" cy="168386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3951020" y="4772010"/>
              <a:ext cx="1742451" cy="280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>
                  <a:cs typeface="Arial" charset="0"/>
                </a:rPr>
                <a:t>Load Balancer</a:t>
              </a:r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>
              <a:off x="3884002" y="4603623"/>
              <a:ext cx="1005260" cy="16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auto">
            <a:xfrm flipH="1">
              <a:off x="4889263" y="4603623"/>
              <a:ext cx="1005260" cy="16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014448" y="1243187"/>
            <a:ext cx="3078586" cy="3136198"/>
            <a:chOff x="6096121" y="2548568"/>
            <a:chExt cx="3031831" cy="3136198"/>
          </a:xfrm>
        </p:grpSpPr>
        <p:sp>
          <p:nvSpPr>
            <p:cNvPr id="103" name="Rectangle 69"/>
            <p:cNvSpPr>
              <a:spLocks noChangeArrowheads="1"/>
            </p:cNvSpPr>
            <p:nvPr/>
          </p:nvSpPr>
          <p:spPr bwMode="auto">
            <a:xfrm>
              <a:off x="6254881" y="3929042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71"/>
            <p:cNvSpPr>
              <a:spLocks noChangeArrowheads="1"/>
            </p:cNvSpPr>
            <p:nvPr/>
          </p:nvSpPr>
          <p:spPr bwMode="auto">
            <a:xfrm>
              <a:off x="6378721" y="4097429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AutoShape 72"/>
            <p:cNvSpPr>
              <a:spLocks noChangeArrowheads="1"/>
            </p:cNvSpPr>
            <p:nvPr/>
          </p:nvSpPr>
          <p:spPr bwMode="auto">
            <a:xfrm>
              <a:off x="6693421" y="4367548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7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895" y="2827516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 Box 52"/>
            <p:cNvSpPr txBox="1">
              <a:spLocks noChangeArrowheads="1"/>
            </p:cNvSpPr>
            <p:nvPr/>
          </p:nvSpPr>
          <p:spPr bwMode="auto">
            <a:xfrm>
              <a:off x="6096121" y="2571304"/>
              <a:ext cx="10708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1</a:t>
              </a:r>
            </a:p>
          </p:txBody>
        </p:sp>
        <p:pic>
          <p:nvPicPr>
            <p:cNvPr id="109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399" y="2862596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Text Box 52"/>
            <p:cNvSpPr txBox="1">
              <a:spLocks noChangeArrowheads="1"/>
            </p:cNvSpPr>
            <p:nvPr/>
          </p:nvSpPr>
          <p:spPr bwMode="auto">
            <a:xfrm>
              <a:off x="7101381" y="2560261"/>
              <a:ext cx="1072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2</a:t>
              </a:r>
            </a:p>
          </p:txBody>
        </p:sp>
        <p:pic>
          <p:nvPicPr>
            <p:cNvPr id="111" name="Picture 49" descr="logo_msn_ma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659" y="2827516"/>
              <a:ext cx="730210" cy="54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Text Box 52"/>
            <p:cNvSpPr txBox="1">
              <a:spLocks noChangeArrowheads="1"/>
            </p:cNvSpPr>
            <p:nvPr/>
          </p:nvSpPr>
          <p:spPr bwMode="auto">
            <a:xfrm>
              <a:off x="8055674" y="2548568"/>
              <a:ext cx="1072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Tenant 3</a:t>
              </a:r>
            </a:p>
          </p:txBody>
        </p:sp>
        <p:sp>
          <p:nvSpPr>
            <p:cNvPr id="113" name="Line 79"/>
            <p:cNvSpPr>
              <a:spLocks noChangeShapeType="1"/>
            </p:cNvSpPr>
            <p:nvPr/>
          </p:nvSpPr>
          <p:spPr bwMode="auto">
            <a:xfrm flipH="1">
              <a:off x="6565242" y="3704527"/>
              <a:ext cx="1005260" cy="224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80"/>
            <p:cNvSpPr>
              <a:spLocks noChangeShapeType="1"/>
            </p:cNvSpPr>
            <p:nvPr/>
          </p:nvSpPr>
          <p:spPr bwMode="auto">
            <a:xfrm>
              <a:off x="7570503" y="3311626"/>
              <a:ext cx="0" cy="112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81"/>
            <p:cNvSpPr>
              <a:spLocks noChangeShapeType="1"/>
            </p:cNvSpPr>
            <p:nvPr/>
          </p:nvSpPr>
          <p:spPr bwMode="auto">
            <a:xfrm>
              <a:off x="7570503" y="3704527"/>
              <a:ext cx="1005260" cy="224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82"/>
            <p:cNvSpPr>
              <a:spLocks noChangeArrowheads="1"/>
            </p:cNvSpPr>
            <p:nvPr/>
          </p:nvSpPr>
          <p:spPr bwMode="auto">
            <a:xfrm>
              <a:off x="6686870" y="4976880"/>
              <a:ext cx="23288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000" dirty="0" smtClean="0">
                  <a:ea typeface="SimSun" pitchFamily="2" charset="-122"/>
                  <a:cs typeface="Arial" charset="0"/>
                </a:rPr>
                <a:t> 5: </a:t>
              </a:r>
              <a:r>
                <a:rPr lang="en-US" altLang="zh-CN" sz="2000" dirty="0" err="1" smtClean="0">
                  <a:solidFill>
                    <a:srgbClr val="36424A"/>
                  </a:solidFill>
                  <a:ea typeface="SimSun" pitchFamily="2" charset="-122"/>
                  <a:cs typeface="Arial" charset="0"/>
                </a:rPr>
                <a:t>MicroServices</a:t>
              </a:r>
              <a:r>
                <a:rPr lang="en-US" altLang="zh-CN" sz="2000" dirty="0" smtClean="0">
                  <a:solidFill>
                    <a:srgbClr val="36424A"/>
                  </a:solidFill>
                  <a:ea typeface="SimSun" pitchFamily="2" charset="-122"/>
                  <a:cs typeface="Arial" charset="0"/>
                </a:rPr>
                <a:t>:</a:t>
              </a:r>
            </a:p>
            <a:p>
              <a:pPr eaLnBrk="0" hangingPunct="0"/>
              <a:r>
                <a:rPr lang="en-US" altLang="zh-CN" sz="2000" b="1" dirty="0" smtClean="0">
                  <a:solidFill>
                    <a:srgbClr val="FF0000"/>
                  </a:solidFill>
                  <a:ea typeface="SimSun" pitchFamily="2" charset="-122"/>
                  <a:cs typeface="Arial" charset="0"/>
                </a:rPr>
                <a:t>System efficiency</a:t>
              </a:r>
            </a:p>
          </p:txBody>
        </p:sp>
        <p:sp>
          <p:nvSpPr>
            <p:cNvPr id="118" name="Rectangle 84"/>
            <p:cNvSpPr>
              <a:spLocks noChangeArrowheads="1"/>
            </p:cNvSpPr>
            <p:nvPr/>
          </p:nvSpPr>
          <p:spPr bwMode="auto">
            <a:xfrm>
              <a:off x="7168399" y="3918518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85"/>
            <p:cNvSpPr>
              <a:spLocks noChangeArrowheads="1"/>
            </p:cNvSpPr>
            <p:nvPr/>
          </p:nvSpPr>
          <p:spPr bwMode="auto">
            <a:xfrm>
              <a:off x="7637520" y="4076380"/>
              <a:ext cx="201052" cy="1683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86"/>
            <p:cNvSpPr>
              <a:spLocks noChangeArrowheads="1"/>
            </p:cNvSpPr>
            <p:nvPr/>
          </p:nvSpPr>
          <p:spPr bwMode="auto">
            <a:xfrm>
              <a:off x="7302433" y="4086904"/>
              <a:ext cx="201052" cy="16838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AutoShape 88"/>
            <p:cNvSpPr>
              <a:spLocks noChangeArrowheads="1"/>
            </p:cNvSpPr>
            <p:nvPr/>
          </p:nvSpPr>
          <p:spPr bwMode="auto">
            <a:xfrm>
              <a:off x="7302433" y="4357024"/>
              <a:ext cx="201052" cy="168386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89"/>
            <p:cNvSpPr>
              <a:spLocks noChangeArrowheads="1"/>
            </p:cNvSpPr>
            <p:nvPr/>
          </p:nvSpPr>
          <p:spPr bwMode="auto">
            <a:xfrm>
              <a:off x="8122691" y="3918518"/>
              <a:ext cx="804208" cy="841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92"/>
            <p:cNvSpPr>
              <a:spLocks noChangeArrowheads="1"/>
            </p:cNvSpPr>
            <p:nvPr/>
          </p:nvSpPr>
          <p:spPr bwMode="auto">
            <a:xfrm>
              <a:off x="8642780" y="4357024"/>
              <a:ext cx="201052" cy="168386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AutoShape 93"/>
            <p:cNvSpPr>
              <a:spLocks noChangeArrowheads="1"/>
            </p:cNvSpPr>
            <p:nvPr/>
          </p:nvSpPr>
          <p:spPr bwMode="auto">
            <a:xfrm>
              <a:off x="8307693" y="4357024"/>
              <a:ext cx="201052" cy="168386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94"/>
            <p:cNvSpPr>
              <a:spLocks noChangeArrowheads="1"/>
            </p:cNvSpPr>
            <p:nvPr/>
          </p:nvSpPr>
          <p:spPr bwMode="auto">
            <a:xfrm>
              <a:off x="6632260" y="3423884"/>
              <a:ext cx="1742451" cy="280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>
                  <a:cs typeface="Arial" charset="0"/>
                </a:rPr>
                <a:t>Load Balancer</a:t>
              </a:r>
            </a:p>
          </p:txBody>
        </p:sp>
        <p:sp>
          <p:nvSpPr>
            <p:cNvPr id="129" name="Line 95"/>
            <p:cNvSpPr>
              <a:spLocks noChangeShapeType="1"/>
            </p:cNvSpPr>
            <p:nvPr/>
          </p:nvSpPr>
          <p:spPr bwMode="auto">
            <a:xfrm>
              <a:off x="6565242" y="3255497"/>
              <a:ext cx="1005260" cy="16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96"/>
            <p:cNvSpPr>
              <a:spLocks noChangeShapeType="1"/>
            </p:cNvSpPr>
            <p:nvPr/>
          </p:nvSpPr>
          <p:spPr bwMode="auto">
            <a:xfrm flipH="1">
              <a:off x="7570503" y="3255497"/>
              <a:ext cx="1005260" cy="16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251520" y="6027039"/>
            <a:ext cx="878497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Reference</a:t>
            </a:r>
            <a:r>
              <a:rPr lang="en-US" sz="2000" dirty="0" smtClean="0">
                <a:solidFill>
                  <a:srgbClr val="0000FF"/>
                </a:solidFill>
              </a:rPr>
              <a:t>: Chong</a:t>
            </a:r>
            <a:r>
              <a:rPr lang="en-US" sz="2000" dirty="0">
                <a:solidFill>
                  <a:srgbClr val="0000FF"/>
                </a:solidFill>
              </a:rPr>
              <a:t>, F.  and </a:t>
            </a:r>
            <a:r>
              <a:rPr lang="en-US" sz="2000" dirty="0" err="1">
                <a:solidFill>
                  <a:srgbClr val="0000FF"/>
                </a:solidFill>
              </a:rPr>
              <a:t>Carraro</a:t>
            </a:r>
            <a:r>
              <a:rPr lang="en-US" sz="2000" dirty="0">
                <a:solidFill>
                  <a:srgbClr val="0000FF"/>
                </a:solidFill>
              </a:rPr>
              <a:t>, G., </a:t>
            </a:r>
            <a:r>
              <a:rPr lang="en-US" sz="2000" i="1" dirty="0">
                <a:solidFill>
                  <a:srgbClr val="0000FF"/>
                </a:solidFill>
              </a:rPr>
              <a:t>Architecture Strategies for Catching the Long Tail</a:t>
            </a:r>
            <a:r>
              <a:rPr lang="en-US" sz="2000" dirty="0">
                <a:solidFill>
                  <a:srgbClr val="0000FF"/>
                </a:solidFill>
              </a:rPr>
              <a:t>, Microsoft Corporation, April 2006. 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2293647" y="2794000"/>
            <a:ext cx="6094777" cy="2839276"/>
            <a:chOff x="2484783" y="2794000"/>
            <a:chExt cx="6602676" cy="2839276"/>
          </a:xfrm>
        </p:grpSpPr>
        <p:sp>
          <p:nvSpPr>
            <p:cNvPr id="102" name="TextBox 101"/>
            <p:cNvSpPr txBox="1"/>
            <p:nvPr/>
          </p:nvSpPr>
          <p:spPr>
            <a:xfrm>
              <a:off x="7388088" y="4925390"/>
              <a:ext cx="16993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i="1" dirty="0" smtClean="0">
                  <a:solidFill>
                    <a:srgbClr val="0000FF"/>
                  </a:solidFill>
                </a:rPr>
                <a:t>Monolithic architecture</a:t>
              </a:r>
              <a:endParaRPr lang="en-GB" sz="2000" i="1" dirty="0">
                <a:solidFill>
                  <a:srgbClr val="0000FF"/>
                </a:solidFill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 bwMode="auto">
            <a:xfrm flipH="1" flipV="1">
              <a:off x="6703391" y="4947478"/>
              <a:ext cx="728870" cy="1766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/>
            <p:nvPr/>
          </p:nvCxnSpPr>
          <p:spPr bwMode="auto">
            <a:xfrm flipH="1" flipV="1">
              <a:off x="2484783" y="4925391"/>
              <a:ext cx="4934226" cy="417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H="1" flipV="1">
              <a:off x="6118087" y="2794000"/>
              <a:ext cx="1389269" cy="214022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7868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Key Features of </a:t>
            </a:r>
            <a:r>
              <a:rPr lang="en-GB" sz="3600" dirty="0" err="1" smtClean="0"/>
              <a:t>Microservices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as the components</a:t>
            </a:r>
          </a:p>
          <a:p>
            <a:pPr lvl="1"/>
            <a:r>
              <a:rPr lang="en-US" dirty="0"/>
              <a:t>Runs in its own process </a:t>
            </a:r>
          </a:p>
          <a:p>
            <a:pPr lvl="1"/>
            <a:r>
              <a:rPr lang="en-US" dirty="0" smtClean="0"/>
              <a:t>Independently deployable</a:t>
            </a:r>
          </a:p>
          <a:p>
            <a:pPr lvl="1"/>
            <a:r>
              <a:rPr lang="en-US" dirty="0"/>
              <a:t>Interacts with </a:t>
            </a:r>
            <a:r>
              <a:rPr lang="en-US" dirty="0" smtClean="0"/>
              <a:t>each other through communication</a:t>
            </a:r>
          </a:p>
          <a:p>
            <a:r>
              <a:rPr lang="en-US" dirty="0" smtClean="0"/>
              <a:t>Each service is </a:t>
            </a:r>
            <a:r>
              <a:rPr lang="en-US" dirty="0" err="1" smtClean="0"/>
              <a:t>specialised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Each service implements one function and only a function </a:t>
            </a:r>
            <a:endParaRPr lang="en-US" dirty="0"/>
          </a:p>
          <a:p>
            <a:r>
              <a:rPr lang="en-US" dirty="0" smtClean="0"/>
              <a:t>Fine granularity</a:t>
            </a:r>
          </a:p>
          <a:p>
            <a:pPr lvl="1"/>
            <a:r>
              <a:rPr lang="en-US" dirty="0" smtClean="0"/>
              <a:t>Large in numbers, but small in size </a:t>
            </a:r>
            <a:endParaRPr lang="en-US" dirty="0"/>
          </a:p>
          <a:p>
            <a:r>
              <a:rPr lang="en-US" dirty="0" smtClean="0"/>
              <a:t>Dynamically duplicated and distributed </a:t>
            </a:r>
          </a:p>
          <a:p>
            <a:pPr lvl="1"/>
            <a:r>
              <a:rPr lang="en-US" dirty="0" smtClean="0"/>
              <a:t>A service can be dynamic created and removed from system at runtime</a:t>
            </a:r>
          </a:p>
          <a:p>
            <a:pPr lvl="1"/>
            <a:r>
              <a:rPr lang="en-US" dirty="0" smtClean="0"/>
              <a:t>A service may have multiple copies, if needed</a:t>
            </a:r>
          </a:p>
          <a:p>
            <a:pPr lvl="1"/>
            <a:r>
              <a:rPr lang="en-US" dirty="0" smtClean="0"/>
              <a:t>A service can be moved from one machine to another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4988" y="3402130"/>
            <a:ext cx="256275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comparison with monolithic </a:t>
            </a:r>
            <a:r>
              <a:rPr lang="en-US" dirty="0" smtClean="0">
                <a:solidFill>
                  <a:srgbClr val="0000FF"/>
                </a:solidFill>
              </a:rPr>
              <a:t>approach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2789550" y="3685634"/>
            <a:ext cx="2585438" cy="39662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Benefits of MS Architecture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/>
            <a:r>
              <a:rPr lang="en-GB" sz="3200" dirty="0" smtClean="0"/>
              <a:t>Improving system performance </a:t>
            </a:r>
          </a:p>
          <a:p>
            <a:pPr marL="714375" lvl="1" indent="-350838"/>
            <a:r>
              <a:rPr lang="en-GB" sz="2800" dirty="0" smtClean="0"/>
              <a:t>Scalability (</a:t>
            </a:r>
            <a:r>
              <a:rPr lang="en-GB" sz="2800" dirty="0" smtClean="0">
                <a:solidFill>
                  <a:srgbClr val="0000FF"/>
                </a:solidFill>
              </a:rPr>
              <a:t>Elastic</a:t>
            </a:r>
            <a:r>
              <a:rPr lang="en-GB" sz="2800" dirty="0" smtClean="0"/>
              <a:t>)  </a:t>
            </a:r>
            <a:endParaRPr lang="en-GB" sz="2800" dirty="0"/>
          </a:p>
          <a:p>
            <a:pPr marL="714375" lvl="1" indent="-350838"/>
            <a:r>
              <a:rPr lang="en-GB" sz="2800" dirty="0"/>
              <a:t>E</a:t>
            </a:r>
            <a:r>
              <a:rPr lang="en-GB" sz="2800" dirty="0" smtClean="0"/>
              <a:t>fficiency (</a:t>
            </a:r>
            <a:r>
              <a:rPr lang="en-GB" sz="2800" dirty="0" smtClean="0">
                <a:solidFill>
                  <a:srgbClr val="0000FF"/>
                </a:solidFill>
              </a:rPr>
              <a:t>Load balance</a:t>
            </a:r>
            <a:r>
              <a:rPr lang="en-GB" sz="2800" dirty="0" smtClean="0"/>
              <a:t>)</a:t>
            </a:r>
          </a:p>
          <a:p>
            <a:pPr marL="714375" lvl="1" indent="-350838"/>
            <a:r>
              <a:rPr lang="en-GB" sz="2800" dirty="0" smtClean="0"/>
              <a:t>Reliability (</a:t>
            </a:r>
            <a:r>
              <a:rPr lang="en-GB" sz="2800" dirty="0" smtClean="0">
                <a:solidFill>
                  <a:srgbClr val="0000FF"/>
                </a:solidFill>
              </a:rPr>
              <a:t>Redundancy</a:t>
            </a:r>
            <a:r>
              <a:rPr lang="en-GB" sz="2800" dirty="0" smtClean="0"/>
              <a:t> and </a:t>
            </a:r>
            <a:r>
              <a:rPr lang="en-GB" sz="2800" dirty="0">
                <a:solidFill>
                  <a:srgbClr val="0000FF"/>
                </a:solidFill>
              </a:rPr>
              <a:t>F</a:t>
            </a:r>
            <a:r>
              <a:rPr lang="en-GB" sz="2800" dirty="0" smtClean="0">
                <a:solidFill>
                  <a:srgbClr val="0000FF"/>
                </a:solidFill>
              </a:rPr>
              <a:t>ault isolation</a:t>
            </a:r>
            <a:r>
              <a:rPr lang="en-GB" sz="2800" dirty="0" smtClean="0"/>
              <a:t>)</a:t>
            </a:r>
          </a:p>
          <a:p>
            <a:pPr marL="363538" indent="-363538"/>
            <a:r>
              <a:rPr lang="en-GB" sz="3200" dirty="0" smtClean="0"/>
              <a:t>Supporting SW development </a:t>
            </a:r>
          </a:p>
          <a:p>
            <a:pPr marL="714375" lvl="1" indent="-350838"/>
            <a:r>
              <a:rPr lang="en-GB" sz="2800" dirty="0" smtClean="0"/>
              <a:t>Multiple-Team collaboration (</a:t>
            </a:r>
            <a:r>
              <a:rPr lang="en-GB" sz="2800" dirty="0" smtClean="0">
                <a:solidFill>
                  <a:srgbClr val="0000FF"/>
                </a:solidFill>
              </a:rPr>
              <a:t>Change of ownership</a:t>
            </a:r>
            <a:r>
              <a:rPr lang="en-GB" sz="2800" dirty="0" smtClean="0"/>
              <a:t>) </a:t>
            </a:r>
          </a:p>
          <a:p>
            <a:pPr marL="714375" lvl="1" indent="-350838"/>
            <a:r>
              <a:rPr lang="en-GB" sz="2800" dirty="0" smtClean="0"/>
              <a:t>Continuous testing </a:t>
            </a:r>
          </a:p>
          <a:p>
            <a:pPr marL="714375" lvl="1" indent="-350838"/>
            <a:r>
              <a:rPr lang="en-GB" sz="2800" dirty="0" smtClean="0"/>
              <a:t>Continuous deployment</a:t>
            </a:r>
          </a:p>
          <a:p>
            <a:pPr marL="714375" lvl="1" indent="-350838"/>
            <a:r>
              <a:rPr lang="en-GB" sz="2800" dirty="0" smtClean="0"/>
              <a:t>Continuous integration</a:t>
            </a:r>
            <a:endParaRPr lang="en-GB" sz="2800" dirty="0"/>
          </a:p>
        </p:txBody>
      </p:sp>
      <p:sp>
        <p:nvSpPr>
          <p:cNvPr id="4" name="Right Brace 3"/>
          <p:cNvSpPr/>
          <p:nvPr/>
        </p:nvSpPr>
        <p:spPr>
          <a:xfrm>
            <a:off x="4860032" y="4437112"/>
            <a:ext cx="360040" cy="1440160"/>
          </a:xfrm>
          <a:prstGeom prst="rightBrace">
            <a:avLst>
              <a:gd name="adj1" fmla="val 34221"/>
              <a:gd name="adj2" fmla="val 50000"/>
            </a:avLst>
          </a:prstGeom>
          <a:ln w="254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64088" y="465313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Evolution =&gt; Ecosystem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1124744"/>
            <a:ext cx="22322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Reducing high societal risks!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7236296" y="1955741"/>
            <a:ext cx="540060" cy="5371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2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Current State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err="1" smtClean="0"/>
              <a:t>Microservices</a:t>
            </a:r>
            <a:r>
              <a:rPr lang="en-GB" sz="2800" dirty="0" smtClean="0"/>
              <a:t> are widely adopted in industry. It has been popular since 2010.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Well-known examples:</a:t>
            </a:r>
          </a:p>
          <a:p>
            <a:pPr lvl="1">
              <a:spcBef>
                <a:spcPts val="600"/>
              </a:spcBef>
            </a:pPr>
            <a:r>
              <a:rPr lang="en-GB" sz="2400" dirty="0" err="1" smtClean="0"/>
              <a:t>NetFlix</a:t>
            </a:r>
            <a:r>
              <a:rPr lang="en-GB" sz="2400" dirty="0" smtClean="0"/>
              <a:t>, Amazon, </a:t>
            </a:r>
            <a:r>
              <a:rPr lang="en-GB" sz="2400" dirty="0" err="1" smtClean="0"/>
              <a:t>Ebay</a:t>
            </a:r>
            <a:r>
              <a:rPr lang="en-GB" sz="2400" dirty="0" smtClean="0"/>
              <a:t>, Google, Facebook, Microsoft’s Azure, etc. 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Statistics: 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/>
              <a:t>73% of organisations provide both internal and external APIs according to 2016 </a:t>
            </a:r>
            <a:r>
              <a:rPr lang="en-GB" sz="2400" dirty="0" err="1" smtClean="0"/>
              <a:t>Smartbear</a:t>
            </a:r>
            <a:r>
              <a:rPr lang="en-GB" sz="2400" dirty="0" smtClean="0"/>
              <a:t> global survey 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Expert opinions: 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/>
              <a:t>“A common feature of successful IT companies [</a:t>
            </a:r>
            <a:r>
              <a:rPr lang="en-GB" sz="2400" i="1" dirty="0" smtClean="0"/>
              <a:t>in the Unicorn group</a:t>
            </a:r>
            <a:r>
              <a:rPr lang="en-GB" sz="2400" dirty="0" smtClean="0"/>
              <a:t>]  nowadays is that they have all taken an aggressive approach towards adoption of the microservices architecture”. [</a:t>
            </a:r>
            <a:r>
              <a:rPr lang="en-GB" sz="2400" dirty="0" err="1" smtClean="0"/>
              <a:t>Santoli</a:t>
            </a:r>
            <a:r>
              <a:rPr lang="en-GB" sz="2400" dirty="0" smtClean="0"/>
              <a:t>, Mar 2016]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774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P</a:t>
            </a:r>
            <a:r>
              <a:rPr lang="en-US" sz="3600" dirty="0" smtClean="0"/>
              <a:t>roblems of 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Development</a:t>
            </a:r>
            <a:r>
              <a:rPr lang="en-US" dirty="0" smtClean="0"/>
              <a:t> </a:t>
            </a:r>
          </a:p>
          <a:p>
            <a:pPr marL="268288" lvl="1" indent="0">
              <a:buNone/>
            </a:pPr>
            <a:r>
              <a:rPr lang="en-US" dirty="0" smtClean="0"/>
              <a:t>How </a:t>
            </a:r>
            <a:r>
              <a:rPr lang="en-US" dirty="0"/>
              <a:t>to program a large set of fine-grained services running in </a:t>
            </a:r>
            <a:r>
              <a:rPr lang="en-US" dirty="0" smtClean="0"/>
              <a:t>parallel</a:t>
            </a:r>
          </a:p>
          <a:p>
            <a:pPr marL="782638" lvl="1" indent="-342900">
              <a:buFont typeface="Wingdings" charset="0"/>
              <a:buChar char="è"/>
            </a:pPr>
            <a:r>
              <a:rPr lang="en-US" dirty="0" smtClean="0">
                <a:solidFill>
                  <a:srgbClr val="000090"/>
                </a:solidFill>
              </a:rPr>
              <a:t>The conceptual integrity of the system is difficult to manage</a:t>
            </a:r>
          </a:p>
          <a:p>
            <a:pPr marL="782638" lvl="1" indent="-342900">
              <a:buFont typeface="Wingdings" charset="0"/>
              <a:buChar char="è"/>
            </a:pPr>
            <a:r>
              <a:rPr lang="en-US" dirty="0" smtClean="0">
                <a:solidFill>
                  <a:srgbClr val="000090"/>
                </a:solidFill>
              </a:rPr>
              <a:t>The need a good concurrent and distributed programming model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b="1" dirty="0" smtClean="0"/>
              <a:t>Operation</a:t>
            </a:r>
            <a:r>
              <a:rPr lang="en-US" dirty="0" smtClean="0"/>
              <a:t> </a:t>
            </a:r>
          </a:p>
          <a:p>
            <a:pPr marL="268288" lvl="1" indent="0">
              <a:buNone/>
            </a:pPr>
            <a:r>
              <a:rPr lang="en-US" dirty="0" smtClean="0"/>
              <a:t>How to reduce the communication overhead due to the large number of fine-grained services</a:t>
            </a:r>
          </a:p>
          <a:p>
            <a:pPr marL="450850" lvl="1" indent="0">
              <a:buNone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 </a:t>
            </a:r>
            <a:r>
              <a:rPr lang="en-US" dirty="0" smtClean="0">
                <a:solidFill>
                  <a:srgbClr val="000090"/>
                </a:solidFill>
              </a:rPr>
              <a:t>The </a:t>
            </a:r>
            <a:r>
              <a:rPr lang="en-US" dirty="0">
                <a:solidFill>
                  <a:srgbClr val="000090"/>
                </a:solidFill>
              </a:rPr>
              <a:t>need for a lightweight facility to enable MS to communicate with each other. </a:t>
            </a:r>
            <a:endParaRPr lang="en-US" dirty="0" smtClean="0">
              <a:solidFill>
                <a:srgbClr val="000090"/>
              </a:solidFill>
            </a:endParaRPr>
          </a:p>
          <a:p>
            <a:pPr marL="268288" lvl="1" indent="0">
              <a:buNone/>
            </a:pPr>
            <a:r>
              <a:rPr lang="en-US" dirty="0" smtClean="0"/>
              <a:t>How to achieve dynamic load balancing and scale out</a:t>
            </a:r>
          </a:p>
          <a:p>
            <a:pPr marL="450850" lvl="1" indent="0">
              <a:buNone/>
              <a:tabLst>
                <a:tab pos="444500" algn="l"/>
              </a:tabLst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 The</a:t>
            </a:r>
            <a:r>
              <a:rPr lang="en-US" dirty="0" smtClean="0">
                <a:solidFill>
                  <a:srgbClr val="000090"/>
                </a:solidFill>
              </a:rPr>
              <a:t> need of </a:t>
            </a:r>
            <a:r>
              <a:rPr lang="en-US" dirty="0">
                <a:solidFill>
                  <a:srgbClr val="000090"/>
                </a:solidFill>
              </a:rPr>
              <a:t>a deployment mechanism and facility that enable services to be deployed flexibly and </a:t>
            </a:r>
            <a:r>
              <a:rPr lang="en-US" dirty="0" err="1" smtClean="0">
                <a:solidFill>
                  <a:srgbClr val="000090"/>
                </a:solidFill>
              </a:rPr>
              <a:t>uninterruptively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b="1" dirty="0"/>
              <a:t>Maintenance and </a:t>
            </a:r>
            <a:r>
              <a:rPr lang="en-US" b="1" dirty="0" smtClean="0"/>
              <a:t>Evolution</a:t>
            </a:r>
          </a:p>
          <a:p>
            <a:pPr marL="268288" lvl="1" indent="0">
              <a:buNone/>
            </a:pPr>
            <a:r>
              <a:rPr lang="en-US" dirty="0" smtClean="0"/>
              <a:t>How to test and integrate new services to the exist collection of services</a:t>
            </a:r>
          </a:p>
          <a:p>
            <a:pPr marL="439738" lvl="1" indent="0">
              <a:buNone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 </a:t>
            </a:r>
            <a:r>
              <a:rPr lang="en-US" dirty="0" smtClean="0">
                <a:solidFill>
                  <a:srgbClr val="000090"/>
                </a:solidFill>
              </a:rPr>
              <a:t>The need of testing and debugging facilities for distributed and parallel systems </a:t>
            </a:r>
          </a:p>
        </p:txBody>
      </p:sp>
    </p:spTree>
    <p:extLst>
      <p:ext uri="{BB962C8B-B14F-4D97-AF65-F5344CB8AC3E}">
        <p14:creationId xmlns:p14="http://schemas.microsoft.com/office/powerpoint/2010/main" val="394142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Outline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1. </a:t>
            </a:r>
            <a:r>
              <a:rPr lang="en-US" sz="2800" dirty="0"/>
              <a:t>Introduction to Microservices</a:t>
            </a:r>
            <a:endParaRPr lang="en-GB" sz="2800" dirty="0"/>
          </a:p>
          <a:p>
            <a:pPr marL="366713" lvl="1" indent="0">
              <a:spcBef>
                <a:spcPts val="600"/>
              </a:spcBef>
              <a:buNone/>
            </a:pPr>
            <a:r>
              <a:rPr lang="en-GB" sz="2400" i="1" dirty="0" smtClean="0"/>
              <a:t>Context</a:t>
            </a:r>
            <a:r>
              <a:rPr lang="en-GB" sz="2400" dirty="0" smtClean="0"/>
              <a:t>, </a:t>
            </a:r>
            <a:r>
              <a:rPr lang="en-GB" sz="2400" i="1" dirty="0" smtClean="0"/>
              <a:t>Basic concepts</a:t>
            </a:r>
            <a:r>
              <a:rPr lang="en-GB" sz="2400" dirty="0" smtClean="0"/>
              <a:t>, </a:t>
            </a:r>
            <a:r>
              <a:rPr lang="en-GB" sz="2400" i="1" dirty="0" smtClean="0"/>
              <a:t>Advantages</a:t>
            </a:r>
            <a:r>
              <a:rPr lang="en-GB" sz="2400" dirty="0" smtClean="0"/>
              <a:t>, </a:t>
            </a:r>
            <a:r>
              <a:rPr lang="en-GB" sz="2400" i="1" dirty="0" smtClean="0"/>
              <a:t>Problems</a:t>
            </a:r>
            <a:r>
              <a:rPr lang="en-GB" sz="2400" dirty="0" smtClean="0"/>
              <a:t>, </a:t>
            </a:r>
            <a:r>
              <a:rPr lang="en-GB" sz="2400" i="1" dirty="0" smtClean="0"/>
              <a:t>Current practices </a:t>
            </a:r>
          </a:p>
          <a:p>
            <a:pPr marL="3175" indent="0">
              <a:spcBef>
                <a:spcPts val="600"/>
              </a:spcBef>
              <a:buNone/>
            </a:pPr>
            <a:r>
              <a:rPr lang="en-US" sz="2800" dirty="0"/>
              <a:t>2. Programming in </a:t>
            </a:r>
            <a:r>
              <a:rPr lang="en-US" sz="2800" dirty="0" smtClean="0"/>
              <a:t>CAOPLE</a:t>
            </a:r>
          </a:p>
          <a:p>
            <a:pPr marL="366713" lvl="1" indent="0">
              <a:spcBef>
                <a:spcPts val="600"/>
              </a:spcBef>
              <a:buNone/>
            </a:pPr>
            <a:r>
              <a:rPr lang="en-US" sz="2400" i="1" dirty="0" smtClean="0"/>
              <a:t>Parallel </a:t>
            </a:r>
            <a:r>
              <a:rPr lang="en-US" sz="2400" i="1" dirty="0" smtClean="0"/>
              <a:t>programming models </a:t>
            </a:r>
          </a:p>
          <a:p>
            <a:pPr marL="366713" lvl="1" indent="0">
              <a:spcBef>
                <a:spcPts val="600"/>
              </a:spcBef>
              <a:buNone/>
            </a:pPr>
            <a:r>
              <a:rPr lang="en-US" sz="2400" i="1" dirty="0" smtClean="0"/>
              <a:t>CAOPLE language: </a:t>
            </a:r>
            <a:r>
              <a:rPr lang="en-US" sz="2400" i="1" dirty="0" smtClean="0"/>
              <a:t>Conceptual </a:t>
            </a:r>
            <a:r>
              <a:rPr lang="en-US" sz="2400" i="1" dirty="0"/>
              <a:t>model</a:t>
            </a:r>
            <a:r>
              <a:rPr lang="en-US" sz="2400" dirty="0"/>
              <a:t>, </a:t>
            </a:r>
            <a:r>
              <a:rPr lang="en-US" sz="2400" i="1" dirty="0"/>
              <a:t>Language facilities</a:t>
            </a:r>
            <a:r>
              <a:rPr lang="en-US" sz="2400" dirty="0"/>
              <a:t>, </a:t>
            </a:r>
            <a:r>
              <a:rPr lang="en-US" sz="2400" i="1" dirty="0"/>
              <a:t>Examples</a:t>
            </a:r>
            <a:r>
              <a:rPr lang="en-US" sz="2400" dirty="0"/>
              <a:t>, </a:t>
            </a:r>
            <a:r>
              <a:rPr lang="en-US" sz="2400" i="1" dirty="0"/>
              <a:t>Demonstration</a:t>
            </a:r>
            <a:endParaRPr lang="en-GB" sz="2400" i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3</a:t>
            </a:r>
            <a:r>
              <a:rPr lang="en-US" sz="2800" dirty="0"/>
              <a:t>. </a:t>
            </a:r>
            <a:r>
              <a:rPr lang="en-US" sz="2800" dirty="0" smtClean="0"/>
              <a:t>Supporting Microservices </a:t>
            </a:r>
            <a:r>
              <a:rPr lang="en-US" sz="2800" dirty="0"/>
              <a:t>in </a:t>
            </a:r>
            <a:r>
              <a:rPr lang="en-US" sz="2800" dirty="0" smtClean="0"/>
              <a:t>CIDE</a:t>
            </a:r>
            <a:endParaRPr lang="en-GB" sz="2800" dirty="0"/>
          </a:p>
          <a:p>
            <a:pPr marL="444500" lvl="1" indent="0">
              <a:spcBef>
                <a:spcPts val="600"/>
              </a:spcBef>
              <a:buNone/>
            </a:pPr>
            <a:r>
              <a:rPr lang="en-US" sz="2400" i="1" dirty="0" smtClean="0"/>
              <a:t>Runtime Environment</a:t>
            </a:r>
            <a:r>
              <a:rPr lang="en-US" sz="2400" dirty="0" smtClean="0"/>
              <a:t>, </a:t>
            </a:r>
            <a:r>
              <a:rPr lang="en-US" sz="2400" i="1" dirty="0" smtClean="0"/>
              <a:t>Functions</a:t>
            </a:r>
            <a:r>
              <a:rPr lang="en-US" sz="2400" dirty="0" smtClean="0"/>
              <a:t>, </a:t>
            </a:r>
            <a:r>
              <a:rPr lang="en-US" sz="2400" i="1" dirty="0" smtClean="0"/>
              <a:t>Architecture</a:t>
            </a:r>
            <a:r>
              <a:rPr lang="en-US" sz="2400" dirty="0" smtClean="0"/>
              <a:t>, </a:t>
            </a:r>
            <a:r>
              <a:rPr lang="en-US" sz="2400" i="1" dirty="0" smtClean="0"/>
              <a:t>Tools</a:t>
            </a:r>
            <a:r>
              <a:rPr lang="en-US" sz="2400" dirty="0" smtClean="0"/>
              <a:t>, </a:t>
            </a:r>
            <a:r>
              <a:rPr lang="en-US" sz="2400" i="1" dirty="0" smtClean="0"/>
              <a:t>Demonstration</a:t>
            </a:r>
            <a:endParaRPr lang="en-GB" sz="2400" i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4</a:t>
            </a:r>
            <a:r>
              <a:rPr lang="en-US" sz="2800" dirty="0"/>
              <a:t>. Conclusion</a:t>
            </a:r>
            <a:endParaRPr lang="en-GB" sz="2800" dirty="0"/>
          </a:p>
          <a:p>
            <a:pPr marL="444500" lvl="1" indent="0">
              <a:spcBef>
                <a:spcPts val="600"/>
              </a:spcBef>
              <a:buNone/>
            </a:pPr>
            <a:r>
              <a:rPr lang="en-US" sz="2400" i="1" dirty="0" smtClean="0"/>
              <a:t>Summary</a:t>
            </a:r>
            <a:r>
              <a:rPr lang="en-US" sz="2400" dirty="0" smtClean="0"/>
              <a:t>, </a:t>
            </a:r>
            <a:r>
              <a:rPr lang="en-US" sz="2400" i="1" dirty="0" smtClean="0"/>
              <a:t>Work </a:t>
            </a:r>
            <a:r>
              <a:rPr lang="en-US" sz="2400" i="1" dirty="0"/>
              <a:t>in p</a:t>
            </a:r>
            <a:r>
              <a:rPr lang="en-US" sz="2400" i="1" dirty="0" smtClean="0"/>
              <a:t>rogress</a:t>
            </a:r>
            <a:r>
              <a:rPr lang="en-US" sz="2400" dirty="0" smtClean="0"/>
              <a:t>, </a:t>
            </a:r>
            <a:r>
              <a:rPr lang="en-US" sz="2400" i="1" dirty="0" smtClean="0"/>
              <a:t>Future work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355621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Container Technology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1702" b="7311"/>
          <a:stretch/>
        </p:blipFill>
        <p:spPr>
          <a:xfrm>
            <a:off x="1526972" y="1583849"/>
            <a:ext cx="6069363" cy="4898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860098"/>
            <a:ext cx="810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Basic Ideas of Container Technologies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3068960"/>
            <a:ext cx="2952328" cy="1512168"/>
          </a:xfrm>
          <a:prstGeom prst="roundRect">
            <a:avLst/>
          </a:prstGeom>
          <a:ln w="28575" cmpd="sng"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12360" y="27809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Optional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24328" y="3068960"/>
            <a:ext cx="36004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Key Features of Container </a:t>
            </a:r>
            <a:r>
              <a:rPr lang="en-US" sz="3600" dirty="0" smtClean="0"/>
              <a:t>Technology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1"/>
            <a:ext cx="8640960" cy="3582008"/>
          </a:xfrm>
        </p:spPr>
        <p:txBody>
          <a:bodyPr/>
          <a:lstStyle/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Lightweight virtualization:  </a:t>
            </a:r>
            <a:endParaRPr lang="en-US" dirty="0"/>
          </a:p>
          <a:p>
            <a:pPr marL="271463" lvl="1" indent="0">
              <a:spcBef>
                <a:spcPts val="600"/>
              </a:spcBef>
              <a:buNone/>
            </a:pPr>
            <a:r>
              <a:rPr lang="en-US" dirty="0" smtClean="0"/>
              <a:t>Share </a:t>
            </a:r>
            <a:r>
              <a:rPr lang="en-US" dirty="0"/>
              <a:t>memory, </a:t>
            </a:r>
            <a:r>
              <a:rPr lang="en-US" dirty="0" smtClean="0"/>
              <a:t>processors, the </a:t>
            </a:r>
            <a:r>
              <a:rPr lang="en-US" dirty="0"/>
              <a:t>file </a:t>
            </a:r>
            <a:r>
              <a:rPr lang="en-US" dirty="0" smtClean="0"/>
              <a:t>system, and operating system kernel. 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Scalability and efficiency: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Thousands </a:t>
            </a:r>
            <a:r>
              <a:rPr lang="en-US" dirty="0"/>
              <a:t>of containers can be deployed on one host easily and they can restart quickly too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Processes can be deployed to containers flexibly at a cost much less than that of starting a new virtual machine.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Security: </a:t>
            </a:r>
            <a:endParaRPr lang="en-US" dirty="0"/>
          </a:p>
          <a:p>
            <a:pPr marL="266700" lvl="1" indent="0">
              <a:spcBef>
                <a:spcPts val="600"/>
              </a:spcBef>
              <a:buNone/>
            </a:pP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rovides separation to the customers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4633254"/>
            <a:ext cx="8533134" cy="15635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Analysis: 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Improved the infrastructure on which </a:t>
            </a:r>
            <a:r>
              <a:rPr lang="en-US" sz="2000" dirty="0" smtClean="0">
                <a:solidFill>
                  <a:srgbClr val="0000FF"/>
                </a:solidFill>
              </a:rPr>
              <a:t>MS executes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programs running in the containers are still programmed in traditional programming languages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The  </a:t>
            </a:r>
            <a:r>
              <a:rPr lang="en-US" sz="2000" dirty="0">
                <a:solidFill>
                  <a:srgbClr val="0000FF"/>
                </a:solidFill>
              </a:rPr>
              <a:t>complexity of the programming </a:t>
            </a:r>
            <a:r>
              <a:rPr lang="en-US" sz="2000" dirty="0" smtClean="0">
                <a:solidFill>
                  <a:srgbClr val="0000FF"/>
                </a:solidFill>
              </a:rPr>
              <a:t>for </a:t>
            </a:r>
            <a:r>
              <a:rPr lang="en-US" sz="2000" dirty="0">
                <a:solidFill>
                  <a:srgbClr val="0000FF"/>
                </a:solidFill>
              </a:rPr>
              <a:t>developing MS </a:t>
            </a:r>
            <a:r>
              <a:rPr lang="en-US" sz="2000" dirty="0" smtClean="0">
                <a:solidFill>
                  <a:srgbClr val="0000FF"/>
                </a:solidFill>
              </a:rPr>
              <a:t>increases! 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0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Docker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3"/>
            <a:ext cx="8461126" cy="572927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err="1" smtClean="0"/>
              <a:t>Docker</a:t>
            </a:r>
            <a:r>
              <a:rPr lang="en-US" sz="2800" dirty="0"/>
              <a:t> </a:t>
            </a:r>
            <a:r>
              <a:rPr lang="en-US" sz="2800" dirty="0" smtClean="0"/>
              <a:t>is a Software Containerization </a:t>
            </a:r>
            <a:r>
              <a:rPr lang="en-US" sz="2800" dirty="0"/>
              <a:t>P</a:t>
            </a:r>
            <a:r>
              <a:rPr lang="en-US" sz="2800" dirty="0" smtClean="0"/>
              <a:t>latform</a:t>
            </a:r>
          </a:p>
          <a:p>
            <a:pPr marL="363538" indent="-363538"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Wrapping </a:t>
            </a:r>
            <a:r>
              <a:rPr lang="en-US" dirty="0"/>
              <a:t>a piece of software in a complete </a:t>
            </a:r>
            <a:r>
              <a:rPr lang="en-US" dirty="0" smtClean="0"/>
              <a:t>file system </a:t>
            </a:r>
          </a:p>
          <a:p>
            <a:pPr marL="611188" lvl="1" indent="-247650">
              <a:spcBef>
                <a:spcPts val="0"/>
              </a:spcBef>
            </a:pPr>
            <a:r>
              <a:rPr lang="en-US" dirty="0" smtClean="0"/>
              <a:t>Each container contains </a:t>
            </a:r>
            <a:r>
              <a:rPr lang="en-US" dirty="0"/>
              <a:t>everything needed to run: code, runtime, system tools, system </a:t>
            </a:r>
            <a:r>
              <a:rPr lang="en-US" dirty="0" smtClean="0"/>
              <a:t>libraries, etc. </a:t>
            </a:r>
          </a:p>
          <a:p>
            <a:pPr marL="611188" lvl="1" indent="-247650">
              <a:spcBef>
                <a:spcPts val="0"/>
              </a:spcBef>
            </a:pPr>
            <a:r>
              <a:rPr lang="en-US" dirty="0" smtClean="0"/>
              <a:t>Based on open standards, enabling containers to run on all major Linux distributions and on Windows.</a:t>
            </a:r>
          </a:p>
          <a:p>
            <a:pPr marL="342900" indent="-342900"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Running multiple containers on </a:t>
            </a:r>
            <a:r>
              <a:rPr lang="en-US" dirty="0"/>
              <a:t>a single machine </a:t>
            </a:r>
            <a:r>
              <a:rPr lang="en-US" dirty="0" smtClean="0"/>
              <a:t>that share </a:t>
            </a:r>
            <a:r>
              <a:rPr lang="en-US" dirty="0"/>
              <a:t>the same operating system </a:t>
            </a:r>
            <a:r>
              <a:rPr lang="en-US" dirty="0" smtClean="0"/>
              <a:t>kernel. </a:t>
            </a:r>
          </a:p>
          <a:p>
            <a:pPr marL="611188" lvl="1" indent="-247650">
              <a:spcBef>
                <a:spcPts val="0"/>
              </a:spcBef>
            </a:pPr>
            <a:r>
              <a:rPr lang="en-US" dirty="0" smtClean="0"/>
              <a:t>Images are constructed from layered file systems and share common files. </a:t>
            </a:r>
          </a:p>
          <a:p>
            <a:pPr marL="973138" lvl="2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Disk space usage is efficient</a:t>
            </a:r>
          </a:p>
          <a:p>
            <a:pPr marL="973138" lvl="2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Image downloads are quick and efficient</a:t>
            </a:r>
          </a:p>
          <a:p>
            <a:pPr marL="973138" lvl="2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They start instantly and use less RAM</a:t>
            </a:r>
          </a:p>
          <a:p>
            <a:pPr marL="342900" indent="-342900">
              <a:spcBef>
                <a:spcPts val="0"/>
              </a:spcBef>
              <a:buFont typeface="Wingdings" charset="2"/>
              <a:buChar char="Ø"/>
            </a:pPr>
            <a:r>
              <a:rPr lang="en-US" dirty="0" smtClean="0"/>
              <a:t>Container </a:t>
            </a:r>
            <a:r>
              <a:rPr lang="en-US" dirty="0"/>
              <a:t>Orchestration Engines: </a:t>
            </a:r>
            <a:r>
              <a:rPr lang="en-US" dirty="0" smtClean="0"/>
              <a:t>Automating the deployment of applications </a:t>
            </a:r>
          </a:p>
          <a:p>
            <a:pPr marL="611188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 smtClean="0"/>
              <a:t>Distribute a number of containers to a cluster of machines in pre-scripted configuration.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2267" y="4123718"/>
            <a:ext cx="29397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rgbClr val="0000FF"/>
                </a:solidFill>
              </a:rPr>
              <a:t>It enables the software to run the same, regardless of its environment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8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Docker</a:t>
            </a:r>
            <a:r>
              <a:rPr lang="en-GB" sz="3600" dirty="0" smtClean="0"/>
              <a:t> Architecture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8" b="-705"/>
          <a:stretch/>
        </p:blipFill>
        <p:spPr>
          <a:xfrm>
            <a:off x="395536" y="2060848"/>
            <a:ext cx="8461126" cy="3162837"/>
          </a:xfrm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26642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00FF"/>
                </a:solidFill>
              </a:rPr>
              <a:t>Docker</a:t>
            </a:r>
            <a:r>
              <a:rPr lang="en-GB" sz="2400" b="1" dirty="0" smtClean="0">
                <a:solidFill>
                  <a:srgbClr val="0000FF"/>
                </a:solidFill>
              </a:rPr>
              <a:t> Host: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i="1" dirty="0" smtClean="0">
                <a:solidFill>
                  <a:srgbClr val="0000FF"/>
                </a:solidFill>
              </a:rPr>
              <a:t>a physical or virtual machine</a:t>
            </a:r>
            <a:endParaRPr lang="en-GB" sz="2400" i="1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71800" y="1628800"/>
            <a:ext cx="504056" cy="43204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436510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00FF"/>
                </a:solidFill>
              </a:rPr>
              <a:t>Docker</a:t>
            </a:r>
            <a:r>
              <a:rPr lang="en-GB" sz="2400" b="1" dirty="0" smtClean="0">
                <a:solidFill>
                  <a:srgbClr val="0000FF"/>
                </a:solidFill>
              </a:rPr>
              <a:t> Client: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i="1" dirty="0" smtClean="0">
                <a:solidFill>
                  <a:srgbClr val="0000FF"/>
                </a:solidFill>
              </a:rPr>
              <a:t>a workstation for the developer or operator. </a:t>
            </a:r>
            <a:r>
              <a:rPr lang="en-GB" sz="2400" i="1" dirty="0" err="1" smtClean="0">
                <a:solidFill>
                  <a:srgbClr val="0000FF"/>
                </a:solidFill>
              </a:rPr>
              <a:t>Docker</a:t>
            </a:r>
            <a:r>
              <a:rPr lang="en-GB" sz="2400" i="1" dirty="0" smtClean="0">
                <a:solidFill>
                  <a:srgbClr val="0000FF"/>
                </a:solidFill>
              </a:rPr>
              <a:t> command are executed to operate a cluster  </a:t>
            </a:r>
            <a:endParaRPr lang="en-GB" sz="2400" i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9" idx="0"/>
          </p:cNvCxnSpPr>
          <p:nvPr/>
        </p:nvCxnSpPr>
        <p:spPr>
          <a:xfrm flipH="1" flipV="1">
            <a:off x="1187624" y="2996952"/>
            <a:ext cx="576064" cy="136815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92080" y="1844824"/>
            <a:ext cx="504056" cy="7920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63888" y="764704"/>
            <a:ext cx="53285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00FF"/>
                </a:solidFill>
              </a:rPr>
              <a:t>Docker</a:t>
            </a:r>
            <a:r>
              <a:rPr lang="en-GB" sz="2400" b="1" dirty="0" smtClean="0">
                <a:solidFill>
                  <a:srgbClr val="0000FF"/>
                </a:solidFill>
              </a:rPr>
              <a:t> Engine: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i="1" dirty="0" smtClean="0">
                <a:solidFill>
                  <a:srgbClr val="0000FF"/>
                </a:solidFill>
              </a:rPr>
              <a:t>the software running on the </a:t>
            </a:r>
            <a:r>
              <a:rPr lang="en-GB" sz="2400" i="1" dirty="0" err="1" smtClean="0">
                <a:solidFill>
                  <a:srgbClr val="0000FF"/>
                </a:solidFill>
              </a:rPr>
              <a:t>docker</a:t>
            </a:r>
            <a:r>
              <a:rPr lang="en-GB" sz="2400" i="1" dirty="0" smtClean="0">
                <a:solidFill>
                  <a:srgbClr val="0000FF"/>
                </a:solidFill>
              </a:rPr>
              <a:t> hosts to implement the container functionalities</a:t>
            </a:r>
            <a:endParaRPr lang="en-GB" sz="2400" i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5301208"/>
            <a:ext cx="45365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Registry:</a:t>
            </a:r>
            <a:r>
              <a:rPr lang="en-GB" sz="2400" dirty="0" smtClean="0">
                <a:solidFill>
                  <a:srgbClr val="0000FF"/>
                </a:solidFill>
              </a:rPr>
              <a:t> A library of container images where they can be searched for and retrieved from</a:t>
            </a:r>
            <a:endParaRPr lang="en-GB" sz="2400" i="1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444208" y="3789040"/>
            <a:ext cx="648072" cy="144016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Growth of </a:t>
            </a:r>
            <a:r>
              <a:rPr lang="en-GB" sz="3600" dirty="0" err="1" smtClean="0"/>
              <a:t>Docker’s</a:t>
            </a:r>
            <a:r>
              <a:rPr lang="en-GB" sz="3600" dirty="0" smtClean="0"/>
              <a:t> Popularity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0" b="-553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7664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The launch of </a:t>
            </a:r>
            <a:r>
              <a:rPr lang="en-GB" dirty="0" err="1" smtClean="0">
                <a:solidFill>
                  <a:srgbClr val="0000FF"/>
                </a:solidFill>
              </a:rPr>
              <a:t>Docker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2195736" y="5517232"/>
            <a:ext cx="648072" cy="72008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3728" y="11967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Docker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Web </a:t>
            </a:r>
            <a:r>
              <a:rPr lang="en-US" dirty="0">
                <a:solidFill>
                  <a:srgbClr val="0000FF"/>
                </a:solidFill>
              </a:rPr>
              <a:t>Page at URL: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https</a:t>
            </a:r>
            <a:r>
              <a:rPr lang="en-US" dirty="0">
                <a:solidFill>
                  <a:srgbClr val="0000FF"/>
                </a:solidFill>
              </a:rPr>
              <a:t>://</a:t>
            </a:r>
            <a:r>
              <a:rPr lang="en-US" dirty="0" err="1">
                <a:solidFill>
                  <a:srgbClr val="0000FF"/>
                </a:solidFill>
              </a:rPr>
              <a:t>www.docker.com</a:t>
            </a:r>
            <a:r>
              <a:rPr lang="en-US" dirty="0">
                <a:solidFill>
                  <a:srgbClr val="0000FF"/>
                </a:solidFill>
              </a:rPr>
              <a:t>/what-container</a:t>
            </a:r>
            <a:r>
              <a:rPr lang="en-GB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83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Container’s </a:t>
            </a:r>
            <a:r>
              <a:rPr lang="en-GB" sz="3600" dirty="0"/>
              <a:t>S</a:t>
            </a:r>
            <a:r>
              <a:rPr lang="en-GB" sz="3600" dirty="0" smtClean="0"/>
              <a:t>upport to Microservices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047845"/>
              </p:ext>
            </p:extLst>
          </p:nvPr>
        </p:nvGraphicFramePr>
        <p:xfrm>
          <a:off x="395536" y="1124744"/>
          <a:ext cx="8353176" cy="474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08760"/>
              </a:tblGrid>
              <a:tr h="58892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Microservices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Container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8892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A service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A container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</a:rPr>
                        <a:t> image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8892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An instance of a service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A container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8892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Creation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</a:rPr>
                        <a:t> of</a:t>
                      </a: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 instances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Pull container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</a:rPr>
                        <a:t> images from a registry</a:t>
                      </a:r>
                    </a:p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Deployment of containers to machines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9663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Registration of services 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Push image to a container hub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8892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Search services 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Search and pull container images from a container hub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87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of </a:t>
            </a:r>
            <a:r>
              <a:rPr lang="en-GB" dirty="0"/>
              <a:t>U</a:t>
            </a:r>
            <a:r>
              <a:rPr lang="en-GB" dirty="0" smtClean="0"/>
              <a:t>sing Containers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908720"/>
            <a:ext cx="30963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Write </a:t>
            </a:r>
          </a:p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Program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060848"/>
            <a:ext cx="30963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Write </a:t>
            </a:r>
          </a:p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A </a:t>
            </a:r>
            <a:r>
              <a:rPr lang="en-GB" sz="2400" dirty="0" err="1" smtClean="0">
                <a:solidFill>
                  <a:srgbClr val="000000"/>
                </a:solidFill>
              </a:rPr>
              <a:t>Dockerfile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140968"/>
            <a:ext cx="30963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Build </a:t>
            </a:r>
          </a:p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A </a:t>
            </a:r>
            <a:r>
              <a:rPr lang="en-GB" sz="2400" dirty="0" err="1" smtClean="0">
                <a:solidFill>
                  <a:srgbClr val="000000"/>
                </a:solidFill>
              </a:rPr>
              <a:t>Docker</a:t>
            </a:r>
            <a:r>
              <a:rPr lang="en-GB" sz="2400" dirty="0" smtClean="0">
                <a:solidFill>
                  <a:srgbClr val="000000"/>
                </a:solidFill>
              </a:rPr>
              <a:t> Image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221088"/>
            <a:ext cx="30963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Ship: Push Image to a </a:t>
            </a:r>
            <a:r>
              <a:rPr lang="en-GB" sz="2400" dirty="0" err="1" smtClean="0">
                <a:solidFill>
                  <a:srgbClr val="000000"/>
                </a:solidFill>
              </a:rPr>
              <a:t>Docker</a:t>
            </a:r>
            <a:r>
              <a:rPr lang="en-GB" sz="2400" dirty="0" smtClean="0">
                <a:solidFill>
                  <a:srgbClr val="000000"/>
                </a:solidFill>
              </a:rPr>
              <a:t> Registry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373216"/>
            <a:ext cx="30963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Deployment of Contains to machine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83671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</a:rPr>
              <a:t>In any programming language, e.g. Java, Python, R, etc. 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</a:rPr>
              <a:t>Using IDE, e.g. Eclipse, etc. 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198884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</a:rPr>
              <a:t>A list of </a:t>
            </a:r>
            <a:r>
              <a:rPr lang="en-GB" sz="2000" dirty="0" err="1" smtClean="0">
                <a:solidFill>
                  <a:srgbClr val="0000FF"/>
                </a:solidFill>
              </a:rPr>
              <a:t>Docker</a:t>
            </a:r>
            <a:r>
              <a:rPr lang="en-GB" sz="2000" dirty="0" smtClean="0">
                <a:solidFill>
                  <a:srgbClr val="0000FF"/>
                </a:solidFill>
              </a:rPr>
              <a:t> command to assemble an image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306896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</a:rPr>
              <a:t>Ready to run on a container machine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</a:rPr>
              <a:t>Test the </a:t>
            </a:r>
            <a:r>
              <a:rPr lang="en-GB" sz="2000" dirty="0" err="1" smtClean="0">
                <a:solidFill>
                  <a:srgbClr val="0000FF"/>
                </a:solidFill>
              </a:rPr>
              <a:t>Dockerfile</a:t>
            </a:r>
            <a:r>
              <a:rPr lang="en-GB" sz="2000" dirty="0" smtClean="0">
                <a:solidFill>
                  <a:srgbClr val="0000FF"/>
                </a:solidFill>
              </a:rPr>
              <a:t>  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400506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err="1" smtClean="0">
                <a:solidFill>
                  <a:srgbClr val="0000FF"/>
                </a:solidFill>
              </a:rPr>
              <a:t>Docker</a:t>
            </a:r>
            <a:r>
              <a:rPr lang="en-GB" sz="2000" dirty="0" smtClean="0">
                <a:solidFill>
                  <a:srgbClr val="0000FF"/>
                </a:solidFill>
              </a:rPr>
              <a:t> registry is a </a:t>
            </a:r>
            <a:r>
              <a:rPr lang="en-GB" sz="2000" dirty="0" err="1" smtClean="0">
                <a:solidFill>
                  <a:srgbClr val="0000FF"/>
                </a:solidFill>
              </a:rPr>
              <a:t>SaaS</a:t>
            </a:r>
            <a:r>
              <a:rPr lang="en-GB" sz="2000" dirty="0" smtClean="0">
                <a:solidFill>
                  <a:srgbClr val="0000FF"/>
                </a:solidFill>
              </a:rPr>
              <a:t> registry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err="1" smtClean="0">
                <a:solidFill>
                  <a:srgbClr val="0000FF"/>
                </a:solidFill>
              </a:rPr>
              <a:t>Docker</a:t>
            </a:r>
            <a:r>
              <a:rPr lang="en-GB" sz="2000" dirty="0" smtClean="0">
                <a:solidFill>
                  <a:srgbClr val="0000FF"/>
                </a:solidFill>
              </a:rPr>
              <a:t> Hub is a public registry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rgbClr val="0000FF"/>
                </a:solidFill>
              </a:rPr>
              <a:t>S</a:t>
            </a:r>
            <a:r>
              <a:rPr lang="en-GB" sz="2000" dirty="0" smtClean="0">
                <a:solidFill>
                  <a:srgbClr val="0000FF"/>
                </a:solidFill>
              </a:rPr>
              <a:t>earch, manage, push &amp; pull images</a:t>
            </a:r>
          </a:p>
        </p:txBody>
      </p:sp>
      <p:sp>
        <p:nvSpPr>
          <p:cNvPr id="15" name="Curved Right Arrow 14"/>
          <p:cNvSpPr/>
          <p:nvPr/>
        </p:nvSpPr>
        <p:spPr>
          <a:xfrm>
            <a:off x="395536" y="1484784"/>
            <a:ext cx="360040" cy="864096"/>
          </a:xfrm>
          <a:prstGeom prst="curvedRightArrow">
            <a:avLst>
              <a:gd name="adj1" fmla="val 43363"/>
              <a:gd name="adj2" fmla="val 56584"/>
              <a:gd name="adj3" fmla="val 25000"/>
            </a:avLst>
          </a:prstGeom>
          <a:solidFill>
            <a:srgbClr val="800000"/>
          </a:solidFill>
          <a:ln w="38100" cmpd="sng">
            <a:solidFill>
              <a:srgbClr val="FF0000">
                <a:alpha val="30000"/>
              </a:srgbClr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395536" y="2492896"/>
            <a:ext cx="360040" cy="864096"/>
          </a:xfrm>
          <a:prstGeom prst="curvedRightArrow">
            <a:avLst>
              <a:gd name="adj1" fmla="val 43363"/>
              <a:gd name="adj2" fmla="val 56584"/>
              <a:gd name="adj3" fmla="val 25000"/>
            </a:avLst>
          </a:prstGeom>
          <a:solidFill>
            <a:srgbClr val="800000"/>
          </a:solidFill>
          <a:ln w="38100" cmpd="sng">
            <a:solidFill>
              <a:srgbClr val="FF0000">
                <a:alpha val="30000"/>
              </a:srgbClr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395536" y="3645024"/>
            <a:ext cx="360040" cy="864096"/>
          </a:xfrm>
          <a:prstGeom prst="curvedRightArrow">
            <a:avLst>
              <a:gd name="adj1" fmla="val 43363"/>
              <a:gd name="adj2" fmla="val 56584"/>
              <a:gd name="adj3" fmla="val 25000"/>
            </a:avLst>
          </a:prstGeom>
          <a:solidFill>
            <a:srgbClr val="800000"/>
          </a:solidFill>
          <a:ln w="38100" cmpd="sng">
            <a:solidFill>
              <a:srgbClr val="FF0000">
                <a:alpha val="30000"/>
              </a:srgbClr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395536" y="4797152"/>
            <a:ext cx="360040" cy="864096"/>
          </a:xfrm>
          <a:prstGeom prst="curvedRightArrow">
            <a:avLst>
              <a:gd name="adj1" fmla="val 43363"/>
              <a:gd name="adj2" fmla="val 56584"/>
              <a:gd name="adj3" fmla="val 25000"/>
            </a:avLst>
          </a:prstGeom>
          <a:solidFill>
            <a:srgbClr val="800000"/>
          </a:solidFill>
          <a:ln w="38100" cmpd="sng">
            <a:solidFill>
              <a:srgbClr val="FF0000">
                <a:alpha val="30000"/>
              </a:srgbClr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530120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</a:rPr>
              <a:t>Use a </a:t>
            </a:r>
            <a:r>
              <a:rPr lang="en-US" sz="2000" b="1" dirty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00FF"/>
                </a:solidFill>
              </a:rPr>
              <a:t>ontainer orchestration engine,</a:t>
            </a:r>
            <a:r>
              <a:rPr lang="en-US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e.g. </a:t>
            </a:r>
            <a:r>
              <a:rPr lang="en-GB" sz="2000" dirty="0" err="1" smtClean="0">
                <a:solidFill>
                  <a:srgbClr val="0000FF"/>
                </a:solidFill>
              </a:rPr>
              <a:t>Kubernetes</a:t>
            </a:r>
            <a:r>
              <a:rPr lang="en-GB" sz="2000" dirty="0" smtClean="0">
                <a:solidFill>
                  <a:srgbClr val="0000FF"/>
                </a:solidFill>
              </a:rPr>
              <a:t>, </a:t>
            </a:r>
            <a:r>
              <a:rPr lang="en-GB" sz="2000" dirty="0" err="1" smtClean="0">
                <a:solidFill>
                  <a:srgbClr val="0000FF"/>
                </a:solidFill>
              </a:rPr>
              <a:t>Docker</a:t>
            </a:r>
            <a:r>
              <a:rPr lang="en-GB" sz="2000" dirty="0" smtClean="0">
                <a:solidFill>
                  <a:srgbClr val="0000FF"/>
                </a:solidFill>
              </a:rPr>
              <a:t> Swarm, etc. 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03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Dockerfile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1" b="-17"/>
          <a:stretch/>
        </p:blipFill>
        <p:spPr>
          <a:xfrm>
            <a:off x="323528" y="1268760"/>
            <a:ext cx="8461126" cy="3907074"/>
          </a:xfrm>
        </p:spPr>
      </p:pic>
      <p:sp>
        <p:nvSpPr>
          <p:cNvPr id="5" name="TextBox 4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Common Command for </a:t>
            </a:r>
            <a:r>
              <a:rPr lang="en-GB" sz="2800" dirty="0" err="1" smtClean="0">
                <a:solidFill>
                  <a:schemeClr val="tx2"/>
                </a:solidFill>
              </a:rPr>
              <a:t>Dockerfiles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61248"/>
            <a:ext cx="59046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FROM </a:t>
            </a:r>
            <a:r>
              <a:rPr lang="en-GB" sz="2400" dirty="0" err="1">
                <a:solidFill>
                  <a:srgbClr val="0000FF"/>
                </a:solidFill>
              </a:rPr>
              <a:t>openjdk</a:t>
            </a:r>
            <a:endParaRPr lang="en-GB" sz="2400" dirty="0">
              <a:solidFill>
                <a:srgbClr val="0000FF"/>
              </a:solidFill>
            </a:endParaRPr>
          </a:p>
          <a:p>
            <a:r>
              <a:rPr lang="mr-IN" sz="2400" dirty="0" smtClean="0">
                <a:solidFill>
                  <a:srgbClr val="0000FF"/>
                </a:solidFill>
              </a:rPr>
              <a:t>CMD </a:t>
            </a:r>
            <a:r>
              <a:rPr lang="mr-IN" sz="2400" dirty="0">
                <a:solidFill>
                  <a:srgbClr val="0000FF"/>
                </a:solidFill>
              </a:rPr>
              <a:t>["java", "-version"]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15719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/>
                </a:solidFill>
              </a:rPr>
              <a:t>Example:  </a:t>
            </a:r>
            <a:r>
              <a:rPr lang="en-GB" sz="2400" dirty="0" smtClean="0">
                <a:solidFill>
                  <a:srgbClr val="0000FF"/>
                </a:solidFill>
              </a:rPr>
              <a:t>Create a new text file and name it “</a:t>
            </a:r>
            <a:r>
              <a:rPr lang="en-GB" sz="2400" dirty="0" err="1" smtClean="0">
                <a:solidFill>
                  <a:srgbClr val="0000FF"/>
                </a:solidFill>
              </a:rPr>
              <a:t>Dockerfile</a:t>
            </a:r>
            <a:r>
              <a:rPr lang="en-GB" sz="2400" dirty="0" smtClean="0">
                <a:solidFill>
                  <a:srgbClr val="0000FF"/>
                </a:solidFill>
              </a:rPr>
              <a:t>” 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82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 A </a:t>
            </a:r>
            <a:r>
              <a:rPr lang="en-GB" dirty="0" err="1" smtClean="0"/>
              <a:t>Docker</a:t>
            </a:r>
            <a:r>
              <a:rPr lang="en-GB" dirty="0" smtClean="0"/>
              <a:t> Image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376" r="-404"/>
          <a:stretch/>
        </p:blipFill>
        <p:spPr>
          <a:xfrm>
            <a:off x="1043608" y="908720"/>
            <a:ext cx="7372820" cy="5544616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60118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 A </a:t>
            </a:r>
            <a:r>
              <a:rPr lang="en-GB" dirty="0" err="1" smtClean="0"/>
              <a:t>Docker</a:t>
            </a:r>
            <a:r>
              <a:rPr lang="en-GB" dirty="0" smtClean="0"/>
              <a:t> Container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2089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docker</a:t>
            </a:r>
            <a:r>
              <a:rPr lang="en-US" sz="2400" dirty="0">
                <a:solidFill>
                  <a:srgbClr val="0000FF"/>
                </a:solidFill>
              </a:rPr>
              <a:t> run hello-java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</a:rPr>
              <a:t>C</a:t>
            </a:r>
            <a:r>
              <a:rPr lang="en-GB" sz="2400" dirty="0" smtClean="0">
                <a:solidFill>
                  <a:schemeClr val="bg2"/>
                </a:solidFill>
              </a:rPr>
              <a:t>ommand: 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119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2"/>
                </a:solidFill>
              </a:rPr>
              <a:t>Output: 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36912"/>
            <a:ext cx="8136904" cy="1251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62169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Part 1: Introduction to Microservices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7632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err="1" smtClean="0">
                <a:solidFill>
                  <a:schemeClr val="tx2"/>
                </a:solidFill>
              </a:rPr>
              <a:t>SaaS</a:t>
            </a:r>
            <a:r>
              <a:rPr lang="en-GB" sz="2400" dirty="0" smtClean="0">
                <a:solidFill>
                  <a:schemeClr val="tx2"/>
                </a:solidFill>
              </a:rPr>
              <a:t> and Cloud </a:t>
            </a:r>
            <a:r>
              <a:rPr lang="en-GB" sz="2400" dirty="0">
                <a:solidFill>
                  <a:schemeClr val="tx2"/>
                </a:solidFill>
              </a:rPr>
              <a:t>Native </a:t>
            </a:r>
            <a:r>
              <a:rPr lang="en-GB" sz="2400" dirty="0" smtClean="0">
                <a:solidFill>
                  <a:schemeClr val="tx2"/>
                </a:solidFill>
              </a:rPr>
              <a:t>Applications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Key features and challenges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chemeClr val="tx2"/>
                </a:solidFill>
              </a:rPr>
              <a:t>Microservices Architecture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Characteristics</a:t>
            </a: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Advantages and </a:t>
            </a:r>
            <a:r>
              <a:rPr lang="en-GB" sz="2400" dirty="0" smtClean="0">
                <a:solidFill>
                  <a:schemeClr val="tx2"/>
                </a:solidFill>
              </a:rPr>
              <a:t>Benefits </a:t>
            </a: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Problems and </a:t>
            </a:r>
            <a:r>
              <a:rPr lang="en-GB" sz="2400" dirty="0" smtClean="0">
                <a:solidFill>
                  <a:schemeClr val="tx2"/>
                </a:solidFill>
              </a:rPr>
              <a:t>Challenges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chemeClr val="tx2"/>
                </a:solidFill>
              </a:rPr>
              <a:t>Current Practices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Docker</a:t>
            </a:r>
            <a:r>
              <a:rPr lang="en-GB" sz="2400" dirty="0" smtClean="0">
                <a:solidFill>
                  <a:schemeClr val="tx2"/>
                </a:solidFill>
              </a:rPr>
              <a:t> and container technologies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DevOps</a:t>
            </a:r>
            <a:r>
              <a:rPr lang="en-GB" sz="2400" dirty="0" smtClean="0">
                <a:solidFill>
                  <a:schemeClr val="tx2"/>
                </a:solidFill>
              </a:rPr>
              <a:t> principles and supporting tools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83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Run A </a:t>
            </a:r>
            <a:r>
              <a:rPr lang="en-GB" sz="3200" dirty="0" err="1" smtClean="0"/>
              <a:t>Docker</a:t>
            </a:r>
            <a:r>
              <a:rPr lang="en-GB" sz="3200" dirty="0" smtClean="0"/>
              <a:t> Container: The Options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7" r="-814"/>
          <a:stretch/>
        </p:blipFill>
        <p:spPr>
          <a:xfrm>
            <a:off x="827584" y="908720"/>
            <a:ext cx="7488832" cy="5668270"/>
          </a:xfrm>
        </p:spPr>
      </p:pic>
    </p:spTree>
    <p:extLst>
      <p:ext uri="{BB962C8B-B14F-4D97-AF65-F5344CB8AC3E}">
        <p14:creationId xmlns:p14="http://schemas.microsoft.com/office/powerpoint/2010/main" val="2000258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Docker</a:t>
            </a:r>
            <a:r>
              <a:rPr lang="en-GB" dirty="0" smtClean="0"/>
              <a:t> Hub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Public </a:t>
            </a:r>
            <a:r>
              <a:rPr lang="en-GB" dirty="0"/>
              <a:t>Container </a:t>
            </a:r>
            <a:r>
              <a:rPr lang="en-GB" dirty="0" smtClean="0"/>
              <a:t>Registry (100,000+ Free Apps)  </a:t>
            </a:r>
          </a:p>
          <a:p>
            <a:r>
              <a:rPr lang="en-GB" dirty="0" smtClean="0"/>
              <a:t>URL</a:t>
            </a:r>
            <a:r>
              <a:rPr lang="en-GB" dirty="0"/>
              <a:t>: https://</a:t>
            </a:r>
            <a:r>
              <a:rPr lang="en-GB" dirty="0" err="1"/>
              <a:t>hub.docker.com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92896"/>
            <a:ext cx="7056784" cy="4029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0608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Common </a:t>
            </a:r>
            <a:r>
              <a:rPr lang="en-US" sz="2400" dirty="0" err="1" smtClean="0">
                <a:solidFill>
                  <a:srgbClr val="0000FF"/>
                </a:solidFill>
              </a:rPr>
              <a:t>Docker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ommands to </a:t>
            </a:r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nteract </a:t>
            </a:r>
            <a:r>
              <a:rPr lang="en-US" sz="2400" dirty="0">
                <a:solidFill>
                  <a:srgbClr val="0000FF"/>
                </a:solidFill>
              </a:rPr>
              <a:t>with </a:t>
            </a:r>
            <a:r>
              <a:rPr lang="en-US" sz="2400" dirty="0" err="1">
                <a:solidFill>
                  <a:srgbClr val="0000FF"/>
                </a:solidFill>
              </a:rPr>
              <a:t>Docker</a:t>
            </a:r>
            <a:r>
              <a:rPr lang="en-US" sz="2400" dirty="0">
                <a:solidFill>
                  <a:srgbClr val="0000FF"/>
                </a:solidFill>
              </a:rPr>
              <a:t> Hub </a:t>
            </a:r>
          </a:p>
        </p:txBody>
      </p:sp>
    </p:spTree>
    <p:extLst>
      <p:ext uri="{BB962C8B-B14F-4D97-AF65-F5344CB8AC3E}">
        <p14:creationId xmlns:p14="http://schemas.microsoft.com/office/powerpoint/2010/main" val="757899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of Containers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Deployment of multi-container/multi-host applications to a cluster can be complicated and error-prone</a:t>
            </a:r>
          </a:p>
          <a:p>
            <a:r>
              <a:rPr lang="en-GB" b="1" dirty="0" smtClean="0"/>
              <a:t>Container Orchestration </a:t>
            </a:r>
            <a:r>
              <a:rPr lang="en-GB" b="1" dirty="0"/>
              <a:t>E</a:t>
            </a:r>
            <a:r>
              <a:rPr lang="en-GB" b="1" dirty="0" smtClean="0"/>
              <a:t>ngines</a:t>
            </a:r>
          </a:p>
          <a:p>
            <a:pPr lvl="1"/>
            <a:r>
              <a:rPr lang="en-GB" sz="2400" dirty="0" smtClean="0"/>
              <a:t>Main Functions: </a:t>
            </a:r>
          </a:p>
          <a:p>
            <a:pPr lvl="2">
              <a:spcBef>
                <a:spcPts val="0"/>
              </a:spcBef>
            </a:pPr>
            <a:r>
              <a:rPr lang="en-GB" sz="2400" dirty="0"/>
              <a:t>R</a:t>
            </a:r>
            <a:r>
              <a:rPr lang="en-GB" sz="2400" dirty="0" smtClean="0"/>
              <a:t>un containers: start and stop containers on hosts; </a:t>
            </a:r>
          </a:p>
          <a:p>
            <a:pPr lvl="2">
              <a:spcBef>
                <a:spcPts val="0"/>
              </a:spcBef>
            </a:pPr>
            <a:r>
              <a:rPr lang="en-GB" sz="2400" dirty="0" smtClean="0"/>
              <a:t>Monitoring containers: performance, workload, fault diagnosis, etc.; </a:t>
            </a:r>
          </a:p>
          <a:p>
            <a:pPr lvl="2">
              <a:spcBef>
                <a:spcPts val="0"/>
              </a:spcBef>
            </a:pPr>
            <a:r>
              <a:rPr lang="en-GB" sz="2400" dirty="0"/>
              <a:t>M</a:t>
            </a:r>
            <a:r>
              <a:rPr lang="en-GB" sz="2400" dirty="0" smtClean="0"/>
              <a:t>anaging containers: when a container fails, restart it</a:t>
            </a:r>
          </a:p>
          <a:p>
            <a:pPr lvl="2">
              <a:spcBef>
                <a:spcPts val="0"/>
              </a:spcBef>
            </a:pPr>
            <a:r>
              <a:rPr lang="en-GB" sz="2400" dirty="0" smtClean="0"/>
              <a:t>Load balancing: </a:t>
            </a:r>
          </a:p>
          <a:p>
            <a:pPr lvl="3">
              <a:spcBef>
                <a:spcPts val="0"/>
              </a:spcBef>
            </a:pPr>
            <a:r>
              <a:rPr lang="en-GB" sz="2200" b="1" i="1" dirty="0" smtClean="0"/>
              <a:t>Scaling</a:t>
            </a:r>
            <a:r>
              <a:rPr lang="en-GB" sz="2200" dirty="0" smtClean="0"/>
              <a:t>: creation </a:t>
            </a:r>
            <a:r>
              <a:rPr lang="en-GB" sz="2200" dirty="0"/>
              <a:t>of </a:t>
            </a:r>
            <a:r>
              <a:rPr lang="en-GB" sz="2200" dirty="0" smtClean="0"/>
              <a:t>new containers </a:t>
            </a:r>
            <a:r>
              <a:rPr lang="en-GB" sz="2200" dirty="0"/>
              <a:t>when </a:t>
            </a:r>
            <a:r>
              <a:rPr lang="en-GB" sz="2200" dirty="0" smtClean="0"/>
              <a:t>workload </a:t>
            </a:r>
            <a:r>
              <a:rPr lang="en-GB" sz="2200" dirty="0"/>
              <a:t>is high, stop containers when </a:t>
            </a:r>
            <a:r>
              <a:rPr lang="en-GB" sz="2200" dirty="0" smtClean="0"/>
              <a:t>workload </a:t>
            </a:r>
            <a:r>
              <a:rPr lang="en-GB" sz="2200" dirty="0"/>
              <a:t>is </a:t>
            </a:r>
            <a:r>
              <a:rPr lang="en-GB" sz="2200" dirty="0" smtClean="0"/>
              <a:t>low</a:t>
            </a:r>
          </a:p>
          <a:p>
            <a:pPr lvl="3">
              <a:spcBef>
                <a:spcPts val="0"/>
              </a:spcBef>
            </a:pPr>
            <a:r>
              <a:rPr lang="en-GB" sz="2200" b="1" i="1" dirty="0"/>
              <a:t>S</a:t>
            </a:r>
            <a:r>
              <a:rPr lang="en-GB" sz="2200" b="1" i="1" dirty="0" smtClean="0"/>
              <a:t>cheduling</a:t>
            </a:r>
            <a:r>
              <a:rPr lang="en-GB" sz="2200" dirty="0" smtClean="0"/>
              <a:t>: distributes communications to instances</a:t>
            </a:r>
          </a:p>
          <a:p>
            <a:pPr lvl="1"/>
            <a:r>
              <a:rPr lang="en-GB" sz="2400" dirty="0" smtClean="0"/>
              <a:t>Typical examples: </a:t>
            </a:r>
          </a:p>
          <a:p>
            <a:pPr marL="533400" lvl="2" indent="0">
              <a:buNone/>
            </a:pPr>
            <a:r>
              <a:rPr lang="en-GB" sz="2400" dirty="0" err="1" smtClean="0"/>
              <a:t>Docker</a:t>
            </a:r>
            <a:r>
              <a:rPr lang="en-GB" sz="2400" dirty="0" smtClean="0"/>
              <a:t> Swarm, </a:t>
            </a:r>
            <a:r>
              <a:rPr lang="en-GB" sz="2400" b="1" dirty="0" err="1" smtClean="0"/>
              <a:t>Kubernetes</a:t>
            </a:r>
            <a:r>
              <a:rPr lang="en-GB" sz="2400" dirty="0" smtClean="0"/>
              <a:t>, Apache </a:t>
            </a:r>
            <a:r>
              <a:rPr lang="en-GB" sz="2400" dirty="0" err="1" smtClean="0"/>
              <a:t>Mesos</a:t>
            </a:r>
            <a:r>
              <a:rPr lang="en-GB" sz="2400" dirty="0" smtClean="0"/>
              <a:t>, Amazon EC2 Container Service, Rancher Labs, </a:t>
            </a:r>
            <a:r>
              <a:rPr lang="en-GB" sz="2400" dirty="0" err="1" smtClean="0"/>
              <a:t>Joyent</a:t>
            </a:r>
            <a:r>
              <a:rPr lang="en-GB" sz="2400" dirty="0" smtClean="0"/>
              <a:t> Triton, etc.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131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Kubernetes</a:t>
            </a:r>
            <a:r>
              <a:rPr lang="en-US" dirty="0" smtClean="0"/>
              <a:t> Architecture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49" y="1772816"/>
            <a:ext cx="5822731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655272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/>
              <a:buChar char="•"/>
            </a:pPr>
            <a:r>
              <a:rPr lang="en-GB" sz="2400" b="1" dirty="0" smtClean="0">
                <a:solidFill>
                  <a:srgbClr val="0000FF"/>
                </a:solidFill>
              </a:rPr>
              <a:t>Cluster</a:t>
            </a:r>
            <a:r>
              <a:rPr lang="en-GB" sz="2400" dirty="0" smtClean="0">
                <a:solidFill>
                  <a:srgbClr val="0000FF"/>
                </a:solidFill>
              </a:rPr>
              <a:t>: a set of physical or virtual machines </a:t>
            </a:r>
          </a:p>
          <a:p>
            <a:pPr marL="179388" indent="-179388">
              <a:buFont typeface="Arial"/>
              <a:buChar char="•"/>
            </a:pPr>
            <a:r>
              <a:rPr lang="en-GB" sz="2400" b="1" dirty="0" smtClean="0">
                <a:solidFill>
                  <a:srgbClr val="0000FF"/>
                </a:solidFill>
              </a:rPr>
              <a:t>Node</a:t>
            </a:r>
            <a:r>
              <a:rPr lang="en-GB" sz="2400" dirty="0" smtClean="0">
                <a:solidFill>
                  <a:srgbClr val="0000FF"/>
                </a:solidFill>
              </a:rPr>
              <a:t>: one physical or virtual machine</a:t>
            </a:r>
          </a:p>
          <a:p>
            <a:pPr marL="179388" indent="-179388">
              <a:buFont typeface="Arial"/>
              <a:buChar char="•"/>
            </a:pPr>
            <a:r>
              <a:rPr lang="en-GB" sz="2400" b="1" dirty="0" smtClean="0">
                <a:solidFill>
                  <a:srgbClr val="0000FF"/>
                </a:solidFill>
              </a:rPr>
              <a:t>Master</a:t>
            </a:r>
            <a:r>
              <a:rPr lang="en-GB" sz="2400" dirty="0" smtClean="0">
                <a:solidFill>
                  <a:srgbClr val="0000FF"/>
                </a:solidFill>
              </a:rPr>
              <a:t>: a node </a:t>
            </a:r>
          </a:p>
          <a:p>
            <a:pPr>
              <a:tabLst>
                <a:tab pos="269875" algn="l"/>
              </a:tabLst>
            </a:pPr>
            <a:r>
              <a:rPr lang="en-GB" sz="2400" dirty="0">
                <a:solidFill>
                  <a:srgbClr val="0000FF"/>
                </a:solidFill>
              </a:rPr>
              <a:t>	</a:t>
            </a:r>
            <a:r>
              <a:rPr lang="en-GB" sz="2400" dirty="0" smtClean="0">
                <a:solidFill>
                  <a:srgbClr val="0000FF"/>
                </a:solidFill>
              </a:rPr>
              <a:t>that manage the </a:t>
            </a:r>
          </a:p>
          <a:p>
            <a:pPr>
              <a:tabLst>
                <a:tab pos="269875" algn="l"/>
              </a:tabLst>
            </a:pPr>
            <a:r>
              <a:rPr lang="en-GB" sz="2400" dirty="0">
                <a:solidFill>
                  <a:srgbClr val="0000FF"/>
                </a:solidFill>
              </a:rPr>
              <a:t>	</a:t>
            </a:r>
            <a:r>
              <a:rPr lang="en-GB" sz="2400" dirty="0" smtClean="0">
                <a:solidFill>
                  <a:srgbClr val="0000FF"/>
                </a:solidFill>
              </a:rPr>
              <a:t>cluster</a:t>
            </a:r>
          </a:p>
          <a:p>
            <a:pPr marL="179388" indent="-179388">
              <a:buFont typeface="Arial"/>
              <a:buChar char="•"/>
            </a:pPr>
            <a:r>
              <a:rPr lang="en-GB" sz="2400" b="1" dirty="0" smtClean="0">
                <a:solidFill>
                  <a:srgbClr val="0000FF"/>
                </a:solidFill>
              </a:rPr>
              <a:t>Worker</a:t>
            </a:r>
            <a:r>
              <a:rPr lang="en-GB" sz="2400" dirty="0" smtClean="0">
                <a:solidFill>
                  <a:srgbClr val="0000FF"/>
                </a:solidFill>
              </a:rPr>
              <a:t>: a node </a:t>
            </a:r>
          </a:p>
          <a:p>
            <a:pPr>
              <a:tabLst>
                <a:tab pos="269875" algn="l"/>
              </a:tabLst>
            </a:pPr>
            <a:r>
              <a:rPr lang="en-GB" sz="2400" dirty="0">
                <a:solidFill>
                  <a:srgbClr val="0000FF"/>
                </a:solidFill>
              </a:rPr>
              <a:t>	</a:t>
            </a:r>
            <a:r>
              <a:rPr lang="en-GB" sz="2400" dirty="0" smtClean="0">
                <a:solidFill>
                  <a:srgbClr val="0000FF"/>
                </a:solidFill>
              </a:rPr>
              <a:t>that runs </a:t>
            </a:r>
          </a:p>
          <a:p>
            <a:pPr>
              <a:tabLst>
                <a:tab pos="269875" algn="l"/>
              </a:tabLst>
            </a:pPr>
            <a:r>
              <a:rPr lang="en-GB" sz="2400" dirty="0">
                <a:solidFill>
                  <a:srgbClr val="0000FF"/>
                </a:solidFill>
              </a:rPr>
              <a:t>	</a:t>
            </a:r>
            <a:r>
              <a:rPr lang="en-GB" sz="2400" dirty="0" smtClean="0">
                <a:solidFill>
                  <a:srgbClr val="0000FF"/>
                </a:solidFill>
              </a:rPr>
              <a:t>containers</a:t>
            </a:r>
          </a:p>
          <a:p>
            <a:pPr marL="179388" indent="-179388">
              <a:buFont typeface="Arial"/>
              <a:buChar char="•"/>
            </a:pPr>
            <a:r>
              <a:rPr lang="en-GB" sz="2400" b="1" dirty="0" err="1" smtClean="0">
                <a:solidFill>
                  <a:srgbClr val="0000FF"/>
                </a:solidFill>
              </a:rPr>
              <a:t>Kubelet</a:t>
            </a:r>
            <a:r>
              <a:rPr lang="en-GB" sz="2400" dirty="0" smtClean="0">
                <a:solidFill>
                  <a:srgbClr val="0000FF"/>
                </a:solidFill>
              </a:rPr>
              <a:t>: a service </a:t>
            </a:r>
          </a:p>
          <a:p>
            <a:pPr>
              <a:tabLst>
                <a:tab pos="269875" algn="l"/>
              </a:tabLst>
            </a:pPr>
            <a:r>
              <a:rPr lang="en-GB" sz="2400" dirty="0">
                <a:solidFill>
                  <a:srgbClr val="0000FF"/>
                </a:solidFill>
              </a:rPr>
              <a:t>	</a:t>
            </a:r>
            <a:r>
              <a:rPr lang="en-GB" sz="2400" dirty="0" smtClean="0">
                <a:solidFill>
                  <a:srgbClr val="0000FF"/>
                </a:solidFill>
              </a:rPr>
              <a:t>running on each </a:t>
            </a:r>
          </a:p>
          <a:p>
            <a:pPr>
              <a:tabLst>
                <a:tab pos="269875" algn="l"/>
              </a:tabLst>
            </a:pPr>
            <a:r>
              <a:rPr lang="en-GB" sz="2400" dirty="0">
                <a:solidFill>
                  <a:srgbClr val="0000FF"/>
                </a:solidFill>
              </a:rPr>
              <a:t>	</a:t>
            </a:r>
            <a:r>
              <a:rPr lang="en-GB" sz="2400" dirty="0" smtClean="0">
                <a:solidFill>
                  <a:srgbClr val="0000FF"/>
                </a:solidFill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3880601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Containers Using </a:t>
            </a:r>
            <a:r>
              <a:rPr lang="en-US" dirty="0" err="1"/>
              <a:t>Kubernetes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Process: </a:t>
            </a:r>
          </a:p>
          <a:p>
            <a:pPr lvl="1"/>
            <a:r>
              <a:rPr lang="en-US" dirty="0" smtClean="0"/>
              <a:t>Defining an Application in a </a:t>
            </a:r>
            <a:r>
              <a:rPr lang="en-US" dirty="0" err="1" smtClean="0"/>
              <a:t>Kubernetes</a:t>
            </a:r>
            <a:r>
              <a:rPr lang="en-US" dirty="0" smtClean="0"/>
              <a:t> Configuration File </a:t>
            </a:r>
          </a:p>
          <a:p>
            <a:pPr lvl="1"/>
            <a:r>
              <a:rPr lang="en-US" dirty="0" smtClean="0"/>
              <a:t>Run the Application on the </a:t>
            </a:r>
            <a:r>
              <a:rPr lang="en-US" dirty="0" err="1" smtClean="0"/>
              <a:t>Kubernetes</a:t>
            </a:r>
            <a:r>
              <a:rPr lang="en-US" dirty="0" smtClean="0"/>
              <a:t> Cluster with the file</a:t>
            </a:r>
          </a:p>
          <a:p>
            <a:r>
              <a:rPr lang="en-GB" dirty="0" smtClean="0"/>
              <a:t>Kinds of Elements in a Configuration File</a:t>
            </a:r>
          </a:p>
          <a:p>
            <a:pPr lvl="1"/>
            <a:r>
              <a:rPr lang="en-GB" dirty="0" smtClean="0"/>
              <a:t>Pod: </a:t>
            </a:r>
          </a:p>
          <a:p>
            <a:pPr lvl="2"/>
            <a:r>
              <a:rPr lang="en-GB" dirty="0" smtClean="0"/>
              <a:t>The smallest deployable units that can be created, scheduled, and managed;</a:t>
            </a:r>
          </a:p>
          <a:p>
            <a:pPr lvl="1"/>
            <a:r>
              <a:rPr lang="en-GB" dirty="0" smtClean="0"/>
              <a:t>Replication Controller: </a:t>
            </a:r>
          </a:p>
          <a:p>
            <a:pPr lvl="2"/>
            <a:r>
              <a:rPr lang="en-GB" dirty="0" smtClean="0"/>
              <a:t>Ensures a specified number of pod replicas are running on worker nodes at all times. (Pod </a:t>
            </a:r>
            <a:r>
              <a:rPr lang="en-GB" dirty="0"/>
              <a:t>inside a replication controller are re-created when the worker node reboots or </a:t>
            </a:r>
            <a:r>
              <a:rPr lang="en-GB" dirty="0" smtClean="0"/>
              <a:t>fails.)</a:t>
            </a:r>
          </a:p>
          <a:p>
            <a:pPr lvl="2"/>
            <a:r>
              <a:rPr lang="en-GB" dirty="0" smtClean="0"/>
              <a:t>Enables </a:t>
            </a:r>
            <a:r>
              <a:rPr lang="en-GB" dirty="0" err="1" smtClean="0"/>
              <a:t>upscaling</a:t>
            </a:r>
            <a:r>
              <a:rPr lang="en-GB" dirty="0" smtClean="0"/>
              <a:t>/downscaling of the number of replicas.</a:t>
            </a:r>
          </a:p>
          <a:p>
            <a:pPr lvl="1"/>
            <a:r>
              <a:rPr lang="en-GB" dirty="0" smtClean="0"/>
              <a:t>Service: </a:t>
            </a:r>
          </a:p>
          <a:p>
            <a:pPr lvl="2"/>
            <a:r>
              <a:rPr lang="en-GB" dirty="0" smtClean="0"/>
              <a:t>Defines a logical set of pods and a policy by which to access them</a:t>
            </a:r>
          </a:p>
          <a:p>
            <a:pPr lvl="2"/>
            <a:r>
              <a:rPr lang="en-GB" dirty="0" smtClean="0"/>
              <a:t>Assigns an IP address that does not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331979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Pod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166" r="-516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160758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Replication Controller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2" r="-315"/>
          <a:stretch/>
        </p:blipFill>
        <p:spPr>
          <a:xfrm>
            <a:off x="467544" y="836712"/>
            <a:ext cx="4695480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8169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Service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4" b="-21"/>
          <a:stretch/>
        </p:blipFill>
        <p:spPr>
          <a:xfrm>
            <a:off x="395536" y="764704"/>
            <a:ext cx="8461126" cy="4528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395536" y="5589240"/>
            <a:ext cx="4176464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 example of complete </a:t>
            </a:r>
            <a:r>
              <a:rPr lang="en-GB" sz="2400" dirty="0" err="1" smtClean="0"/>
              <a:t>Kubernetes</a:t>
            </a:r>
            <a:r>
              <a:rPr lang="en-GB" sz="2400" dirty="0" smtClean="0"/>
              <a:t> configuration file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68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 Application on </a:t>
            </a:r>
            <a:r>
              <a:rPr lang="en-GB" dirty="0" err="1" smtClean="0"/>
              <a:t>Kubernetes</a:t>
            </a:r>
            <a:r>
              <a:rPr lang="en-GB" dirty="0" smtClean="0"/>
              <a:t> Cluster</a:t>
            </a:r>
            <a:endParaRPr lang="en-GB" dirty="0"/>
          </a:p>
        </p:txBody>
      </p:sp>
      <p:pic>
        <p:nvPicPr>
          <p:cNvPr id="4" name="Content Placeholder 3" descr="Kubernetes Common Comman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9" r="-2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744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DevOps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7" b="-1412"/>
          <a:stretch/>
        </p:blipFill>
        <p:spPr>
          <a:xfrm>
            <a:off x="514232" y="3696798"/>
            <a:ext cx="7632848" cy="2790973"/>
          </a:xfrm>
        </p:spPr>
      </p:pic>
      <p:sp>
        <p:nvSpPr>
          <p:cNvPr id="5" name="TextBox 4"/>
          <p:cNvSpPr txBox="1"/>
          <p:nvPr/>
        </p:nvSpPr>
        <p:spPr>
          <a:xfrm>
            <a:off x="431727" y="323513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Typical </a:t>
            </a:r>
            <a:r>
              <a:rPr lang="en-US" sz="2400" dirty="0" err="1" smtClean="0">
                <a:solidFill>
                  <a:schemeClr val="bg2"/>
                </a:solidFill>
              </a:rPr>
              <a:t>DevOps</a:t>
            </a:r>
            <a:r>
              <a:rPr lang="en-US" sz="2400" dirty="0" smtClean="0">
                <a:solidFill>
                  <a:schemeClr val="bg2"/>
                </a:solidFill>
              </a:rPr>
              <a:t> delivery pipeline: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36713"/>
            <a:ext cx="835292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00FF"/>
                </a:solidFill>
              </a:rPr>
              <a:t>DevOps</a:t>
            </a:r>
            <a:r>
              <a:rPr lang="en-GB" sz="2400" b="1" dirty="0" smtClean="0">
                <a:solidFill>
                  <a:srgbClr val="0000FF"/>
                </a:solidFill>
              </a:rPr>
              <a:t> Principles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Integration</a:t>
            </a:r>
            <a:r>
              <a:rPr lang="en-GB" sz="20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The development of software should be integrated with deployment, operation and maintenance in both the </a:t>
            </a:r>
            <a:r>
              <a:rPr lang="en-GB" sz="2000" i="1" dirty="0" smtClean="0">
                <a:solidFill>
                  <a:srgbClr val="0000FF"/>
                </a:solidFill>
              </a:rPr>
              <a:t>process</a:t>
            </a:r>
            <a:r>
              <a:rPr lang="en-GB" sz="2000" dirty="0" smtClean="0">
                <a:solidFill>
                  <a:srgbClr val="0000FF"/>
                </a:solidFill>
              </a:rPr>
              <a:t> and </a:t>
            </a:r>
            <a:r>
              <a:rPr lang="en-GB" sz="2000" i="1" dirty="0" smtClean="0">
                <a:solidFill>
                  <a:srgbClr val="0000FF"/>
                </a:solidFill>
              </a:rPr>
              <a:t>teams</a:t>
            </a:r>
            <a:r>
              <a:rPr lang="en-GB" sz="2000" dirty="0" smtClean="0">
                <a:solidFill>
                  <a:srgbClr val="0000FF"/>
                </a:solidFill>
              </a:rPr>
              <a:t>. 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Shift-to-the-left: 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Development, operation and maintenance activities should be done as early as possible.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8415" y="2823822"/>
            <a:ext cx="342629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Reference</a:t>
            </a:r>
            <a:r>
              <a:rPr lang="en-US" dirty="0" smtClean="0">
                <a:solidFill>
                  <a:srgbClr val="0000FF"/>
                </a:solidFill>
              </a:rPr>
              <a:t>: S. Sharma &amp; B. Coyne, </a:t>
            </a:r>
            <a:r>
              <a:rPr lang="en-US" i="1" dirty="0" err="1" smtClean="0">
                <a:solidFill>
                  <a:srgbClr val="0000FF"/>
                </a:solidFill>
              </a:rPr>
              <a:t>DevOps</a:t>
            </a:r>
            <a:r>
              <a:rPr lang="en-US" i="1" dirty="0" smtClean="0">
                <a:solidFill>
                  <a:srgbClr val="0000FF"/>
                </a:solidFill>
              </a:rPr>
              <a:t> for Dummies</a:t>
            </a:r>
            <a:r>
              <a:rPr lang="en-US" dirty="0" smtClean="0">
                <a:solidFill>
                  <a:srgbClr val="0000FF"/>
                </a:solidFill>
              </a:rPr>
              <a:t>, 2</a:t>
            </a:r>
            <a:r>
              <a:rPr lang="en-US" baseline="30000" dirty="0" smtClean="0">
                <a:solidFill>
                  <a:srgbClr val="0000FF"/>
                </a:solidFill>
              </a:rPr>
              <a:t>nd</a:t>
            </a:r>
            <a:r>
              <a:rPr lang="en-US" dirty="0" smtClean="0">
                <a:solidFill>
                  <a:srgbClr val="0000FF"/>
                </a:solidFill>
              </a:rPr>
              <a:t> IBM Limited Edition, 2015.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61127" cy="64807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Examples of Cloud Native Applications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53339"/>
              </p:ext>
            </p:extLst>
          </p:nvPr>
        </p:nvGraphicFramePr>
        <p:xfrm>
          <a:off x="395536" y="764704"/>
          <a:ext cx="8496944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76664"/>
              </a:tblGrid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Application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Domain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Booking.com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Hotel booking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EasyChair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Conference management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Ebay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Online shopping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Facebook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Web portal and Social networking media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Google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Web search engine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Gmail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Message communication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Just Eat</a:t>
                      </a:r>
                      <a:endParaRPr lang="en-GB" sz="3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Online order for Take Away restaurants </a:t>
                      </a:r>
                      <a:endParaRPr lang="en-GB" sz="3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Lastminute.com</a:t>
                      </a:r>
                      <a:endParaRPr lang="en-GB" sz="3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Travel agency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LinkedIn</a:t>
                      </a:r>
                      <a:endParaRPr lang="en-GB" sz="3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Social networking media for professionals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NetFlix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Online media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distribution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Moodle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Online 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teaching and learning platform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ResearchGate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Social networking media for researchers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Rightmove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Estate 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agency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SalesForce.com </a:t>
                      </a:r>
                      <a:endParaRPr lang="en-GB" sz="3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Customer 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relationship management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WhatsApp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Instant message communication</a:t>
                      </a:r>
                      <a:endParaRPr lang="en-GB" sz="3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55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DevOps</a:t>
            </a:r>
            <a:r>
              <a:rPr lang="en-GB" sz="3600" dirty="0" smtClean="0"/>
              <a:t>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3"/>
            <a:ext cx="8461126" cy="3024335"/>
          </a:xfrm>
        </p:spPr>
        <p:txBody>
          <a:bodyPr/>
          <a:lstStyle/>
          <a:p>
            <a:pPr marL="531812" indent="-342900">
              <a:spcBef>
                <a:spcPts val="0"/>
              </a:spcBef>
              <a:buFont typeface="Wingdings" charset="2"/>
              <a:buChar char="Ø"/>
            </a:pPr>
            <a:r>
              <a:rPr lang="en-US" dirty="0" smtClean="0">
                <a:solidFill>
                  <a:srgbClr val="36424A"/>
                </a:solidFill>
              </a:rPr>
              <a:t>Cluster </a:t>
            </a:r>
            <a:r>
              <a:rPr lang="en-US" dirty="0">
                <a:solidFill>
                  <a:srgbClr val="36424A"/>
                </a:solidFill>
              </a:rPr>
              <a:t>monitoring tools: </a:t>
            </a:r>
            <a:endParaRPr lang="en-US" dirty="0" smtClean="0">
              <a:solidFill>
                <a:srgbClr val="36424A"/>
              </a:solidFill>
            </a:endParaRPr>
          </a:p>
          <a:p>
            <a:pPr marL="80010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 err="1" smtClean="0">
                <a:solidFill>
                  <a:srgbClr val="000090"/>
                </a:solidFill>
              </a:rPr>
              <a:t>Nagios</a:t>
            </a:r>
            <a:r>
              <a:rPr lang="en-US" dirty="0">
                <a:solidFill>
                  <a:srgbClr val="000090"/>
                </a:solidFill>
              </a:rPr>
              <a:t>/</a:t>
            </a:r>
            <a:r>
              <a:rPr lang="en-US" dirty="0" err="1">
                <a:solidFill>
                  <a:srgbClr val="000090"/>
                </a:solidFill>
              </a:rPr>
              <a:t>Icinga</a:t>
            </a:r>
            <a:r>
              <a:rPr lang="en-GB" dirty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Monit</a:t>
            </a:r>
            <a:r>
              <a:rPr lang="en-GB" dirty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Collectd</a:t>
            </a:r>
            <a:r>
              <a:rPr lang="en-US" dirty="0">
                <a:solidFill>
                  <a:srgbClr val="000090"/>
                </a:solidFill>
              </a:rPr>
              <a:t>/</a:t>
            </a:r>
            <a:r>
              <a:rPr lang="en-US" dirty="0" err="1">
                <a:solidFill>
                  <a:srgbClr val="000090"/>
                </a:solidFill>
              </a:rPr>
              <a:t>Collectl</a:t>
            </a:r>
            <a:r>
              <a:rPr lang="en-GB" dirty="0">
                <a:solidFill>
                  <a:srgbClr val="36424A"/>
                </a:solidFill>
              </a:rPr>
              <a:t> </a:t>
            </a:r>
          </a:p>
          <a:p>
            <a:pPr marL="531812" indent="-342900">
              <a:spcBef>
                <a:spcPts val="600"/>
              </a:spcBef>
              <a:buFont typeface="Wingdings" charset="2"/>
              <a:buChar char="Ø"/>
            </a:pPr>
            <a:r>
              <a:rPr lang="en-GB" dirty="0">
                <a:solidFill>
                  <a:srgbClr val="36424A"/>
                </a:solidFill>
              </a:rPr>
              <a:t>Log analysis tool: </a:t>
            </a:r>
            <a:endParaRPr lang="en-GB" dirty="0" smtClean="0">
              <a:solidFill>
                <a:srgbClr val="36424A"/>
              </a:solidFill>
            </a:endParaRPr>
          </a:p>
          <a:p>
            <a:pPr marL="800100" lvl="1" indent="-342900">
              <a:spcBef>
                <a:spcPts val="0"/>
              </a:spcBef>
            </a:pPr>
            <a:r>
              <a:rPr lang="en-US" dirty="0" smtClean="0">
                <a:solidFill>
                  <a:srgbClr val="000090"/>
                </a:solidFill>
              </a:rPr>
              <a:t>ELK</a:t>
            </a:r>
            <a:r>
              <a:rPr lang="en-US" dirty="0" smtClean="0">
                <a:solidFill>
                  <a:srgbClr val="36424A"/>
                </a:solidFill>
              </a:rPr>
              <a:t> </a:t>
            </a:r>
            <a:r>
              <a:rPr lang="en-US" dirty="0">
                <a:solidFill>
                  <a:srgbClr val="36424A"/>
                </a:solidFill>
              </a:rPr>
              <a:t>(</a:t>
            </a:r>
            <a:r>
              <a:rPr lang="en-US" dirty="0" err="1">
                <a:solidFill>
                  <a:srgbClr val="36424A"/>
                </a:solidFill>
              </a:rPr>
              <a:t>Elasticsearch</a:t>
            </a:r>
            <a:r>
              <a:rPr lang="en-US" dirty="0">
                <a:solidFill>
                  <a:srgbClr val="36424A"/>
                </a:solidFill>
              </a:rPr>
              <a:t>, </a:t>
            </a:r>
            <a:r>
              <a:rPr lang="en-US" dirty="0" err="1">
                <a:solidFill>
                  <a:srgbClr val="36424A"/>
                </a:solidFill>
              </a:rPr>
              <a:t>Logstash</a:t>
            </a:r>
            <a:r>
              <a:rPr lang="en-US" dirty="0">
                <a:solidFill>
                  <a:srgbClr val="36424A"/>
                </a:solidFill>
              </a:rPr>
              <a:t> and </a:t>
            </a:r>
            <a:r>
              <a:rPr lang="en-US" dirty="0" err="1">
                <a:solidFill>
                  <a:srgbClr val="36424A"/>
                </a:solidFill>
              </a:rPr>
              <a:t>Kibana</a:t>
            </a:r>
            <a:r>
              <a:rPr lang="en-US" dirty="0">
                <a:solidFill>
                  <a:srgbClr val="36424A"/>
                </a:solidFill>
              </a:rPr>
              <a:t>)</a:t>
            </a:r>
            <a:r>
              <a:rPr lang="en-GB" dirty="0">
                <a:solidFill>
                  <a:srgbClr val="36424A"/>
                </a:solidFill>
              </a:rPr>
              <a:t>  </a:t>
            </a:r>
          </a:p>
          <a:p>
            <a:pPr marL="531812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solidFill>
                  <a:srgbClr val="36424A"/>
                </a:solidFill>
              </a:rPr>
              <a:t>Service registration and </a:t>
            </a:r>
            <a:r>
              <a:rPr lang="en-US" dirty="0" smtClean="0">
                <a:solidFill>
                  <a:srgbClr val="36424A"/>
                </a:solidFill>
              </a:rPr>
              <a:t>access tools: 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 smtClean="0">
                <a:solidFill>
                  <a:srgbClr val="000090"/>
                </a:solidFill>
              </a:rPr>
              <a:t>Consul</a:t>
            </a:r>
            <a:r>
              <a:rPr lang="en-GB" dirty="0">
                <a:solidFill>
                  <a:srgbClr val="36424A"/>
                </a:solidFill>
              </a:rPr>
              <a:t>, </a:t>
            </a:r>
            <a:r>
              <a:rPr lang="en-GB" dirty="0" smtClean="0">
                <a:solidFill>
                  <a:srgbClr val="36424A"/>
                </a:solidFill>
              </a:rPr>
              <a:t>Zookeeper, </a:t>
            </a:r>
            <a:r>
              <a:rPr lang="en-GB" dirty="0" err="1" smtClean="0">
                <a:solidFill>
                  <a:srgbClr val="36424A"/>
                </a:solidFill>
              </a:rPr>
              <a:t>etcd</a:t>
            </a:r>
            <a:endParaRPr lang="en-GB" dirty="0">
              <a:solidFill>
                <a:srgbClr val="36424A"/>
              </a:solidFill>
            </a:endParaRPr>
          </a:p>
          <a:p>
            <a:pPr marL="531812" indent="-342900">
              <a:spcBef>
                <a:spcPts val="600"/>
              </a:spcBef>
              <a:buFont typeface="Wingdings" charset="2"/>
              <a:buChar char="Ø"/>
            </a:pPr>
            <a:r>
              <a:rPr lang="en-GB" dirty="0">
                <a:solidFill>
                  <a:srgbClr val="36424A"/>
                </a:solidFill>
              </a:rPr>
              <a:t>Configuration and </a:t>
            </a:r>
            <a:r>
              <a:rPr lang="en-GB" dirty="0" smtClean="0">
                <a:solidFill>
                  <a:srgbClr val="36424A"/>
                </a:solidFill>
              </a:rPr>
              <a:t>deployment tools: 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 smtClean="0">
                <a:solidFill>
                  <a:srgbClr val="000090"/>
                </a:solidFill>
              </a:rPr>
              <a:t>Jenkins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Puppet, Vagrant,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Ansible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861048"/>
            <a:ext cx="8424936" cy="2708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Observations:</a:t>
            </a:r>
          </a:p>
          <a:p>
            <a:pPr marL="180975" indent="-180975"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A further development of agile methodology, inherits many principles of agile methodology, but geared to for large scale systems running on clusters </a:t>
            </a:r>
          </a:p>
          <a:p>
            <a:pPr marL="180975" indent="-180975"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Applied together with container to address the complexity of operation</a:t>
            </a:r>
          </a:p>
          <a:p>
            <a:pPr marL="180975" indent="-180975"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Focus is on process and tool support </a:t>
            </a:r>
          </a:p>
          <a:p>
            <a:pPr marL="180975" indent="-180975">
              <a:buFont typeface="Arial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Problems: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>
                <a:solidFill>
                  <a:srgbClr val="0000FF"/>
                </a:solidFill>
              </a:rPr>
              <a:t>Tools are not </a:t>
            </a:r>
            <a:r>
              <a:rPr lang="en-GB" sz="2000" dirty="0">
                <a:solidFill>
                  <a:srgbClr val="0000FF"/>
                </a:solidFill>
              </a:rPr>
              <a:t>integrated with IDE </a:t>
            </a:r>
            <a:endParaRPr lang="en-GB" sz="2000" dirty="0" smtClean="0">
              <a:solidFill>
                <a:srgbClr val="0000FF"/>
              </a:solidFill>
            </a:endParaRPr>
          </a:p>
          <a:p>
            <a:pPr marL="1257300" lvl="2" indent="-342900">
              <a:buFont typeface="Wingdings" charset="2"/>
              <a:buChar char="§"/>
            </a:pPr>
            <a:r>
              <a:rPr lang="en-GB" dirty="0" smtClean="0">
                <a:solidFill>
                  <a:srgbClr val="0000FF"/>
                </a:solidFill>
              </a:rPr>
              <a:t>Tools are mostly for the operation </a:t>
            </a:r>
            <a:r>
              <a:rPr lang="en-GB" dirty="0">
                <a:solidFill>
                  <a:srgbClr val="0000FF"/>
                </a:solidFill>
              </a:rPr>
              <a:t>team, not for </a:t>
            </a:r>
            <a:r>
              <a:rPr lang="en-GB" dirty="0" smtClean="0">
                <a:solidFill>
                  <a:srgbClr val="0000FF"/>
                </a:solidFill>
              </a:rPr>
              <a:t>developers</a:t>
            </a:r>
            <a:endParaRPr lang="en-GB" dirty="0">
              <a:solidFill>
                <a:srgbClr val="0000FF"/>
              </a:solidFill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GB" sz="2000" dirty="0" smtClean="0">
                <a:solidFill>
                  <a:srgbClr val="0000FF"/>
                </a:solidFill>
              </a:rPr>
              <a:t>Tools are complex to uses </a:t>
            </a:r>
            <a:r>
              <a:rPr lang="en-GB" sz="2000" dirty="0">
                <a:solidFill>
                  <a:srgbClr val="0000FF"/>
                </a:solidFill>
              </a:rPr>
              <a:t>and </a:t>
            </a:r>
            <a:r>
              <a:rPr lang="en-GB" sz="2000" dirty="0" smtClean="0">
                <a:solidFill>
                  <a:srgbClr val="0000FF"/>
                </a:solidFill>
              </a:rPr>
              <a:t>integrate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1124744"/>
            <a:ext cx="252028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00FF"/>
                </a:solidFill>
              </a:rPr>
              <a:t>Docker</a:t>
            </a:r>
            <a:r>
              <a:rPr lang="en-GB" sz="2400" dirty="0" smtClean="0">
                <a:solidFill>
                  <a:srgbClr val="0000FF"/>
                </a:solidFill>
              </a:rPr>
              <a:t> + (</a:t>
            </a:r>
            <a:r>
              <a:rPr lang="en-GB" sz="2400" dirty="0" err="1" smtClean="0">
                <a:solidFill>
                  <a:srgbClr val="0000FF"/>
                </a:solidFill>
              </a:rPr>
              <a:t>Docker</a:t>
            </a:r>
            <a:r>
              <a:rPr lang="en-GB" sz="2400" dirty="0" smtClean="0">
                <a:solidFill>
                  <a:srgbClr val="0000FF"/>
                </a:solidFill>
              </a:rPr>
              <a:t> Swarm/</a:t>
            </a:r>
            <a:r>
              <a:rPr lang="en-GB" sz="2400" dirty="0" err="1" smtClean="0">
                <a:solidFill>
                  <a:srgbClr val="0000FF"/>
                </a:solidFill>
              </a:rPr>
              <a:t>Kubernetes</a:t>
            </a:r>
            <a:r>
              <a:rPr lang="en-GB" sz="2400" dirty="0" smtClean="0">
                <a:solidFill>
                  <a:srgbClr val="0000FF"/>
                </a:solidFill>
              </a:rPr>
              <a:t>) are also considered as </a:t>
            </a:r>
            <a:r>
              <a:rPr lang="en-GB" sz="2400" dirty="0" err="1" smtClean="0">
                <a:solidFill>
                  <a:srgbClr val="0000FF"/>
                </a:solidFill>
              </a:rPr>
              <a:t>DevOps</a:t>
            </a:r>
            <a:r>
              <a:rPr lang="en-GB" sz="2400" dirty="0" smtClean="0">
                <a:solidFill>
                  <a:srgbClr val="0000FF"/>
                </a:solidFill>
              </a:rPr>
              <a:t> tools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8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Adoption Rates of </a:t>
            </a:r>
            <a:r>
              <a:rPr lang="en-GB" sz="3600" dirty="0" err="1" smtClean="0"/>
              <a:t>DevOps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14749"/>
              </p:ext>
            </p:extLst>
          </p:nvPr>
        </p:nvGraphicFramePr>
        <p:xfrm>
          <a:off x="395288" y="908050"/>
          <a:ext cx="8461375" cy="482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445224"/>
            <a:ext cx="8136904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00FF"/>
                </a:solidFill>
              </a:rPr>
              <a:t>DevOPs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has been adopted by many major players in the cloud computing service providers and applied together with </a:t>
            </a:r>
            <a:r>
              <a:rPr lang="en-US" sz="2400" dirty="0" err="1">
                <a:solidFill>
                  <a:srgbClr val="0000FF"/>
                </a:solidFill>
              </a:rPr>
              <a:t>microservices</a:t>
            </a:r>
            <a:r>
              <a:rPr lang="en-US" sz="2400" dirty="0">
                <a:solidFill>
                  <a:srgbClr val="0000FF"/>
                </a:solidFill>
              </a:rPr>
              <a:t> architecture and container technology. 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76064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dirty="0" smtClean="0"/>
              <a:t>Software structure: (Ecosystem of </a:t>
            </a:r>
            <a:r>
              <a:rPr lang="en-GB" dirty="0" err="1" smtClean="0"/>
              <a:t>microservices</a:t>
            </a:r>
            <a:r>
              <a:rPr lang="en-GB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 </a:t>
            </a:r>
            <a:r>
              <a:rPr lang="en-GB" dirty="0" err="1" smtClean="0"/>
              <a:t>SaaS</a:t>
            </a:r>
            <a:r>
              <a:rPr lang="en-GB" dirty="0" smtClean="0"/>
              <a:t> system in microservices architecture consists of a large number of services of fine granularity.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Each service may have multiple copies at runtime.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 copy of service may be </a:t>
            </a:r>
            <a:r>
              <a:rPr lang="en-GB" dirty="0"/>
              <a:t>c</a:t>
            </a:r>
            <a:r>
              <a:rPr lang="en-GB" dirty="0" smtClean="0"/>
              <a:t>reated and deleted dynamically.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 copy of a service need to be easily and quickly deployed and distributed to a cluster of computers in the network.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dirty="0" smtClean="0"/>
              <a:t>Structure of human resource: (Ecosystem of small teams)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Multiple teams of developers and operators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Ownership of microservices to small teams: “</a:t>
            </a:r>
            <a:r>
              <a:rPr lang="en-GB" i="1" dirty="0" smtClean="0"/>
              <a:t>you develop it , you run it</a:t>
            </a:r>
            <a:r>
              <a:rPr lang="en-GB" dirty="0" smtClean="0"/>
              <a:t>”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Integration of technical skills of </a:t>
            </a:r>
            <a:r>
              <a:rPr lang="en-GB" dirty="0"/>
              <a:t>development, deployment and operation </a:t>
            </a:r>
            <a:endParaRPr lang="en-GB" dirty="0" smtClean="0"/>
          </a:p>
          <a:p>
            <a:pPr marL="180975" lvl="1" indent="-180975">
              <a:lnSpc>
                <a:spcPct val="90000"/>
              </a:lnSpc>
            </a:pPr>
            <a:r>
              <a:rPr lang="en-GB" sz="2400" dirty="0" smtClean="0"/>
              <a:t>Development/Operation process</a:t>
            </a:r>
            <a:r>
              <a:rPr lang="en-GB" sz="2400" dirty="0"/>
              <a:t>: (</a:t>
            </a:r>
            <a:r>
              <a:rPr lang="en-GB" sz="2400" dirty="0" err="1" smtClean="0"/>
              <a:t>DevOps</a:t>
            </a:r>
            <a:r>
              <a:rPr lang="en-GB" sz="2400" dirty="0" smtClean="0"/>
              <a:t>)</a:t>
            </a:r>
          </a:p>
          <a:p>
            <a:pPr marL="447675" lvl="2" indent="-180975">
              <a:lnSpc>
                <a:spcPct val="90000"/>
              </a:lnSpc>
            </a:pPr>
            <a:r>
              <a:rPr lang="en-GB" dirty="0"/>
              <a:t>Integration of development and operation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Pipeline: Continuous testing, continuous deployment and continuous integration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dirty="0" smtClean="0"/>
              <a:t>Technical Support: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Container technology + </a:t>
            </a:r>
            <a:r>
              <a:rPr lang="en-GB" dirty="0" err="1" smtClean="0"/>
              <a:t>DevOp</a:t>
            </a:r>
            <a:r>
              <a:rPr lang="en-GB" dirty="0" smtClean="0"/>
              <a:t> tools</a:t>
            </a:r>
          </a:p>
        </p:txBody>
      </p:sp>
    </p:spTree>
    <p:extLst>
      <p:ext uri="{BB962C8B-B14F-4D97-AF65-F5344CB8AC3E}">
        <p14:creationId xmlns:p14="http://schemas.microsoft.com/office/powerpoint/2010/main" val="368338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SaaS</a:t>
            </a:r>
            <a:r>
              <a:rPr lang="en-GB" sz="3600" dirty="0" smtClean="0"/>
              <a:t> : </a:t>
            </a:r>
            <a:r>
              <a:rPr lang="en-US" sz="3600" dirty="0"/>
              <a:t>Software-as-a-Service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cloud computing model in which computer applications are delivered to the users as </a:t>
            </a:r>
            <a:r>
              <a:rPr lang="en-US" sz="2800" dirty="0" smtClean="0"/>
              <a:t>services through a communication network</a:t>
            </a:r>
            <a:r>
              <a:rPr lang="en-GB" sz="2800" dirty="0" smtClean="0"/>
              <a:t>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contrasts </a:t>
            </a:r>
            <a:r>
              <a:rPr lang="en-US" sz="2800" dirty="0" smtClean="0"/>
              <a:t>to conventional </a:t>
            </a:r>
            <a:r>
              <a:rPr lang="en-US" sz="2800" dirty="0"/>
              <a:t>practice of selling applications as products to </a:t>
            </a:r>
            <a:r>
              <a:rPr lang="en-US" sz="2800" dirty="0" smtClean="0"/>
              <a:t>the customer and be </a:t>
            </a:r>
            <a:r>
              <a:rPr lang="en-US" sz="2800" dirty="0"/>
              <a:t>owned by the </a:t>
            </a:r>
            <a:r>
              <a:rPr lang="en-US" sz="2800" dirty="0" smtClean="0"/>
              <a:t>customer (COWS)</a:t>
            </a:r>
          </a:p>
          <a:p>
            <a:r>
              <a:rPr lang="en-US" sz="2800" dirty="0" smtClean="0"/>
              <a:t>Revolutionized software and computer applications </a:t>
            </a:r>
          </a:p>
          <a:p>
            <a:pPr lvl="1"/>
            <a:r>
              <a:rPr lang="en-GB" sz="2400" dirty="0"/>
              <a:t>How computers are used </a:t>
            </a:r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functions can be </a:t>
            </a:r>
            <a:r>
              <a:rPr lang="en-US" sz="2400" dirty="0" smtClean="0"/>
              <a:t>offered</a:t>
            </a:r>
            <a:r>
              <a:rPr lang="en-GB" sz="2400" dirty="0" smtClean="0"/>
              <a:t> 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</a:rPr>
              <a:t>How software are engineered </a:t>
            </a:r>
          </a:p>
        </p:txBody>
      </p:sp>
    </p:spTree>
    <p:extLst>
      <p:ext uri="{BB962C8B-B14F-4D97-AF65-F5344CB8AC3E}">
        <p14:creationId xmlns:p14="http://schemas.microsoft.com/office/powerpoint/2010/main" val="184369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Characteristics of Big </a:t>
            </a:r>
            <a:r>
              <a:rPr lang="en-US" sz="3600" dirty="0" err="1" smtClean="0"/>
              <a:t>SaaS</a:t>
            </a:r>
            <a:r>
              <a:rPr lang="en-US" sz="3600" dirty="0" smtClean="0"/>
              <a:t> (1)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2"/>
            <a:ext cx="8461126" cy="5760640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sz="3200" dirty="0"/>
              <a:t>Big </a:t>
            </a:r>
            <a:r>
              <a:rPr lang="en-US" sz="3200" dirty="0" smtClean="0"/>
              <a:t>Tenancy</a:t>
            </a:r>
            <a:endParaRPr lang="en-US" sz="3200" dirty="0"/>
          </a:p>
          <a:p>
            <a:pPr marL="3175" indent="0">
              <a:spcBef>
                <a:spcPts val="0"/>
              </a:spcBef>
              <a:buNone/>
            </a:pPr>
            <a:r>
              <a:rPr lang="en-US" sz="2800" dirty="0" smtClean="0"/>
              <a:t>Serving </a:t>
            </a:r>
            <a:r>
              <a:rPr lang="en-US" sz="2800" dirty="0"/>
              <a:t>a </a:t>
            </a:r>
            <a:r>
              <a:rPr lang="en-US" sz="2800" dirty="0" smtClean="0"/>
              <a:t>large </a:t>
            </a:r>
            <a:r>
              <a:rPr lang="en-US" sz="2800" dirty="0"/>
              <a:t>number of tenants and users that may well be </a:t>
            </a:r>
            <a:r>
              <a:rPr lang="en-US" sz="2800" dirty="0" smtClean="0"/>
              <a:t>interrelated </a:t>
            </a:r>
            <a:r>
              <a:rPr lang="en-US" sz="2800" dirty="0"/>
              <a:t>in a complex </a:t>
            </a:r>
            <a:r>
              <a:rPr lang="en-US" sz="2800" dirty="0" smtClean="0"/>
              <a:t>way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Examples</a:t>
            </a:r>
            <a:r>
              <a:rPr lang="en-US" dirty="0" smtClean="0"/>
              <a:t> (Data from the Internet as on 20 June 2018)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i="1" dirty="0"/>
              <a:t>Just </a:t>
            </a:r>
            <a:r>
              <a:rPr lang="en-US" sz="2400" i="1" dirty="0" smtClean="0"/>
              <a:t>Eat (Started in 2001, Demark)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75,400 </a:t>
            </a:r>
            <a:r>
              <a:rPr lang="en-US" sz="2400" dirty="0"/>
              <a:t>takeaway restaurants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13 countries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19 </a:t>
            </a:r>
            <a:r>
              <a:rPr lang="en-US" sz="2400" dirty="0"/>
              <a:t>million </a:t>
            </a:r>
            <a:r>
              <a:rPr lang="en-US" sz="2400" dirty="0" smtClean="0"/>
              <a:t>users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i="1" dirty="0" err="1" smtClean="0"/>
              <a:t>Booking.com</a:t>
            </a:r>
            <a:r>
              <a:rPr lang="en-US" sz="2400" i="1" dirty="0" smtClean="0"/>
              <a:t> (Started in 1998, Holland)</a:t>
            </a:r>
          </a:p>
          <a:p>
            <a:pPr lvl="2">
              <a:lnSpc>
                <a:spcPct val="90000"/>
              </a:lnSpc>
            </a:pPr>
            <a:r>
              <a:rPr lang="fi-FI" sz="2400" dirty="0" smtClean="0"/>
              <a:t>28,753,797 </a:t>
            </a:r>
            <a:r>
              <a:rPr lang="fi-FI" sz="2400" dirty="0" err="1"/>
              <a:t>l</a:t>
            </a:r>
            <a:r>
              <a:rPr lang="fi-FI" sz="2400" dirty="0" err="1" smtClean="0"/>
              <a:t>isted</a:t>
            </a:r>
            <a:r>
              <a:rPr lang="fi-FI" sz="2400" dirty="0" smtClean="0"/>
              <a:t> </a:t>
            </a:r>
            <a:r>
              <a:rPr lang="en-US" sz="2400" dirty="0" smtClean="0"/>
              <a:t>properties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228 countries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1,550,000+  </a:t>
            </a:r>
            <a:r>
              <a:rPr lang="en-US" sz="2400" dirty="0"/>
              <a:t>room-nights reserved per </a:t>
            </a:r>
            <a:r>
              <a:rPr lang="en-US" sz="2400" dirty="0" smtClean="0"/>
              <a:t>day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733256"/>
            <a:ext cx="820891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Hong Zhu, et al. </a:t>
            </a:r>
            <a:r>
              <a:rPr lang="en-GB" sz="2000" i="1" dirty="0">
                <a:solidFill>
                  <a:srgbClr val="0000FF"/>
                </a:solidFill>
              </a:rPr>
              <a:t>Big </a:t>
            </a:r>
            <a:r>
              <a:rPr lang="en-GB" sz="2000" i="1" dirty="0" err="1">
                <a:solidFill>
                  <a:srgbClr val="0000FF"/>
                </a:solidFill>
              </a:rPr>
              <a:t>SaaS</a:t>
            </a:r>
            <a:r>
              <a:rPr lang="en-GB" sz="2000" i="1" dirty="0">
                <a:solidFill>
                  <a:srgbClr val="0000FF"/>
                </a:solidFill>
              </a:rPr>
              <a:t>: The Next Step Beyond Big </a:t>
            </a:r>
            <a:r>
              <a:rPr lang="en-GB" sz="2000" i="1" dirty="0" smtClean="0">
                <a:solidFill>
                  <a:srgbClr val="0000FF"/>
                </a:solidFill>
              </a:rPr>
              <a:t>Data</a:t>
            </a:r>
            <a:r>
              <a:rPr lang="en-GB" sz="2000" dirty="0" smtClean="0">
                <a:solidFill>
                  <a:srgbClr val="0000FF"/>
                </a:solidFill>
              </a:rPr>
              <a:t>, </a:t>
            </a:r>
            <a:r>
              <a:rPr lang="en-GB" sz="2000" dirty="0">
                <a:solidFill>
                  <a:srgbClr val="0000FF"/>
                </a:solidFill>
              </a:rPr>
              <a:t>Proc. of the 8th IEEE </a:t>
            </a:r>
            <a:r>
              <a:rPr lang="en-GB" sz="2000" dirty="0" smtClean="0">
                <a:solidFill>
                  <a:srgbClr val="0000FF"/>
                </a:solidFill>
              </a:rPr>
              <a:t>Int’l </a:t>
            </a:r>
            <a:r>
              <a:rPr lang="en-GB" sz="2000" dirty="0">
                <a:solidFill>
                  <a:srgbClr val="0000FF"/>
                </a:solidFill>
              </a:rPr>
              <a:t>Congress on Big Data, June 27 - July 2, 2015, pp775-784. </a:t>
            </a:r>
          </a:p>
        </p:txBody>
      </p:sp>
    </p:spTree>
    <p:extLst>
      <p:ext uri="{BB962C8B-B14F-4D97-AF65-F5344CB8AC3E}">
        <p14:creationId xmlns:p14="http://schemas.microsoft.com/office/powerpoint/2010/main" val="324513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Characteristics of Big </a:t>
            </a:r>
            <a:r>
              <a:rPr lang="en-US" sz="3600" dirty="0" err="1"/>
              <a:t>SaaS</a:t>
            </a:r>
            <a:r>
              <a:rPr lang="en-US" sz="3600" dirty="0"/>
              <a:t> </a:t>
            </a:r>
            <a:r>
              <a:rPr lang="en-US" sz="3600" dirty="0" smtClean="0"/>
              <a:t>(2)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2. Big Data</a:t>
            </a:r>
          </a:p>
          <a:p>
            <a:pPr marL="0" indent="0">
              <a:buNone/>
            </a:pPr>
            <a:r>
              <a:rPr lang="en-US" dirty="0" smtClean="0"/>
              <a:t>Large </a:t>
            </a:r>
            <a:r>
              <a:rPr lang="en-US" dirty="0"/>
              <a:t>volumes of data </a:t>
            </a:r>
            <a:r>
              <a:rPr lang="en-US" dirty="0" smtClean="0"/>
              <a:t>are collected, stored, updated, and processed.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Example</a:t>
            </a:r>
          </a:p>
          <a:p>
            <a:pPr lvl="1"/>
            <a:r>
              <a:rPr lang="en-US" sz="2400" dirty="0" err="1" smtClean="0"/>
              <a:t>Rightmove.com</a:t>
            </a:r>
            <a:r>
              <a:rPr lang="en-US" sz="2400" dirty="0" smtClean="0"/>
              <a:t> (</a:t>
            </a:r>
            <a:r>
              <a:rPr lang="en-US" sz="2400" i="1" dirty="0" smtClean="0"/>
              <a:t>Data from the Internet, on 20 June 2018</a:t>
            </a:r>
            <a:r>
              <a:rPr lang="en-US" sz="2400" dirty="0" smtClean="0"/>
              <a:t>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ustomers base: </a:t>
            </a:r>
          </a:p>
          <a:p>
            <a:pPr lvl="3"/>
            <a:r>
              <a:rPr lang="en-US" dirty="0" smtClean="0"/>
              <a:t>20,427 </a:t>
            </a:r>
            <a:r>
              <a:rPr lang="en-US" dirty="0"/>
              <a:t>Agency and New </a:t>
            </a:r>
            <a:r>
              <a:rPr lang="en-US" dirty="0" smtClean="0"/>
              <a:t>Homes customers</a:t>
            </a:r>
            <a:endParaRPr lang="en-US" dirty="0"/>
          </a:p>
          <a:p>
            <a:pPr lvl="2"/>
            <a:r>
              <a:rPr lang="en-US" dirty="0" smtClean="0"/>
              <a:t>Amount of data: </a:t>
            </a:r>
          </a:p>
          <a:p>
            <a:pPr lvl="3"/>
            <a:r>
              <a:rPr lang="en-US" dirty="0" smtClean="0"/>
              <a:t>Size: 1 million </a:t>
            </a:r>
            <a:r>
              <a:rPr lang="en-US" dirty="0"/>
              <a:t>UK residential </a:t>
            </a:r>
            <a:r>
              <a:rPr lang="en-US" dirty="0" smtClean="0"/>
              <a:t>properties</a:t>
            </a:r>
          </a:p>
          <a:p>
            <a:pPr lvl="3"/>
            <a:r>
              <a:rPr lang="en-US" dirty="0" smtClean="0"/>
              <a:t>Data types: Pictures, Text descriptions, location information, layout, etc. </a:t>
            </a:r>
          </a:p>
          <a:p>
            <a:pPr lvl="2"/>
            <a:r>
              <a:rPr lang="en-US" dirty="0" smtClean="0"/>
              <a:t>Traffic: </a:t>
            </a:r>
          </a:p>
          <a:p>
            <a:pPr lvl="3"/>
            <a:r>
              <a:rPr lang="en-US" dirty="0" smtClean="0"/>
              <a:t>Average: 125 </a:t>
            </a:r>
            <a:r>
              <a:rPr lang="en-US" dirty="0"/>
              <a:t>million visits per </a:t>
            </a:r>
            <a:r>
              <a:rPr lang="en-US" dirty="0" smtClean="0"/>
              <a:t>month (over past 3 months)</a:t>
            </a:r>
            <a:r>
              <a:rPr lang="en-US" dirty="0"/>
              <a:t> </a:t>
            </a:r>
            <a:endParaRPr lang="en-US" dirty="0" smtClean="0"/>
          </a:p>
          <a:p>
            <a:pPr lvl="3"/>
            <a:r>
              <a:rPr lang="en-US" dirty="0" smtClean="0"/>
              <a:t>Peak: 142 </a:t>
            </a:r>
            <a:r>
              <a:rPr lang="en-US" dirty="0"/>
              <a:t>million visits in March </a:t>
            </a:r>
            <a:r>
              <a:rPr lang="en-US" dirty="0" smtClean="0"/>
              <a:t>2018</a:t>
            </a:r>
          </a:p>
          <a:p>
            <a:pPr lvl="2"/>
            <a:r>
              <a:rPr lang="en-US" dirty="0" smtClean="0"/>
              <a:t>Time </a:t>
            </a:r>
            <a:r>
              <a:rPr lang="en-US" dirty="0"/>
              <a:t>on </a:t>
            </a:r>
            <a:r>
              <a:rPr lang="en-US" dirty="0" smtClean="0"/>
              <a:t>site: </a:t>
            </a:r>
          </a:p>
          <a:p>
            <a:pPr lvl="3"/>
            <a:r>
              <a:rPr lang="en-US" dirty="0" smtClean="0"/>
              <a:t>Average: nearly </a:t>
            </a:r>
            <a:r>
              <a:rPr lang="en-US" dirty="0"/>
              <a:t>1 billion minutes per </a:t>
            </a:r>
            <a:r>
              <a:rPr lang="en-US" dirty="0" smtClean="0"/>
              <a:t>month (over past 3 months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2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Characteristics of Big </a:t>
            </a:r>
            <a:r>
              <a:rPr lang="en-US" sz="3600" dirty="0" err="1"/>
              <a:t>SaaS</a:t>
            </a:r>
            <a:r>
              <a:rPr lang="en-US" sz="3600" dirty="0"/>
              <a:t> </a:t>
            </a:r>
            <a:r>
              <a:rPr lang="en-US" sz="3600" dirty="0" smtClean="0"/>
              <a:t>(3)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3. Big Code</a:t>
            </a:r>
          </a:p>
          <a:p>
            <a:pPr marL="0" indent="0">
              <a:buNone/>
            </a:pPr>
            <a:r>
              <a:rPr lang="en-US" sz="2800" dirty="0" smtClean="0"/>
              <a:t>The program is typically </a:t>
            </a:r>
            <a:r>
              <a:rPr lang="en-US" sz="2800" dirty="0"/>
              <a:t>large in size and high in complexity. </a:t>
            </a:r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SaaS</a:t>
            </a:r>
            <a:r>
              <a:rPr lang="en-US" dirty="0" smtClean="0"/>
              <a:t> </a:t>
            </a:r>
            <a:r>
              <a:rPr lang="en-US" dirty="0"/>
              <a:t>applications are connected to social </a:t>
            </a:r>
            <a:r>
              <a:rPr lang="en-US" dirty="0" smtClean="0"/>
              <a:t>media, </a:t>
            </a:r>
            <a:r>
              <a:rPr lang="en-US" dirty="0"/>
              <a:t>or even offer their own domain-specific social </a:t>
            </a:r>
            <a:r>
              <a:rPr lang="en-US" dirty="0" smtClean="0"/>
              <a:t>networking, such as </a:t>
            </a:r>
            <a:r>
              <a:rPr lang="en-US" dirty="0" err="1" smtClean="0"/>
              <a:t>SalesForce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Moodle. 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already have mobile phone or tablet apps. </a:t>
            </a:r>
            <a:endParaRPr lang="en-US" dirty="0" smtClean="0"/>
          </a:p>
          <a:p>
            <a:r>
              <a:rPr lang="en-US" dirty="0" smtClean="0"/>
              <a:t>Trend: 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near future, </a:t>
            </a:r>
            <a:r>
              <a:rPr lang="en-US" dirty="0" err="1" smtClean="0"/>
              <a:t>SaaS</a:t>
            </a:r>
            <a:r>
              <a:rPr lang="en-US" dirty="0" smtClean="0"/>
              <a:t> will </a:t>
            </a:r>
            <a:r>
              <a:rPr lang="en-US" dirty="0"/>
              <a:t>extend to Internet of Things, Wireless Sensor Networks, </a:t>
            </a:r>
            <a:r>
              <a:rPr lang="en-US" dirty="0" smtClean="0"/>
              <a:t>robots, etc., </a:t>
            </a:r>
            <a:r>
              <a:rPr lang="en-US" dirty="0"/>
              <a:t>making the size and </a:t>
            </a:r>
            <a:r>
              <a:rPr lang="en-US" dirty="0" smtClean="0"/>
              <a:t>complexity </a:t>
            </a:r>
            <a:r>
              <a:rPr lang="en-US" dirty="0"/>
              <a:t>of the code even greater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Characteristics of Big </a:t>
            </a:r>
            <a:r>
              <a:rPr lang="en-US" sz="3600" dirty="0" err="1"/>
              <a:t>SaaS</a:t>
            </a:r>
            <a:r>
              <a:rPr lang="en-US" sz="3600" dirty="0"/>
              <a:t> (3)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764704"/>
            <a:ext cx="8461126" cy="568863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4. Big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 smtClean="0"/>
              <a:t>SaaS</a:t>
            </a:r>
            <a:r>
              <a:rPr lang="en-US" dirty="0" smtClean="0"/>
              <a:t> </a:t>
            </a:r>
            <a:r>
              <a:rPr lang="en-US" dirty="0"/>
              <a:t>applications </a:t>
            </a:r>
            <a:r>
              <a:rPr lang="en-US" dirty="0" smtClean="0"/>
              <a:t>produce a great value through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Providing </a:t>
            </a:r>
            <a:r>
              <a:rPr lang="en-US" dirty="0"/>
              <a:t>extra </a:t>
            </a:r>
            <a:r>
              <a:rPr lang="en-US" dirty="0" smtClean="0"/>
              <a:t>services </a:t>
            </a:r>
            <a:r>
              <a:rPr lang="en-US" dirty="0"/>
              <a:t>that were hitherto </a:t>
            </a:r>
            <a:r>
              <a:rPr lang="en-US" dirty="0" smtClean="0"/>
              <a:t>impossible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Reaching customers hitherto impossible by reducing the cost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Example: </a:t>
            </a:r>
            <a:r>
              <a:rPr lang="en-US" i="1" dirty="0" err="1" smtClean="0"/>
              <a:t>Rightmove.com</a:t>
            </a:r>
            <a:r>
              <a:rPr lang="en-US" i="1" dirty="0" smtClean="0"/>
              <a:t> (Started in 2000, UK) </a:t>
            </a:r>
            <a:endParaRPr lang="en-US" dirty="0" smtClean="0"/>
          </a:p>
          <a:p>
            <a:pPr lvl="1"/>
            <a:r>
              <a:rPr lang="en-US" dirty="0" smtClean="0"/>
              <a:t>Property </a:t>
            </a:r>
            <a:r>
              <a:rPr lang="en-US" dirty="0"/>
              <a:t>sellers are 5x more likely to find a buyer here than any other website. </a:t>
            </a:r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London Stock Exchange in March 2006</a:t>
            </a:r>
          </a:p>
          <a:p>
            <a:pPr lvl="1"/>
            <a:r>
              <a:rPr lang="en-US" dirty="0"/>
              <a:t>Current market value: </a:t>
            </a:r>
            <a:r>
              <a:rPr lang="nb-NO" dirty="0"/>
              <a:t>4,742.90M GBP </a:t>
            </a:r>
            <a:endParaRPr lang="nb-NO" dirty="0" smtClean="0"/>
          </a:p>
          <a:p>
            <a:pPr lvl="2"/>
            <a:endParaRPr lang="en-US" dirty="0"/>
          </a:p>
        </p:txBody>
      </p:sp>
      <p:pic>
        <p:nvPicPr>
          <p:cNvPr id="5" name="Picture 4" descr="Rightmove Finance -2013-20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79"/>
            <a:ext cx="7920880" cy="23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14958"/>
      </p:ext>
    </p:extLst>
  </p:cSld>
  <p:clrMapOvr>
    <a:masterClrMapping/>
  </p:clrMapOvr>
</p:sld>
</file>

<file path=ppt/theme/theme1.xml><?xml version="1.0" encoding="utf-8"?>
<a:theme xmlns:a="http://schemas.openxmlformats.org/drawingml/2006/main" name="OB-ppt-white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solidFill>
            <a:srgbClr val="FF0000">
              <a:alpha val="30000"/>
            </a:srgbClr>
          </a:solidFill>
          <a:prstDash val="dash"/>
          <a:tailEnd type="stealth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OB-ppt-white.potx</Template>
  <TotalTime>9000</TotalTime>
  <Words>2886</Words>
  <Application>Microsoft Macintosh PowerPoint</Application>
  <PresentationFormat>On-screen Show (4:3)</PresentationFormat>
  <Paragraphs>423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OB-ppt-white</vt:lpstr>
      <vt:lpstr>2018 IEEE Congress on Services Tutorial </vt:lpstr>
      <vt:lpstr>Outline</vt:lpstr>
      <vt:lpstr>Part 1: Introduction to Microservices</vt:lpstr>
      <vt:lpstr>Examples of Cloud Native Applications</vt:lpstr>
      <vt:lpstr>SaaS : Software-as-a-Service </vt:lpstr>
      <vt:lpstr>Characteristics of Big SaaS (1) </vt:lpstr>
      <vt:lpstr>Characteristics of Big SaaS (2) </vt:lpstr>
      <vt:lpstr>Characteristics of Big SaaS (3) </vt:lpstr>
      <vt:lpstr>Characteristics of Big SaaS (3) </vt:lpstr>
      <vt:lpstr>The Challenges</vt:lpstr>
      <vt:lpstr>The Notion of Societal Risk </vt:lpstr>
      <vt:lpstr>SaaS Differs from COWS in Societal Risks</vt:lpstr>
      <vt:lpstr>Examples of Big SaaS Failures</vt:lpstr>
      <vt:lpstr>How Is Happening in Industry? </vt:lpstr>
      <vt:lpstr>Architectural Models of SaaS</vt:lpstr>
      <vt:lpstr>Key Features of Microservices</vt:lpstr>
      <vt:lpstr>Benefits of MS Architecture</vt:lpstr>
      <vt:lpstr>Current State</vt:lpstr>
      <vt:lpstr>The Problems of MS</vt:lpstr>
      <vt:lpstr>Container Technology</vt:lpstr>
      <vt:lpstr>Key Features of Container Technology</vt:lpstr>
      <vt:lpstr>Docker</vt:lpstr>
      <vt:lpstr>Docker Architecture</vt:lpstr>
      <vt:lpstr>The Growth of Docker’s Popularity</vt:lpstr>
      <vt:lpstr>Container’s Support to Microservices</vt:lpstr>
      <vt:lpstr>Process of Using Containers</vt:lpstr>
      <vt:lpstr>Dockerfile</vt:lpstr>
      <vt:lpstr>Build A Docker Image</vt:lpstr>
      <vt:lpstr>Run A Docker Container</vt:lpstr>
      <vt:lpstr>Run A Docker Container: The Options</vt:lpstr>
      <vt:lpstr>Docker Hub</vt:lpstr>
      <vt:lpstr>Deployment of Containers</vt:lpstr>
      <vt:lpstr>Kubernetes Architecture</vt:lpstr>
      <vt:lpstr>Deploying Containers Using Kubernetes </vt:lpstr>
      <vt:lpstr>Example of Pod</vt:lpstr>
      <vt:lpstr>Example of Replication Controller</vt:lpstr>
      <vt:lpstr>Example of Service</vt:lpstr>
      <vt:lpstr>Run Application on Kubernetes Cluster</vt:lpstr>
      <vt:lpstr>DevOps</vt:lpstr>
      <vt:lpstr>DevOps Tools</vt:lpstr>
      <vt:lpstr>Adoption Rates of DevOps</vt:lpstr>
      <vt:lpstr>Summary</vt:lpstr>
    </vt:vector>
  </TitlesOfParts>
  <Company>School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IWSC 2012 16 July 2012, Izmir, Turkey  </dc:title>
  <dc:creator> </dc:creator>
  <cp:lastModifiedBy>H Zhu</cp:lastModifiedBy>
  <cp:revision>358</cp:revision>
  <cp:lastPrinted>2017-09-05T23:44:15Z</cp:lastPrinted>
  <dcterms:created xsi:type="dcterms:W3CDTF">2012-07-12T10:43:20Z</dcterms:created>
  <dcterms:modified xsi:type="dcterms:W3CDTF">2018-06-27T17:00:20Z</dcterms:modified>
</cp:coreProperties>
</file>