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76" r:id="rId2"/>
    <p:sldId id="364" r:id="rId3"/>
    <p:sldId id="323" r:id="rId4"/>
    <p:sldId id="336" r:id="rId5"/>
    <p:sldId id="351" r:id="rId6"/>
    <p:sldId id="325" r:id="rId7"/>
    <p:sldId id="326" r:id="rId8"/>
    <p:sldId id="327" r:id="rId9"/>
    <p:sldId id="331" r:id="rId10"/>
    <p:sldId id="330" r:id="rId11"/>
    <p:sldId id="328" r:id="rId12"/>
    <p:sldId id="329" r:id="rId13"/>
    <p:sldId id="332" r:id="rId14"/>
    <p:sldId id="333" r:id="rId15"/>
    <p:sldId id="334" r:id="rId16"/>
    <p:sldId id="287" r:id="rId17"/>
    <p:sldId id="288" r:id="rId18"/>
    <p:sldId id="365" r:id="rId19"/>
    <p:sldId id="340" r:id="rId20"/>
    <p:sldId id="341" r:id="rId21"/>
    <p:sldId id="367" r:id="rId22"/>
    <p:sldId id="368" r:id="rId23"/>
    <p:sldId id="346" r:id="rId24"/>
    <p:sldId id="349" r:id="rId25"/>
    <p:sldId id="372" r:id="rId26"/>
    <p:sldId id="369" r:id="rId27"/>
    <p:sldId id="373" r:id="rId28"/>
    <p:sldId id="374" r:id="rId29"/>
    <p:sldId id="347" r:id="rId30"/>
    <p:sldId id="366" r:id="rId31"/>
    <p:sldId id="375" r:id="rId32"/>
    <p:sldId id="379" r:id="rId33"/>
    <p:sldId id="380" r:id="rId34"/>
    <p:sldId id="381" r:id="rId35"/>
    <p:sldId id="382" r:id="rId36"/>
    <p:sldId id="383" r:id="rId37"/>
    <p:sldId id="371" r:id="rId38"/>
    <p:sldId id="377" r:id="rId39"/>
    <p:sldId id="378" r:id="rId40"/>
    <p:sldId id="348" r:id="rId41"/>
    <p:sldId id="342" r:id="rId42"/>
    <p:sldId id="350" r:id="rId43"/>
    <p:sldId id="363" r:id="rId44"/>
    <p:sldId id="343" r:id="rId45"/>
    <p:sldId id="35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69" autoAdjust="0"/>
    <p:restoredTop sz="93694" autoAdjust="0"/>
  </p:normalViewPr>
  <p:slideViewPr>
    <p:cSldViewPr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5960-94E8-4CEE-9857-8382391522E0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D0F5-CBB9-476F-834C-2232B1EFF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2000"/>
            </a:lvl2pPr>
            <a:lvl3pPr marL="715963" indent="-182563">
              <a:spcBef>
                <a:spcPts val="300"/>
              </a:spcBef>
              <a:defRPr sz="2000"/>
            </a:lvl3pPr>
            <a:lvl4pPr marL="982663" indent="-177800">
              <a:spcBef>
                <a:spcPts val="300"/>
              </a:spcBef>
              <a:defRPr sz="1800"/>
            </a:lvl4pPr>
            <a:lvl5pPr marL="1258888" indent="-18097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activex.io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268288" algn="ctr"/>
            <a:r>
              <a:rPr lang="en-US" sz="3600" dirty="0" smtClean="0"/>
              <a:t>2018 IEEE Congress on Services</a:t>
            </a:r>
            <a:br>
              <a:rPr lang="en-US" sz="3600" dirty="0" smtClean="0"/>
            </a:br>
            <a:r>
              <a:rPr lang="en-US" sz="3600" dirty="0" smtClean="0"/>
              <a:t>Tutorial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8496944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Hong </a:t>
            </a:r>
            <a:r>
              <a:rPr lang="en-US" sz="3200" b="1" dirty="0" smtClean="0">
                <a:solidFill>
                  <a:srgbClr val="FFFFFF"/>
                </a:solidFill>
              </a:rPr>
              <a:t>Zhu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School of Engineering, Computing and Mathematics</a:t>
            </a:r>
            <a:endParaRPr lang="en-GB" sz="24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Oxford </a:t>
            </a:r>
            <a:r>
              <a:rPr lang="en-US" sz="2400" dirty="0">
                <a:solidFill>
                  <a:schemeClr val="bg1"/>
                </a:solidFill>
              </a:rPr>
              <a:t>Brookes University, </a:t>
            </a:r>
            <a:r>
              <a:rPr lang="en-US" sz="2400" dirty="0" smtClean="0">
                <a:solidFill>
                  <a:schemeClr val="bg1"/>
                </a:solidFill>
              </a:rPr>
              <a:t>Oxford, </a:t>
            </a:r>
            <a:r>
              <a:rPr lang="en-US" sz="2400" dirty="0">
                <a:solidFill>
                  <a:schemeClr val="bg1"/>
                </a:solidFill>
              </a:rPr>
              <a:t>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rgbClr val="FFFFFF"/>
                </a:solidFill>
              </a:rPr>
              <a:t>hzhu@brookes.ac.uk,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Programming Microservices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Service Agent Oriented </a:t>
            </a:r>
            <a:r>
              <a:rPr lang="en-US" sz="2800" dirty="0" smtClean="0">
                <a:solidFill>
                  <a:schemeClr val="bg1"/>
                </a:solidFill>
              </a:rPr>
              <a:t>Programming Language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An Integrated </a:t>
            </a:r>
            <a:r>
              <a:rPr lang="en-US" sz="2800" dirty="0" err="1" smtClean="0">
                <a:solidFill>
                  <a:schemeClr val="bg1"/>
                </a:solidFill>
              </a:rPr>
              <a:t>DevOps</a:t>
            </a:r>
            <a:r>
              <a:rPr lang="en-US" sz="2800" dirty="0" smtClean="0">
                <a:solidFill>
                  <a:schemeClr val="bg1"/>
                </a:solidFill>
              </a:rPr>
              <a:t> Environment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3600" dirty="0" err="1" smtClean="0"/>
              <a:t>Akka’s</a:t>
            </a:r>
            <a:r>
              <a:rPr lang="en-GB" sz="3600" dirty="0" smtClean="0"/>
              <a:t> Actor Model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actor </a:t>
            </a:r>
            <a:r>
              <a:rPr lang="en-US" dirty="0" smtClean="0"/>
              <a:t>is an object with four </a:t>
            </a:r>
            <a:r>
              <a:rPr lang="en-US" dirty="0"/>
              <a:t>lifecycle methods, which should be overridden when coding </a:t>
            </a:r>
            <a:r>
              <a:rPr lang="en-US" dirty="0" smtClean="0"/>
              <a:t>a specific </a:t>
            </a:r>
            <a:r>
              <a:rPr lang="en-US" dirty="0"/>
              <a:t>actor: </a:t>
            </a:r>
            <a:endParaRPr lang="en-GB" dirty="0"/>
          </a:p>
          <a:p>
            <a:pPr lvl="0"/>
            <a:r>
              <a:rPr lang="en-US" i="1" dirty="0" err="1"/>
              <a:t>preStart</a:t>
            </a:r>
            <a:r>
              <a:rPr lang="en-US" dirty="0"/>
              <a:t>(): invoked when the actor is started after it is created;</a:t>
            </a:r>
            <a:endParaRPr lang="en-GB" dirty="0"/>
          </a:p>
          <a:p>
            <a:pPr lvl="0"/>
            <a:r>
              <a:rPr lang="en-US" i="1" dirty="0" err="1"/>
              <a:t>postStop</a:t>
            </a:r>
            <a:r>
              <a:rPr lang="en-US" dirty="0"/>
              <a:t>(): invoked when the actor is stopped;</a:t>
            </a:r>
            <a:endParaRPr lang="en-GB" dirty="0"/>
          </a:p>
          <a:p>
            <a:pPr lvl="0"/>
            <a:r>
              <a:rPr lang="en-US" i="1" dirty="0" err="1"/>
              <a:t>preRestart</a:t>
            </a:r>
            <a:r>
              <a:rPr lang="en-US" dirty="0"/>
              <a:t>(): A supervisor failure strategy can choose to restart a failed child actor. During a restart, this method is invoked just before the actor’s restart;</a:t>
            </a:r>
            <a:endParaRPr lang="en-GB" dirty="0"/>
          </a:p>
          <a:p>
            <a:pPr lvl="0"/>
            <a:r>
              <a:rPr lang="en-US" i="1" dirty="0" err="1"/>
              <a:t>postRestart</a:t>
            </a:r>
            <a:r>
              <a:rPr lang="en-US" dirty="0"/>
              <a:t>(): invoked just after the restart the actor enabling re-initialization of the actor.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7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Akka’s</a:t>
            </a:r>
            <a:r>
              <a:rPr lang="en-GB" sz="3600" dirty="0" smtClean="0"/>
              <a:t> Supervision Hierarchy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61126" cy="5616624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800" i="1" dirty="0"/>
              <a:t>Actor </a:t>
            </a:r>
            <a:r>
              <a:rPr lang="en-US" sz="2800" i="1" dirty="0" smtClean="0"/>
              <a:t>Hierarchical Structure</a:t>
            </a:r>
            <a:r>
              <a:rPr lang="en-US" sz="2800" dirty="0" smtClean="0"/>
              <a:t>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In </a:t>
            </a:r>
            <a:r>
              <a:rPr lang="en-US" sz="2400" dirty="0"/>
              <a:t>an actor system, when an actor </a:t>
            </a:r>
            <a:r>
              <a:rPr lang="en-US" sz="2400" i="1" dirty="0" smtClean="0"/>
              <a:t>A</a:t>
            </a:r>
            <a:r>
              <a:rPr lang="en-US" sz="2400" dirty="0" smtClean="0"/>
              <a:t> creates </a:t>
            </a:r>
            <a:r>
              <a:rPr lang="en-US" sz="2400" dirty="0"/>
              <a:t>an actor 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 is a child of </a:t>
            </a:r>
            <a:r>
              <a:rPr lang="en-US" sz="2400" i="1" dirty="0"/>
              <a:t>A</a:t>
            </a:r>
            <a:r>
              <a:rPr lang="en-US" sz="2400" dirty="0"/>
              <a:t>, and </a:t>
            </a:r>
            <a:r>
              <a:rPr lang="en-US" sz="2400" i="1" dirty="0"/>
              <a:t>A</a:t>
            </a:r>
            <a:r>
              <a:rPr lang="en-US" sz="2400" dirty="0"/>
              <a:t> is the parent of </a:t>
            </a:r>
            <a:r>
              <a:rPr lang="en-US" sz="2400" i="1" dirty="0"/>
              <a:t>B</a:t>
            </a:r>
            <a:r>
              <a:rPr lang="en-US" sz="2400" dirty="0"/>
              <a:t>. </a:t>
            </a:r>
            <a:endParaRPr lang="en-GB" sz="24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b="1" i="1" dirty="0"/>
              <a:t>Root Guardian</a:t>
            </a:r>
            <a:r>
              <a:rPr lang="en-US" sz="2400" b="1" dirty="0"/>
              <a:t>: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Root Guardian is the actor on the top of the whole hierarchical structure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It has two child actors automatically generated by the system: the </a:t>
            </a:r>
            <a:r>
              <a:rPr lang="en-US" sz="2400" i="1" dirty="0"/>
              <a:t>user guardian </a:t>
            </a:r>
            <a:r>
              <a:rPr lang="en-US" sz="2400" dirty="0"/>
              <a:t>and </a:t>
            </a:r>
            <a:r>
              <a:rPr lang="en-US" sz="2400" dirty="0" smtClean="0"/>
              <a:t>the </a:t>
            </a:r>
            <a:r>
              <a:rPr lang="en-US" sz="2400" i="1" dirty="0" smtClean="0"/>
              <a:t>system </a:t>
            </a:r>
            <a:r>
              <a:rPr lang="en-US" sz="2400" i="1" dirty="0"/>
              <a:t>guardian </a:t>
            </a:r>
            <a:endParaRPr lang="en-US" sz="2400" i="1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b="1" i="1" dirty="0" smtClean="0"/>
              <a:t>User </a:t>
            </a:r>
            <a:r>
              <a:rPr lang="en-US" sz="2400" b="1" i="1" dirty="0"/>
              <a:t>Guardian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A </a:t>
            </a:r>
            <a:r>
              <a:rPr lang="en-US" sz="2400" dirty="0"/>
              <a:t>user can create multiple actor systems. These actor systems are children of the </a:t>
            </a:r>
            <a:r>
              <a:rPr lang="en-US" sz="2400" i="1" dirty="0" smtClean="0"/>
              <a:t>User </a:t>
            </a:r>
            <a:r>
              <a:rPr lang="en-US" sz="2400" i="1" dirty="0"/>
              <a:t>Guardian</a:t>
            </a:r>
            <a:r>
              <a:rPr lang="en-US" sz="2400" dirty="0"/>
              <a:t>. </a:t>
            </a:r>
            <a:endParaRPr lang="en-GB" sz="24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b="1" i="1" dirty="0"/>
              <a:t>System Guardian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System’s </a:t>
            </a:r>
            <a:r>
              <a:rPr lang="en-US" sz="2400" dirty="0"/>
              <a:t>internal actors are placed under the </a:t>
            </a:r>
            <a:r>
              <a:rPr lang="en-US" sz="2400" i="1" dirty="0" smtClean="0"/>
              <a:t>System </a:t>
            </a:r>
            <a:r>
              <a:rPr lang="en-US" sz="2400" i="1" dirty="0"/>
              <a:t>Guardian</a:t>
            </a:r>
            <a:r>
              <a:rPr lang="en-US" sz="2400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13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Akka’s</a:t>
            </a:r>
            <a:r>
              <a:rPr lang="en-US" sz="3600" dirty="0"/>
              <a:t> Supervision </a:t>
            </a:r>
            <a:r>
              <a:rPr lang="en-US" sz="3600" dirty="0" smtClean="0"/>
              <a:t>Hierarchy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b="-2344"/>
          <a:stretch/>
        </p:blipFill>
        <p:spPr>
          <a:xfrm>
            <a:off x="755576" y="836712"/>
            <a:ext cx="7560839" cy="4126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784887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GB" sz="2400" dirty="0" smtClean="0">
                <a:solidFill>
                  <a:srgbClr val="0000FF"/>
                </a:solidFill>
              </a:rPr>
              <a:t>Actor’s lifecycle management: 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The parent is responsible for exception handling of its children, and to terminate its children. 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A child’s life depends on its parent.  </a:t>
            </a:r>
          </a:p>
          <a:p>
            <a:pPr marL="342900" indent="-342900">
              <a:buFont typeface="Wingdings" charset="2"/>
              <a:buChar char="²"/>
            </a:pPr>
            <a:r>
              <a:rPr lang="en-GB" sz="2400" dirty="0" smtClean="0">
                <a:solidFill>
                  <a:srgbClr val="0000FF"/>
                </a:solidFill>
              </a:rPr>
              <a:t>Actor search facility: search as query of the paths. 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 point of failure!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6096" y="4581128"/>
            <a:ext cx="432048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Reactive </a:t>
            </a:r>
            <a:r>
              <a:rPr lang="en-GB" sz="3600" dirty="0" smtClean="0"/>
              <a:t>Approach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Reactive </a:t>
            </a:r>
            <a:r>
              <a:rPr lang="en-US" dirty="0"/>
              <a:t>programming </a:t>
            </a:r>
          </a:p>
          <a:p>
            <a:pPr lvl="1"/>
            <a:r>
              <a:rPr lang="en-US" dirty="0" smtClean="0"/>
              <a:t>Asynchronous </a:t>
            </a:r>
            <a:r>
              <a:rPr lang="en-US" dirty="0"/>
              <a:t>event-</a:t>
            </a:r>
            <a:r>
              <a:rPr lang="en-US" dirty="0" smtClean="0"/>
              <a:t>driven: </a:t>
            </a:r>
            <a:r>
              <a:rPr lang="en-US" dirty="0"/>
              <a:t>the availability of new information drives the logic of information processing forward </a:t>
            </a:r>
            <a:endParaRPr lang="en-US" dirty="0" smtClean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time-varying values </a:t>
            </a:r>
            <a:r>
              <a:rPr lang="en-US" dirty="0" smtClean="0"/>
              <a:t>are propagated </a:t>
            </a:r>
            <a:r>
              <a:rPr lang="en-US" dirty="0"/>
              <a:t>of </a:t>
            </a:r>
            <a:r>
              <a:rPr lang="en-US" dirty="0" smtClean="0"/>
              <a:t>the changes in a data-driven manner</a:t>
            </a:r>
          </a:p>
          <a:p>
            <a:r>
              <a:rPr lang="en-US" dirty="0" smtClean="0"/>
              <a:t>History: </a:t>
            </a:r>
          </a:p>
          <a:p>
            <a:pPr lvl="1"/>
            <a:r>
              <a:rPr lang="en-US" dirty="0" smtClean="0"/>
              <a:t>Backdated to 1980s of functional reactive and data-flow </a:t>
            </a:r>
            <a:r>
              <a:rPr lang="en-US" dirty="0"/>
              <a:t>declarative</a:t>
            </a:r>
            <a:r>
              <a:rPr lang="en-GB" dirty="0"/>
              <a:t> </a:t>
            </a:r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Recently, </a:t>
            </a:r>
            <a:r>
              <a:rPr lang="en-US" dirty="0" err="1" smtClean="0">
                <a:solidFill>
                  <a:srgbClr val="0000FF"/>
                </a:solidFill>
              </a:rPr>
              <a:t>ReactiveX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ReactiveX</a:t>
            </a:r>
            <a:r>
              <a:rPr lang="en-US" dirty="0"/>
              <a:t> </a:t>
            </a:r>
            <a:r>
              <a:rPr lang="en-US" dirty="0" err="1"/>
              <a:t>Website,</a:t>
            </a:r>
            <a:r>
              <a:rPr lang="en-US" u="sng" dirty="0" err="1">
                <a:hlinkClick r:id="rId2"/>
              </a:rPr>
              <a:t>http</a:t>
            </a:r>
            <a:r>
              <a:rPr lang="en-US" u="sng" dirty="0">
                <a:hlinkClick r:id="rId2"/>
              </a:rPr>
              <a:t>://reactivex.io</a:t>
            </a:r>
            <a:r>
              <a:rPr lang="en-US" dirty="0"/>
              <a:t>. </a:t>
            </a:r>
            <a:r>
              <a:rPr lang="en-US" dirty="0" smtClean="0"/>
              <a:t>]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Developed </a:t>
            </a:r>
            <a:r>
              <a:rPr lang="en-US" dirty="0"/>
              <a:t>for cloud computing and extracted wide attention from the </a:t>
            </a:r>
            <a:r>
              <a:rPr lang="en-US" dirty="0" smtClean="0"/>
              <a:t>industry due to the use by Netflix</a:t>
            </a:r>
            <a:endParaRPr lang="en-US" dirty="0"/>
          </a:p>
          <a:p>
            <a:pPr lvl="2"/>
            <a:r>
              <a:rPr lang="en-US" dirty="0" smtClean="0"/>
              <a:t>Polyglot  </a:t>
            </a:r>
            <a:r>
              <a:rPr lang="en-US" dirty="0"/>
              <a:t>in the sense that it is implemented in and extends to a variety of languages (currently 18 languages and 3 platforms/frameworks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most popular </a:t>
            </a:r>
            <a:r>
              <a:rPr lang="en-US" dirty="0" smtClean="0"/>
              <a:t>ones: </a:t>
            </a:r>
            <a:r>
              <a:rPr lang="en-US" dirty="0" err="1" smtClean="0"/>
              <a:t>RxJava</a:t>
            </a:r>
            <a:r>
              <a:rPr lang="en-US" dirty="0"/>
              <a:t>, </a:t>
            </a:r>
            <a:r>
              <a:rPr lang="en-US" dirty="0" err="1"/>
              <a:t>RxPython</a:t>
            </a:r>
            <a:r>
              <a:rPr lang="en-US" dirty="0"/>
              <a:t>, </a:t>
            </a:r>
            <a:r>
              <a:rPr lang="en-US" dirty="0" err="1" smtClean="0"/>
              <a:t>RxJS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ReactiveX’s</a:t>
            </a:r>
            <a:r>
              <a:rPr lang="en-GB" sz="3600" dirty="0" smtClean="0"/>
              <a:t> Implementation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760640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Observer design pattern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Provides </a:t>
            </a:r>
            <a:r>
              <a:rPr lang="en-US" dirty="0"/>
              <a:t>two abstract classes as the building blocks of reactive programs: </a:t>
            </a:r>
            <a:endParaRPr lang="en-US" dirty="0" smtClean="0"/>
          </a:p>
          <a:p>
            <a:pPr lvl="1"/>
            <a:r>
              <a:rPr lang="en-US" i="1" dirty="0" smtClean="0"/>
              <a:t>Observable</a:t>
            </a:r>
            <a:r>
              <a:rPr lang="en-US" dirty="0" smtClean="0"/>
              <a:t> </a:t>
            </a:r>
            <a:r>
              <a:rPr lang="en-US" dirty="0"/>
              <a:t>(the Subject class in the Observer design pattern) </a:t>
            </a:r>
            <a:endParaRPr lang="en-US" dirty="0" smtClean="0"/>
          </a:p>
          <a:p>
            <a:pPr lvl="2"/>
            <a:r>
              <a:rPr lang="en-US" dirty="0"/>
              <a:t>An Observable </a:t>
            </a:r>
            <a:r>
              <a:rPr lang="en-US" dirty="0" smtClean="0"/>
              <a:t>object may </a:t>
            </a:r>
            <a:r>
              <a:rPr lang="en-US" dirty="0"/>
              <a:t>emit any number of items (including zero items), and then terminate either by successful completion or due to an error. </a:t>
            </a:r>
            <a:endParaRPr lang="en-US" dirty="0" smtClean="0"/>
          </a:p>
          <a:p>
            <a:pPr lvl="1"/>
            <a:r>
              <a:rPr lang="en-US" i="1" dirty="0" smtClean="0"/>
              <a:t>Subscriber</a:t>
            </a:r>
            <a:r>
              <a:rPr lang="en-US" dirty="0" smtClean="0"/>
              <a:t> </a:t>
            </a:r>
            <a:r>
              <a:rPr lang="en-US" dirty="0"/>
              <a:t>(the Observer class in the Observer pattern).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subscriber reacts to whatever item </a:t>
            </a:r>
            <a:r>
              <a:rPr lang="en-US" dirty="0" smtClean="0"/>
              <a:t>the </a:t>
            </a:r>
            <a:r>
              <a:rPr lang="en-US" dirty="0"/>
              <a:t>Observable emits. 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subscriber’s reactions are defined by overriding three abstract methods of the abstract class Subscriber: </a:t>
            </a:r>
            <a:endParaRPr lang="en-GB" dirty="0"/>
          </a:p>
          <a:p>
            <a:pPr lvl="3"/>
            <a:r>
              <a:rPr lang="en-US" i="1" dirty="0" err="1"/>
              <a:t>onNext</a:t>
            </a:r>
            <a:r>
              <a:rPr lang="en-US" dirty="0"/>
              <a:t>() for the reaction when receives an item; </a:t>
            </a:r>
            <a:endParaRPr lang="en-GB" dirty="0"/>
          </a:p>
          <a:p>
            <a:pPr lvl="3"/>
            <a:r>
              <a:rPr lang="en-US" i="1" dirty="0" err="1"/>
              <a:t>onComplete</a:t>
            </a:r>
            <a:r>
              <a:rPr lang="en-US" dirty="0"/>
              <a:t>() for the reaction when the Observer terminates successfully; </a:t>
            </a:r>
            <a:endParaRPr lang="en-GB" dirty="0"/>
          </a:p>
          <a:p>
            <a:pPr lvl="3"/>
            <a:r>
              <a:rPr lang="en-US" i="1" dirty="0" err="1"/>
              <a:t>onError</a:t>
            </a:r>
            <a:r>
              <a:rPr lang="en-US" dirty="0"/>
              <a:t>() for the reaction when the Observer fails with an </a:t>
            </a:r>
            <a:r>
              <a:rPr lang="en-US" dirty="0" smtClean="0"/>
              <a:t>error </a:t>
            </a:r>
            <a:endParaRPr lang="en-GB" dirty="0"/>
          </a:p>
          <a:p>
            <a:pPr lvl="1"/>
            <a:r>
              <a:rPr lang="en-US" dirty="0"/>
              <a:t>A subscriber links to an Observable object by invoking the </a:t>
            </a:r>
            <a:r>
              <a:rPr lang="en-US" i="1" dirty="0"/>
              <a:t>subscribe</a:t>
            </a:r>
            <a:r>
              <a:rPr lang="en-US" dirty="0"/>
              <a:t>(Subscriber: sub) method of the </a:t>
            </a:r>
            <a:r>
              <a:rPr lang="en-US" dirty="0" smtClean="0"/>
              <a:t>observable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ReactiveX’s</a:t>
            </a:r>
            <a:r>
              <a:rPr lang="en-US" sz="3600" dirty="0" smtClean="0"/>
              <a:t> “List” Operators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61662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ReactiveX</a:t>
            </a:r>
            <a:r>
              <a:rPr lang="en-US" dirty="0" smtClean="0"/>
              <a:t> provides </a:t>
            </a:r>
            <a:r>
              <a:rPr lang="en-US" dirty="0"/>
              <a:t>a collection of operators with which users can filter, select, transform, combine, and compose sequences of values or even infinite streams of values. This makes Observable more </a:t>
            </a:r>
            <a:r>
              <a:rPr lang="en-US" dirty="0" err="1"/>
              <a:t>composable</a:t>
            </a:r>
            <a:r>
              <a:rPr lang="en-US" dirty="0"/>
              <a:t> and flexible to uses. </a:t>
            </a:r>
            <a:endParaRPr lang="en-GB" dirty="0"/>
          </a:p>
        </p:txBody>
      </p:sp>
      <p:pic>
        <p:nvPicPr>
          <p:cNvPr id="4" name="Picture 3" descr="Marble Diagram leg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972730" cy="3953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3338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Intelligent Agent</a:t>
            </a:r>
            <a:r>
              <a:rPr lang="en-US" sz="3600" dirty="0"/>
              <a:t> </a:t>
            </a:r>
            <a:r>
              <a:rPr lang="en-US" sz="3600" dirty="0" smtClean="0"/>
              <a:t>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61126" cy="56166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Basic Ideas: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Agents have metal states of Believe, Desire and Intension, etc.;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Intelligent agents as the basic building blocks to construct software systems</a:t>
            </a:r>
            <a:endParaRPr lang="en-GB" dirty="0"/>
          </a:p>
          <a:p>
            <a:pPr marL="346075" indent="-342900">
              <a:spcBef>
                <a:spcPts val="0"/>
              </a:spcBef>
            </a:pPr>
            <a:r>
              <a:rPr lang="en-GB" dirty="0" smtClean="0"/>
              <a:t>History: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It </a:t>
            </a:r>
            <a:r>
              <a:rPr lang="en-GB" dirty="0"/>
              <a:t>has long been considered suitable for dynamic environments such as the Internet </a:t>
            </a:r>
            <a:r>
              <a:rPr lang="en-GB" dirty="0" smtClean="0"/>
              <a:t>[</a:t>
            </a:r>
            <a:r>
              <a:rPr lang="en-US" dirty="0" smtClean="0"/>
              <a:t>Jennings, 2000</a:t>
            </a:r>
            <a:r>
              <a:rPr lang="en-GB" dirty="0" smtClean="0"/>
              <a:t>]</a:t>
            </a:r>
            <a:r>
              <a:rPr lang="en-GB" dirty="0"/>
              <a:t>, 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Many </a:t>
            </a:r>
            <a:r>
              <a:rPr lang="en-GB" dirty="0"/>
              <a:t>research efforts have been reported in the literature </a:t>
            </a:r>
            <a:r>
              <a:rPr lang="en-GB" dirty="0" smtClean="0"/>
              <a:t>[</a:t>
            </a:r>
            <a:r>
              <a:rPr lang="en-US" dirty="0"/>
              <a:t>Henderson-Sellers </a:t>
            </a:r>
            <a:r>
              <a:rPr lang="en-US" dirty="0" smtClean="0"/>
              <a:t>and </a:t>
            </a:r>
            <a:r>
              <a:rPr lang="en-US" dirty="0" err="1" smtClean="0"/>
              <a:t>Giorgini</a:t>
            </a:r>
            <a:r>
              <a:rPr lang="en-GB" dirty="0" smtClean="0"/>
              <a:t> 2005]</a:t>
            </a:r>
            <a:r>
              <a:rPr lang="en-GB" dirty="0"/>
              <a:t>. 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It is considered as potentially suitable for service oriented computing </a:t>
            </a:r>
            <a:r>
              <a:rPr lang="en-US" dirty="0"/>
              <a:t>[</a:t>
            </a:r>
            <a:r>
              <a:rPr lang="en-US" dirty="0" smtClean="0"/>
              <a:t>Singh &amp; </a:t>
            </a:r>
            <a:r>
              <a:rPr lang="en-US" dirty="0" err="1" smtClean="0"/>
              <a:t>Huhns</a:t>
            </a:r>
            <a:r>
              <a:rPr lang="en-GB" dirty="0" smtClean="0"/>
              <a:t> 2004].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Current state: </a:t>
            </a:r>
          </a:p>
          <a:p>
            <a:pPr lvl="1">
              <a:spcBef>
                <a:spcPts val="0"/>
              </a:spcBef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IT industry has been slow to adopt the approach.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main barriers: 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Existing models of </a:t>
            </a:r>
            <a:r>
              <a:rPr lang="en-GB" dirty="0"/>
              <a:t>intelligent agents </a:t>
            </a:r>
            <a:r>
              <a:rPr lang="en-GB" dirty="0" smtClean="0"/>
              <a:t>seems </a:t>
            </a:r>
            <a:r>
              <a:rPr lang="en-GB" dirty="0"/>
              <a:t>too strongly linked to </a:t>
            </a:r>
            <a:r>
              <a:rPr lang="en-GB" dirty="0" smtClean="0"/>
              <a:t>AI to be regarded as easy and general enough to programming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Difficult to debug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Lack of efficient implementations</a:t>
            </a:r>
            <a:endParaRPr lang="en-GB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Service Agent Model [Zhu, 2000]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1" cy="5544616"/>
          </a:xfrm>
        </p:spPr>
        <p:txBody>
          <a:bodyPr/>
          <a:lstStyle/>
          <a:p>
            <a:r>
              <a:rPr lang="en-GB" sz="2800" dirty="0"/>
              <a:t>Agents are service providers </a:t>
            </a:r>
            <a:r>
              <a:rPr lang="en-GB" sz="2800" dirty="0" smtClean="0"/>
              <a:t>(and/or requesters) </a:t>
            </a:r>
            <a:r>
              <a:rPr lang="en-GB" dirty="0" smtClean="0"/>
              <a:t>a</a:t>
            </a:r>
            <a:r>
              <a:rPr lang="en-US" dirty="0" smtClean="0"/>
              <a:t>s in the </a:t>
            </a:r>
            <a:r>
              <a:rPr lang="en-US" dirty="0"/>
              <a:t>real world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/>
              <a:t>Estate agents provide services in buying and selling properties 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/>
              <a:t>Travel agents provide services in buying and selling air-</a:t>
            </a:r>
            <a:r>
              <a:rPr lang="en-US" sz="2400" dirty="0" smtClean="0"/>
              <a:t>tickets</a:t>
            </a:r>
          </a:p>
          <a:p>
            <a:pPr lvl="1" indent="-358775">
              <a:spcBef>
                <a:spcPts val="0"/>
              </a:spcBef>
            </a:pPr>
            <a:r>
              <a:rPr lang="en-US" sz="2800" dirty="0" smtClean="0"/>
              <a:t>Agents are classified into castes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 smtClean="0"/>
              <a:t>Castes are building blocks of program (like classes)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 smtClean="0"/>
              <a:t>Castes are templates of agents, which can be created dynamically at run time</a:t>
            </a:r>
          </a:p>
          <a:p>
            <a:pPr lvl="1" indent="-358775">
              <a:spcBef>
                <a:spcPts val="0"/>
              </a:spcBef>
            </a:pPr>
            <a:r>
              <a:rPr lang="en-US" sz="2800" dirty="0" smtClean="0"/>
              <a:t>Caste are hierarchically structured through the inheritance relation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 smtClean="0"/>
              <a:t>An agent can move between castes dynamically</a:t>
            </a:r>
          </a:p>
          <a:p>
            <a:pPr lvl="2" indent="-358775">
              <a:spcBef>
                <a:spcPts val="0"/>
              </a:spcBef>
            </a:pPr>
            <a:r>
              <a:rPr lang="en-US" sz="2400" dirty="0" smtClean="0"/>
              <a:t>An agent can be a member of multiple castes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1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Structure of Agents/Castes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GB" sz="2800" dirty="0"/>
              <a:t>Agents have the following elements in their structure</a:t>
            </a:r>
          </a:p>
          <a:p>
            <a:r>
              <a:rPr lang="en-GB" sz="2800" b="1" i="1" dirty="0" smtClean="0">
                <a:solidFill>
                  <a:srgbClr val="0000FF"/>
                </a:solidFill>
              </a:rPr>
              <a:t>Actions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dirty="0"/>
              <a:t>that the agent can perform. </a:t>
            </a:r>
            <a:endParaRPr lang="en-GB" sz="2800" dirty="0" smtClean="0"/>
          </a:p>
          <a:p>
            <a:pPr lvl="1"/>
            <a:r>
              <a:rPr lang="en-GB" dirty="0" smtClean="0"/>
              <a:t>When </a:t>
            </a:r>
            <a:r>
              <a:rPr lang="en-GB" dirty="0"/>
              <a:t>an agent takes an action, it will generate a corresponding event. </a:t>
            </a:r>
          </a:p>
          <a:p>
            <a:r>
              <a:rPr lang="en-GB" sz="2800" b="1" i="1" dirty="0" smtClean="0">
                <a:solidFill>
                  <a:srgbClr val="0000FF"/>
                </a:solidFill>
              </a:rPr>
              <a:t>Variables</a:t>
            </a:r>
            <a:r>
              <a:rPr lang="en-GB" sz="2800" dirty="0" smtClean="0"/>
              <a:t>, </a:t>
            </a:r>
            <a:r>
              <a:rPr lang="en-GB" sz="2800" dirty="0"/>
              <a:t>which represents its </a:t>
            </a:r>
            <a:r>
              <a:rPr lang="en-GB" sz="2800" dirty="0" smtClean="0"/>
              <a:t>state </a:t>
            </a:r>
            <a:r>
              <a:rPr lang="en-GB" sz="2800" dirty="0"/>
              <a:t>of the </a:t>
            </a:r>
            <a:r>
              <a:rPr lang="en-GB" sz="2800" dirty="0" smtClean="0"/>
              <a:t>agent. </a:t>
            </a:r>
          </a:p>
          <a:p>
            <a:pPr lvl="1"/>
            <a:r>
              <a:rPr lang="en-GB" dirty="0" smtClean="0"/>
              <a:t>An agent can change its state, but not by any other entities in the system </a:t>
            </a:r>
          </a:p>
          <a:p>
            <a:pPr lvl="1"/>
            <a:r>
              <a:rPr lang="en-GB" dirty="0" smtClean="0"/>
              <a:t>An agent’s state can be declared as  visible by other agents, such its value can be obtained by other agents (but still not to be changed) </a:t>
            </a:r>
            <a:endParaRPr lang="en-GB" dirty="0"/>
          </a:p>
          <a:p>
            <a:r>
              <a:rPr lang="en-GB" sz="2800" b="1" i="1" dirty="0" smtClean="0">
                <a:solidFill>
                  <a:srgbClr val="0000FF"/>
                </a:solidFill>
              </a:rPr>
              <a:t>Body</a:t>
            </a:r>
            <a:r>
              <a:rPr lang="en-GB" sz="2800" dirty="0" smtClean="0"/>
              <a:t>, </a:t>
            </a:r>
            <a:r>
              <a:rPr lang="en-GB" sz="2800" dirty="0"/>
              <a:t>which the agent executes to determine when and which action to take and update its variables </a:t>
            </a:r>
          </a:p>
          <a:p>
            <a:r>
              <a:rPr lang="en-GB" sz="2800" b="1" i="1" dirty="0" smtClean="0">
                <a:solidFill>
                  <a:srgbClr val="0000FF"/>
                </a:solidFill>
              </a:rPr>
              <a:t>Environment</a:t>
            </a:r>
            <a:r>
              <a:rPr lang="en-GB" sz="2800" dirty="0" smtClean="0"/>
              <a:t>, </a:t>
            </a:r>
            <a:r>
              <a:rPr lang="en-GB" sz="2800" dirty="0"/>
              <a:t>describes which agents in the system it observes for their events.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4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F</a:t>
            </a:r>
            <a:r>
              <a:rPr lang="en-US" sz="3600" dirty="0" smtClean="0"/>
              <a:t>eatures of Agents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3" cy="5688632"/>
          </a:xfrm>
        </p:spPr>
        <p:txBody>
          <a:bodyPr/>
          <a:lstStyle/>
          <a:p>
            <a:pPr marL="546100" indent="-457200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Autonomous </a:t>
            </a:r>
          </a:p>
          <a:p>
            <a:pPr marL="623888" lvl="1" indent="-258763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Stronger encapsulation of data, operation and </a:t>
            </a:r>
            <a:r>
              <a:rPr lang="en-US" sz="2400" dirty="0" err="1" smtClean="0"/>
              <a:t>behaviour</a:t>
            </a:r>
            <a:r>
              <a:rPr lang="en-US" sz="2400" b="1" dirty="0"/>
              <a:t>:</a:t>
            </a:r>
            <a:r>
              <a:rPr lang="en-US" sz="2400" b="1" dirty="0" smtClean="0"/>
              <a:t> </a:t>
            </a:r>
            <a:r>
              <a:rPr lang="en-US" sz="2400" i="1" dirty="0" smtClean="0"/>
              <a:t>an </a:t>
            </a:r>
            <a:r>
              <a:rPr lang="en-US" sz="2400" i="1" dirty="0"/>
              <a:t>agent’s </a:t>
            </a:r>
            <a:r>
              <a:rPr lang="en-US" sz="2400" i="1" dirty="0" smtClean="0"/>
              <a:t>state can only be changed by the agent itself </a:t>
            </a:r>
          </a:p>
          <a:p>
            <a:pPr marL="623888" lvl="1" indent="-258763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Lifecycle independent, no global organization of agents</a:t>
            </a:r>
          </a:p>
          <a:p>
            <a:pPr marL="623888" lvl="1" indent="-266700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Each agent runs in its own process: </a:t>
            </a:r>
            <a:r>
              <a:rPr lang="en-US" sz="2400" i="1" dirty="0" smtClean="0"/>
              <a:t>executing in parallel and non-blocking each other</a:t>
            </a:r>
          </a:p>
          <a:p>
            <a:pPr marL="536575" indent="-447675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Collaborative </a:t>
            </a:r>
          </a:p>
          <a:p>
            <a:pPr marL="804863" lvl="1" indent="-447675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Asynchronous communication mechanism</a:t>
            </a:r>
          </a:p>
          <a:p>
            <a:pPr marL="804863" lvl="1" indent="-268288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Event-driven rather than messaging</a:t>
            </a:r>
          </a:p>
          <a:p>
            <a:pPr marL="1071563" lvl="2" indent="-268288">
              <a:lnSpc>
                <a:spcPct val="90000"/>
              </a:lnSpc>
              <a:spcBef>
                <a:spcPts val="0"/>
              </a:spcBef>
            </a:pPr>
            <a:r>
              <a:rPr lang="en-US" sz="2400" i="1" dirty="0" smtClean="0"/>
              <a:t>Implicit</a:t>
            </a:r>
            <a:r>
              <a:rPr lang="en-US" sz="2400" dirty="0" smtClean="0"/>
              <a:t> without directing to a specific agent</a:t>
            </a:r>
          </a:p>
          <a:p>
            <a:pPr marL="1071563" lvl="2" indent="-268288">
              <a:lnSpc>
                <a:spcPct val="90000"/>
              </a:lnSpc>
              <a:spcBef>
                <a:spcPts val="0"/>
              </a:spcBef>
            </a:pPr>
            <a:r>
              <a:rPr lang="en-US" sz="2400" i="1" dirty="0" smtClean="0"/>
              <a:t>Explicit</a:t>
            </a:r>
            <a:r>
              <a:rPr lang="en-US" sz="2400" dirty="0" smtClean="0"/>
              <a:t> only when needed</a:t>
            </a:r>
          </a:p>
          <a:p>
            <a:pPr marL="804863" lvl="1" indent="-268288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Identity is recognizable in communication</a:t>
            </a:r>
          </a:p>
          <a:p>
            <a:pPr marL="536575" indent="-447675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Distributed</a:t>
            </a:r>
          </a:p>
          <a:p>
            <a:pPr marL="804863" lvl="1" indent="-447675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Situated in a distributed environment: </a:t>
            </a:r>
            <a:r>
              <a:rPr lang="en-US" sz="2400" i="1" dirty="0" smtClean="0"/>
              <a:t>located in a cluster at runtime</a:t>
            </a:r>
          </a:p>
          <a:p>
            <a:pPr marL="804863" lvl="1" indent="-447675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Location transparent</a:t>
            </a:r>
          </a:p>
        </p:txBody>
      </p:sp>
    </p:spTree>
    <p:extLst>
      <p:ext uri="{BB962C8B-B14F-4D97-AF65-F5344CB8AC3E}">
        <p14:creationId xmlns:p14="http://schemas.microsoft.com/office/powerpoint/2010/main" val="816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 2: Programming in CAOPLE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Paradigms of programming languages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Actor 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Reactive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Intelligent agent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Service agent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000000"/>
                </a:solidFill>
              </a:rPr>
              <a:t>CAOPLE programming language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Caste declaration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Agent creation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ommunication and event driven computation 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Adaptive behaviour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Data types and type checking</a:t>
            </a:r>
          </a:p>
          <a:p>
            <a:pPr marL="800100" lvl="1" indent="-342900">
              <a:buAutoNum type="arabicPeriod"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/>
              <a:t>F</a:t>
            </a:r>
            <a:r>
              <a:rPr lang="en-US" sz="3600" dirty="0" smtClean="0"/>
              <a:t>eatures of Castes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Font typeface="Wingdings" charset="2"/>
              <a:buChar char="Ø"/>
            </a:pPr>
            <a:r>
              <a:rPr lang="en-US" sz="2800" dirty="0" smtClean="0"/>
              <a:t>Caste</a:t>
            </a:r>
          </a:p>
          <a:p>
            <a:pPr marL="715963" lvl="1" indent="-358775"/>
            <a:r>
              <a:rPr lang="en-US" sz="2400" i="1" dirty="0" smtClean="0"/>
              <a:t>Classifier of agents</a:t>
            </a:r>
            <a:r>
              <a:rPr lang="en-US" sz="2400" dirty="0" smtClean="0"/>
              <a:t> </a:t>
            </a:r>
          </a:p>
          <a:p>
            <a:pPr marL="982663" lvl="2" indent="-358775"/>
            <a:r>
              <a:rPr lang="en-US" sz="2400" dirty="0" smtClean="0"/>
              <a:t>Agents are classified according to their caste membership. </a:t>
            </a:r>
          </a:p>
          <a:p>
            <a:pPr marL="715963" lvl="1" indent="-358775"/>
            <a:r>
              <a:rPr lang="en-US" sz="2400" i="1" dirty="0" smtClean="0"/>
              <a:t>Template of agents</a:t>
            </a:r>
            <a:endParaRPr lang="en-US" sz="2400" dirty="0" smtClean="0"/>
          </a:p>
          <a:p>
            <a:pPr marL="982663" lvl="2" indent="-358775"/>
            <a:r>
              <a:rPr lang="en-US" sz="2400" dirty="0" smtClean="0"/>
              <a:t>Agents are created and instantiated from castes</a:t>
            </a:r>
          </a:p>
          <a:p>
            <a:pPr marL="715963" lvl="1" indent="-358775"/>
            <a:r>
              <a:rPr lang="en-US" sz="2400" i="1" dirty="0" smtClean="0"/>
              <a:t>Compilation and deployment unit</a:t>
            </a:r>
          </a:p>
          <a:p>
            <a:pPr marL="982663" lvl="2" indent="-358775"/>
            <a:r>
              <a:rPr lang="en-US" sz="2400" dirty="0" smtClean="0"/>
              <a:t>A caste can be deployed (added) into the system </a:t>
            </a:r>
            <a:r>
              <a:rPr lang="en-US" sz="2400" i="1" dirty="0" smtClean="0"/>
              <a:t>without rebuild the whole system</a:t>
            </a:r>
            <a:r>
              <a:rPr lang="en-US" sz="2400" dirty="0" smtClean="0"/>
              <a:t> or </a:t>
            </a:r>
            <a:r>
              <a:rPr lang="en-US" sz="2400" i="1" dirty="0" smtClean="0"/>
              <a:t>restart the system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Relationships between castes</a:t>
            </a:r>
          </a:p>
          <a:p>
            <a:pPr marL="715963" lvl="1" indent="-358775"/>
            <a:r>
              <a:rPr lang="en-US" sz="2400" i="1" dirty="0" smtClean="0"/>
              <a:t>Inheritance</a:t>
            </a:r>
            <a:r>
              <a:rPr lang="en-US" sz="2400" dirty="0" smtClean="0"/>
              <a:t>: </a:t>
            </a:r>
            <a:r>
              <a:rPr lang="en-US" sz="2400" dirty="0" err="1" smtClean="0"/>
              <a:t>generalisation</a:t>
            </a:r>
            <a:r>
              <a:rPr lang="en-US" sz="2400" dirty="0" smtClean="0"/>
              <a:t>/</a:t>
            </a:r>
            <a:r>
              <a:rPr lang="en-US" sz="2400" dirty="0" err="1" smtClean="0"/>
              <a:t>specialisation</a:t>
            </a:r>
            <a:endParaRPr lang="en-US" sz="2400" dirty="0" smtClean="0"/>
          </a:p>
          <a:p>
            <a:pPr marL="715963" lvl="1" indent="-358775"/>
            <a:r>
              <a:rPr lang="en-US" sz="2400" i="1" dirty="0" smtClean="0"/>
              <a:t>Whole-part</a:t>
            </a:r>
            <a:r>
              <a:rPr lang="en-US" sz="2400" dirty="0" smtClean="0"/>
              <a:t>: </a:t>
            </a:r>
            <a:r>
              <a:rPr lang="en-US" sz="2400" dirty="0" err="1" smtClean="0"/>
              <a:t>organisation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individual</a:t>
            </a:r>
          </a:p>
          <a:p>
            <a:pPr marL="715963" lvl="1" indent="-358775"/>
            <a:r>
              <a:rPr lang="en-US" sz="2400" i="1" dirty="0" smtClean="0"/>
              <a:t>Migration</a:t>
            </a:r>
            <a:r>
              <a:rPr lang="en-US" sz="2400" dirty="0" smtClean="0"/>
              <a:t>: change of role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adaptive </a:t>
            </a:r>
            <a:r>
              <a:rPr lang="en-US" sz="2400" dirty="0" err="1" smtClean="0"/>
              <a:t>behaviours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3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Example: Hello World</a:t>
            </a:r>
            <a:endParaRPr lang="en-GB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3216" r="55517" b="70193"/>
          <a:stretch/>
        </p:blipFill>
        <p:spPr bwMode="auto">
          <a:xfrm>
            <a:off x="964956" y="1124745"/>
            <a:ext cx="6343348" cy="247169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99592" y="367161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This can be </a:t>
            </a:r>
            <a:r>
              <a:rPr lang="en-GB" sz="2400" i="1" dirty="0" smtClean="0">
                <a:solidFill>
                  <a:srgbClr val="0000FF"/>
                </a:solidFill>
              </a:rPr>
              <a:t>compiled</a:t>
            </a:r>
            <a:r>
              <a:rPr lang="en-GB" sz="2400" dirty="0" smtClean="0">
                <a:solidFill>
                  <a:srgbClr val="0000FF"/>
                </a:solidFill>
              </a:rPr>
              <a:t>, and then </a:t>
            </a:r>
            <a:r>
              <a:rPr lang="en-GB" sz="2400" i="1" dirty="0" smtClean="0">
                <a:solidFill>
                  <a:srgbClr val="0000FF"/>
                </a:solidFill>
              </a:rPr>
              <a:t>deployed</a:t>
            </a:r>
            <a:r>
              <a:rPr lang="en-GB" sz="2400" dirty="0" smtClean="0">
                <a:solidFill>
                  <a:srgbClr val="0000FF"/>
                </a:solidFill>
              </a:rPr>
              <a:t>, and </a:t>
            </a:r>
            <a:r>
              <a:rPr lang="en-GB" sz="2400" i="1" dirty="0" smtClean="0">
                <a:solidFill>
                  <a:srgbClr val="0000FF"/>
                </a:solidFill>
              </a:rPr>
              <a:t>executed</a:t>
            </a:r>
            <a:r>
              <a:rPr lang="en-GB" sz="2400" dirty="0" smtClean="0">
                <a:solidFill>
                  <a:srgbClr val="0000FF"/>
                </a:solidFill>
              </a:rPr>
              <a:t> by creating instances.  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4" r="68894" b="984"/>
          <a:stretch/>
        </p:blipFill>
        <p:spPr bwMode="auto">
          <a:xfrm>
            <a:off x="924029" y="4869160"/>
            <a:ext cx="6735882" cy="116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Example: (Observer of “Hello World”)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13058" r="44426" b="64616"/>
          <a:stretch/>
        </p:blipFill>
        <p:spPr bwMode="auto">
          <a:xfrm>
            <a:off x="436091" y="996286"/>
            <a:ext cx="8019463" cy="28647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52781" r="54716" b="34509"/>
          <a:stretch/>
        </p:blipFill>
        <p:spPr bwMode="auto">
          <a:xfrm>
            <a:off x="403174" y="3919335"/>
            <a:ext cx="683312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9" t="81669" r="33407" b="7323"/>
          <a:stretch/>
        </p:blipFill>
        <p:spPr bwMode="auto">
          <a:xfrm>
            <a:off x="436090" y="5301208"/>
            <a:ext cx="8019463" cy="12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4148" y="111672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Obtain the value of the action parameter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4148" y="1824610"/>
            <a:ext cx="540060" cy="7402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57" y="334059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Get the agent’s ID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 flipV="1">
            <a:off x="4932040" y="2996952"/>
            <a:ext cx="859217" cy="543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Communication Mechanism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Agent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/>
              <a:t> takes a visible action </a:t>
            </a:r>
            <a:r>
              <a:rPr lang="en-US" sz="2800" dirty="0" smtClean="0">
                <a:sym typeface="Wingdings"/>
              </a:rPr>
              <a:t> Agent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B</a:t>
            </a:r>
            <a:r>
              <a:rPr lang="en-US" sz="2800" dirty="0" smtClean="0">
                <a:sym typeface="Wingdings"/>
              </a:rPr>
              <a:t> observes the action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smtClean="0"/>
              <a:t>observe-clause </a:t>
            </a:r>
            <a:r>
              <a:rPr lang="en-US" sz="2800" dirty="0"/>
              <a:t>in a caste declaration </a:t>
            </a:r>
            <a:r>
              <a:rPr lang="en-US" sz="2800" dirty="0" smtClean="0"/>
              <a:t>defines </a:t>
            </a:r>
            <a:r>
              <a:rPr lang="en-US" sz="2800" dirty="0"/>
              <a:t>the events that an agent listens to. </a:t>
            </a:r>
          </a:p>
          <a:p>
            <a:pPr marL="0" lvl="0" indent="0">
              <a:buNone/>
            </a:pPr>
            <a:r>
              <a:rPr lang="en-US" sz="2800" i="1" dirty="0" smtClean="0">
                <a:solidFill>
                  <a:srgbClr val="002060"/>
                </a:solidFill>
              </a:rPr>
              <a:t>Comparison with “Subscribe</a:t>
            </a:r>
            <a:r>
              <a:rPr lang="en-US" sz="2800" i="1" dirty="0">
                <a:solidFill>
                  <a:srgbClr val="002060"/>
                </a:solidFill>
              </a:rPr>
              <a:t>-and-</a:t>
            </a:r>
            <a:r>
              <a:rPr lang="en-US" sz="2800" i="1" dirty="0" smtClean="0">
                <a:solidFill>
                  <a:srgbClr val="002060"/>
                </a:solidFill>
              </a:rPr>
              <a:t>Publish”</a:t>
            </a:r>
            <a:endParaRPr lang="en-GB" sz="2800" dirty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ym typeface="Wingdings"/>
              </a:rPr>
              <a:t>Subscriber does not need to unsubscribe</a:t>
            </a:r>
          </a:p>
          <a:p>
            <a:pPr lvl="1"/>
            <a:r>
              <a:rPr lang="en-US" sz="2400" dirty="0" smtClean="0">
                <a:sym typeface="Wingdings"/>
              </a:rPr>
              <a:t>Subscriber does not need to know the publisher’s ID and location</a:t>
            </a:r>
          </a:p>
          <a:p>
            <a:pPr lvl="1"/>
            <a:r>
              <a:rPr lang="en-US" sz="2400" dirty="0" smtClean="0">
                <a:sym typeface="Wingdings"/>
              </a:rPr>
              <a:t>Subscribing to a group of publishers rather than just one</a:t>
            </a:r>
          </a:p>
          <a:p>
            <a:pPr lvl="1"/>
            <a:r>
              <a:rPr lang="en-US" sz="2400" dirty="0" smtClean="0">
                <a:sym typeface="Wingdings"/>
              </a:rPr>
              <a:t>Publisher does not need to know the IDs and locations of the subscribers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7093" y="5949280"/>
            <a:ext cx="70567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This is more suitable for service orientation.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“Deployment” Mechanism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688632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The creation of an instance of a service is equivalent to create an agent. This can be done in the way format as creation of an object in object-oriented programming language. </a:t>
            </a:r>
            <a:endParaRPr lang="en-US" dirty="0"/>
          </a:p>
          <a:p>
            <a:pPr marL="0" indent="0">
              <a:spcBef>
                <a:spcPts val="900"/>
              </a:spcBef>
              <a:buNone/>
              <a:tabLst>
                <a:tab pos="357188" algn="l"/>
                <a:tab pos="715963" algn="l"/>
                <a:tab pos="1073150" algn="l"/>
              </a:tabLst>
            </a:pPr>
            <a:r>
              <a:rPr lang="en-US" sz="2000" dirty="0">
                <a:solidFill>
                  <a:srgbClr val="000090"/>
                </a:solidFill>
              </a:rPr>
              <a:t>	</a:t>
            </a:r>
            <a:r>
              <a:rPr lang="en-US" dirty="0" err="1" smtClean="0">
                <a:solidFill>
                  <a:srgbClr val="000090"/>
                </a:solidFill>
              </a:rPr>
              <a:t>AgentCreationStmt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::= </a:t>
            </a:r>
            <a:endParaRPr lang="en-GB" dirty="0">
              <a:solidFill>
                <a:srgbClr val="00009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357188" algn="l"/>
                <a:tab pos="715963" algn="l"/>
                <a:tab pos="1073150" algn="l"/>
              </a:tabLst>
            </a:pPr>
            <a:r>
              <a:rPr lang="en-US" dirty="0">
                <a:solidFill>
                  <a:srgbClr val="000090"/>
                </a:solidFill>
              </a:rPr>
              <a:t>		</a:t>
            </a:r>
            <a:r>
              <a:rPr lang="en-US" b="1" dirty="0">
                <a:solidFill>
                  <a:srgbClr val="000090"/>
                </a:solidFill>
              </a:rPr>
              <a:t>create</a:t>
            </a:r>
            <a:r>
              <a:rPr lang="en-US" dirty="0">
                <a:solidFill>
                  <a:srgbClr val="000090"/>
                </a:solidFill>
              </a:rPr>
              <a:t> [</a:t>
            </a:r>
            <a:r>
              <a:rPr lang="en-US" dirty="0" err="1">
                <a:solidFill>
                  <a:srgbClr val="000090"/>
                </a:solidFill>
              </a:rPr>
              <a:t>AgentVar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of</a:t>
            </a:r>
            <a:r>
              <a:rPr lang="en-US" dirty="0">
                <a:solidFill>
                  <a:srgbClr val="000090"/>
                </a:solidFill>
              </a:rPr>
              <a:t>] </a:t>
            </a:r>
            <a:r>
              <a:rPr lang="en-US" dirty="0" err="1">
                <a:solidFill>
                  <a:srgbClr val="000090"/>
                </a:solidFill>
              </a:rPr>
              <a:t>casteName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90"/>
                </a:solidFill>
              </a:rPr>
              <a:t>[</a:t>
            </a:r>
            <a:r>
              <a:rPr lang="en-US" dirty="0" err="1">
                <a:solidFill>
                  <a:srgbClr val="000090"/>
                </a:solidFill>
              </a:rPr>
              <a:t>params</a:t>
            </a:r>
            <a:r>
              <a:rPr lang="en-US" dirty="0">
                <a:solidFill>
                  <a:srgbClr val="000090"/>
                </a:solidFill>
              </a:rPr>
              <a:t>]</a:t>
            </a:r>
            <a:r>
              <a:rPr lang="en-US" b="1" dirty="0">
                <a:solidFill>
                  <a:srgbClr val="000090"/>
                </a:solidFill>
              </a:rPr>
              <a:t>)</a:t>
            </a:r>
            <a:r>
              <a:rPr lang="en-US" dirty="0">
                <a:solidFill>
                  <a:srgbClr val="000090"/>
                </a:solidFill>
              </a:rPr>
              <a:t> </a:t>
            </a: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357188" algn="l"/>
                <a:tab pos="715963" algn="l"/>
                <a:tab pos="107315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90"/>
                </a:solidFill>
              </a:rPr>
              <a:t>		[</a:t>
            </a:r>
            <a:r>
              <a:rPr lang="en-US" b="1" dirty="0">
                <a:solidFill>
                  <a:srgbClr val="000090"/>
                </a:solidFill>
              </a:rPr>
              <a:t>@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locationExp</a:t>
            </a:r>
            <a:r>
              <a:rPr lang="en-US" dirty="0" smtClean="0">
                <a:solidFill>
                  <a:srgbClr val="000090"/>
                </a:solidFill>
              </a:rPr>
              <a:t>]</a:t>
            </a:r>
          </a:p>
          <a:p>
            <a:pPr lvl="1">
              <a:lnSpc>
                <a:spcPct val="90000"/>
              </a:lnSpc>
              <a:tabLst>
                <a:tab pos="357188" algn="l"/>
                <a:tab pos="715963" algn="l"/>
                <a:tab pos="1073150" algn="l"/>
              </a:tabLst>
            </a:pPr>
            <a:endParaRPr lang="en-US" dirty="0" smtClean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  <a:tabLst>
                <a:tab pos="357188" algn="l"/>
                <a:tab pos="715963" algn="l"/>
                <a:tab pos="107315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The location (optional) can be a constant, or an expression of String type that represents an IP address. </a:t>
            </a:r>
            <a:endParaRPr lang="en-GB" dirty="0" smtClean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  <a:tabLst>
                <a:tab pos="357188" algn="l"/>
                <a:tab pos="715963" algn="l"/>
                <a:tab pos="107315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When the location (an IP address) is given, an agent is created on the LEE at the IP address. </a:t>
            </a:r>
          </a:p>
          <a:p>
            <a:pPr lvl="1">
              <a:lnSpc>
                <a:spcPct val="90000"/>
              </a:lnSpc>
              <a:tabLst>
                <a:tab pos="357188" algn="l"/>
                <a:tab pos="715963" algn="l"/>
                <a:tab pos="107315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When the location is omitted, an agent is created on the same LEE where this agent is running. </a:t>
            </a:r>
          </a:p>
          <a:p>
            <a:pPr lvl="1">
              <a:lnSpc>
                <a:spcPct val="90000"/>
              </a:lnSpc>
              <a:tabLst>
                <a:tab pos="357188" algn="l"/>
                <a:tab pos="715963" algn="l"/>
                <a:tab pos="107315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If an agent type variable is given, the reference ID of the created agent is assigned to the variable.</a:t>
            </a:r>
          </a:p>
        </p:txBody>
      </p:sp>
    </p:spTree>
    <p:extLst>
      <p:ext uri="{BB962C8B-B14F-4D97-AF65-F5344CB8AC3E}">
        <p14:creationId xmlns:p14="http://schemas.microsoft.com/office/powerpoint/2010/main" val="2594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Example: Dynamic Creation of Agents 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13175" r="56444" b="65560"/>
          <a:stretch/>
        </p:blipFill>
        <p:spPr bwMode="auto">
          <a:xfrm>
            <a:off x="827584" y="1268760"/>
            <a:ext cx="7896869" cy="40324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Example: </a:t>
            </a:r>
            <a:r>
              <a:rPr lang="en-GB" sz="3600" dirty="0"/>
              <a:t>Hello World Version 2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3077" r="54049" b="61754"/>
          <a:stretch/>
        </p:blipFill>
        <p:spPr bwMode="auto">
          <a:xfrm>
            <a:off x="467543" y="1052736"/>
            <a:ext cx="8296869" cy="46805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Example: Observer Version 2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3265" r="46696" b="61988"/>
          <a:stretch/>
        </p:blipFill>
        <p:spPr bwMode="auto">
          <a:xfrm>
            <a:off x="591839" y="1340768"/>
            <a:ext cx="7892608" cy="32776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22920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Get the value of the agent’s state variable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4535996" y="3789040"/>
            <a:ext cx="540060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Builder Version 2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3066" r="50697" b="60103"/>
          <a:stretch/>
        </p:blipFill>
        <p:spPr bwMode="auto">
          <a:xfrm>
            <a:off x="683568" y="926195"/>
            <a:ext cx="7372376" cy="37989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0" r="81443" b="16113"/>
          <a:stretch/>
        </p:blipFill>
        <p:spPr bwMode="auto">
          <a:xfrm>
            <a:off x="5562427" y="1700808"/>
            <a:ext cx="3181078" cy="6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0" r="83502" b="1614"/>
          <a:stretch/>
        </p:blipFill>
        <p:spPr bwMode="auto">
          <a:xfrm>
            <a:off x="5562427" y="946840"/>
            <a:ext cx="3191993" cy="6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 r="61652" b="1099"/>
          <a:stretch/>
        </p:blipFill>
        <p:spPr bwMode="auto">
          <a:xfrm>
            <a:off x="690195" y="5085184"/>
            <a:ext cx="6055883" cy="9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Event-Driven Computation</a:t>
            </a:r>
            <a:r>
              <a:rPr lang="en-GB" sz="3600" dirty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Statements that enables event-driven computation:</a:t>
            </a:r>
          </a:p>
          <a:p>
            <a:pPr marL="268288" lvl="1" indent="0">
              <a:buNone/>
            </a:pPr>
            <a:endParaRPr lang="en-US" sz="2400" dirty="0" smtClean="0"/>
          </a:p>
          <a:p>
            <a:pPr marL="268288" lvl="1" indent="0">
              <a:buNone/>
            </a:pPr>
            <a:r>
              <a:rPr lang="en-US" sz="2400" dirty="0" err="1" smtClean="0"/>
              <a:t>WhenStatement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::=</a:t>
            </a:r>
            <a:r>
              <a:rPr lang="en-US" sz="2400" dirty="0"/>
              <a:t> </a:t>
            </a:r>
            <a:endParaRPr lang="en-GB" sz="2400" dirty="0"/>
          </a:p>
          <a:p>
            <a:pPr marL="268288" lvl="1" indent="0">
              <a:buNone/>
            </a:pPr>
            <a:r>
              <a:rPr lang="en-US" sz="2400" dirty="0"/>
              <a:t>    </a:t>
            </a:r>
            <a:r>
              <a:rPr lang="en-US" sz="2400" b="1" dirty="0"/>
              <a:t>when</a:t>
            </a:r>
            <a:r>
              <a:rPr lang="en-US" sz="2400" dirty="0"/>
              <a:t> S</a:t>
            </a:r>
            <a:r>
              <a:rPr lang="en-US" sz="2400" dirty="0" smtClean="0"/>
              <a:t>cenario </a:t>
            </a:r>
            <a:r>
              <a:rPr lang="en-US" sz="2400" b="1" dirty="0"/>
              <a:t>{ </a:t>
            </a:r>
            <a:r>
              <a:rPr lang="en-US" sz="2400" dirty="0"/>
              <a:t>statements </a:t>
            </a:r>
            <a:r>
              <a:rPr lang="en-US" sz="2400" b="1" dirty="0"/>
              <a:t>} ; </a:t>
            </a:r>
            <a:endParaRPr lang="en-US" sz="2800" dirty="0" smtClean="0"/>
          </a:p>
          <a:p>
            <a:pPr marL="268288" lvl="1" indent="0">
              <a:buNone/>
            </a:pPr>
            <a:endParaRPr lang="en-GB" sz="2400" dirty="0" smtClean="0"/>
          </a:p>
          <a:p>
            <a:pPr marL="268288" lvl="1" indent="0">
              <a:buNone/>
            </a:pPr>
            <a:r>
              <a:rPr lang="en-GB" sz="2400" dirty="0" err="1" smtClean="0"/>
              <a:t>TillStatement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::=</a:t>
            </a:r>
            <a:r>
              <a:rPr lang="en-GB" sz="2400" dirty="0"/>
              <a:t> </a:t>
            </a:r>
            <a:endParaRPr lang="en-GB" sz="2400" dirty="0" smtClean="0"/>
          </a:p>
          <a:p>
            <a:pPr marL="268288" lvl="1" indent="0">
              <a:buNone/>
            </a:pPr>
            <a:r>
              <a:rPr lang="en-GB" sz="2400" b="1" dirty="0"/>
              <a:t>	</a:t>
            </a:r>
            <a:r>
              <a:rPr lang="en-GB" sz="2400" b="1" dirty="0" smtClean="0"/>
              <a:t>till</a:t>
            </a:r>
            <a:r>
              <a:rPr lang="en-GB" sz="2400" dirty="0" smtClean="0"/>
              <a:t> </a:t>
            </a:r>
            <a:r>
              <a:rPr lang="en-US" sz="2400" dirty="0" smtClean="0"/>
              <a:t>Scenario 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dirty="0" smtClean="0"/>
              <a:t> </a:t>
            </a:r>
            <a:r>
              <a:rPr lang="en-GB" sz="2400" b="1" dirty="0" smtClean="0"/>
              <a:t>{</a:t>
            </a:r>
            <a:r>
              <a:rPr lang="en-GB" sz="2400" dirty="0" smtClean="0"/>
              <a:t> </a:t>
            </a:r>
            <a:r>
              <a:rPr lang="en-GB" sz="2400" dirty="0"/>
              <a:t>Statement </a:t>
            </a:r>
            <a:r>
              <a:rPr lang="en-GB" sz="2400" b="1" dirty="0" smtClean="0"/>
              <a:t>}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  <a:r>
              <a:rPr lang="en-GB" sz="2400" dirty="0"/>
              <a:t> </a:t>
            </a:r>
            <a:endParaRPr lang="en-GB" sz="2400" dirty="0" smtClean="0"/>
          </a:p>
          <a:p>
            <a:pPr marL="268288" lvl="1" indent="0">
              <a:buNone/>
            </a:pPr>
            <a:r>
              <a:rPr lang="en-GB" sz="2400" dirty="0"/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{</a:t>
            </a:r>
            <a:r>
              <a:rPr lang="en-GB" sz="2400" dirty="0" smtClean="0"/>
              <a:t> </a:t>
            </a:r>
            <a:r>
              <a:rPr lang="en-GB" sz="2400" b="1" dirty="0" smtClean="0"/>
              <a:t>||</a:t>
            </a:r>
            <a:r>
              <a:rPr lang="en-GB" sz="2400" dirty="0" smtClean="0"/>
              <a:t> </a:t>
            </a:r>
            <a:r>
              <a:rPr lang="en-US" sz="2400" dirty="0"/>
              <a:t>scenario 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dirty="0" smtClean="0"/>
              <a:t> </a:t>
            </a:r>
            <a:r>
              <a:rPr lang="en-GB" sz="2400" b="1" dirty="0" smtClean="0"/>
              <a:t>{</a:t>
            </a:r>
            <a:r>
              <a:rPr lang="en-GB" sz="2400" dirty="0" smtClean="0"/>
              <a:t> </a:t>
            </a:r>
            <a:r>
              <a:rPr lang="en-GB" sz="2400" dirty="0"/>
              <a:t>Statement </a:t>
            </a:r>
            <a:r>
              <a:rPr lang="en-GB" sz="2400" i="1" dirty="0" smtClean="0"/>
              <a:t>}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}</a:t>
            </a:r>
            <a:r>
              <a:rPr lang="en-GB" sz="2400" dirty="0"/>
              <a:t> </a:t>
            </a:r>
            <a:endParaRPr lang="en-GB" sz="2400" dirty="0" smtClean="0"/>
          </a:p>
          <a:p>
            <a:pPr marL="268288" lvl="1" indent="0">
              <a:buNone/>
            </a:pPr>
            <a:r>
              <a:rPr lang="en-GB" sz="2400" dirty="0"/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dirty="0" smtClean="0"/>
              <a:t> </a:t>
            </a:r>
            <a:r>
              <a:rPr lang="en-GB" sz="2400" b="1" dirty="0" smtClean="0"/>
              <a:t>timeout</a:t>
            </a:r>
            <a:r>
              <a:rPr lang="en-GB" sz="2400" dirty="0" smtClean="0"/>
              <a:t> </a:t>
            </a:r>
            <a:r>
              <a:rPr lang="en-GB" sz="2400" b="1" dirty="0" smtClean="0"/>
              <a:t>(</a:t>
            </a:r>
            <a:r>
              <a:rPr lang="en-GB" sz="2400" dirty="0" smtClean="0"/>
              <a:t> </a:t>
            </a:r>
            <a:r>
              <a:rPr lang="en-GB" sz="2400" dirty="0" err="1" smtClean="0"/>
              <a:t>IntExp</a:t>
            </a:r>
            <a:r>
              <a:rPr lang="en-GB" sz="2400" dirty="0" smtClean="0"/>
              <a:t> </a:t>
            </a:r>
            <a:r>
              <a:rPr lang="en-GB" sz="2400" b="1" dirty="0" smtClean="0"/>
              <a:t>)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[</a:t>
            </a:r>
            <a:r>
              <a:rPr lang="en-GB" sz="2400" dirty="0"/>
              <a:t> </a:t>
            </a:r>
            <a:r>
              <a:rPr lang="en-GB" sz="2400" b="1" dirty="0" smtClean="0"/>
              <a:t>{</a:t>
            </a:r>
            <a:r>
              <a:rPr lang="en-GB" sz="2400" dirty="0" smtClean="0"/>
              <a:t> </a:t>
            </a:r>
            <a:r>
              <a:rPr lang="en-GB" sz="2400" dirty="0"/>
              <a:t>Statement </a:t>
            </a:r>
            <a:r>
              <a:rPr lang="en-GB" sz="2400" b="1" dirty="0" smtClean="0"/>
              <a:t>} </a:t>
            </a:r>
            <a:r>
              <a:rPr lang="en-GB" sz="2400" dirty="0" smtClean="0">
                <a:solidFill>
                  <a:srgbClr val="FF0000"/>
                </a:solidFill>
              </a:rPr>
              <a:t>]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  <a:r>
              <a:rPr lang="en-GB" sz="2400" dirty="0"/>
              <a:t> </a:t>
            </a:r>
            <a:r>
              <a:rPr lang="en-GB" sz="2400" b="1" dirty="0" smtClean="0"/>
              <a:t>;</a:t>
            </a:r>
            <a:r>
              <a:rPr lang="en-GB" sz="2400" dirty="0" smtClean="0"/>
              <a:t> </a:t>
            </a:r>
            <a:endParaRPr lang="en-GB" sz="2400" dirty="0"/>
          </a:p>
          <a:p>
            <a:pPr marL="268288" lvl="1" indent="0">
              <a:buNone/>
            </a:pPr>
            <a:endParaRPr lang="en-US" sz="2400" dirty="0" smtClean="0"/>
          </a:p>
          <a:p>
            <a:pPr marL="268288" lvl="1" indent="0">
              <a:buNone/>
            </a:pPr>
            <a:r>
              <a:rPr lang="en-US" sz="2400" dirty="0" smtClean="0"/>
              <a:t>Scenario</a:t>
            </a:r>
            <a:r>
              <a:rPr lang="en-US" sz="2400" b="1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::=</a:t>
            </a:r>
            <a:r>
              <a:rPr lang="en-US" sz="2400" b="1" dirty="0"/>
              <a:t> </a:t>
            </a:r>
            <a:endParaRPr lang="en-GB" sz="2400" dirty="0"/>
          </a:p>
          <a:p>
            <a:pPr marL="268288" lvl="1" indent="0">
              <a:buNone/>
            </a:pPr>
            <a:r>
              <a:rPr lang="en-US" sz="2400" dirty="0"/>
              <a:t>	  </a:t>
            </a:r>
            <a:r>
              <a:rPr lang="en-US" sz="2400" dirty="0" err="1"/>
              <a:t>AgentVar</a:t>
            </a:r>
            <a:r>
              <a:rPr lang="en-US" sz="2400" b="1" dirty="0"/>
              <a:t> :</a:t>
            </a:r>
            <a:r>
              <a:rPr lang="en-US" sz="2400" dirty="0"/>
              <a:t> </a:t>
            </a:r>
            <a:r>
              <a:rPr lang="en-US" sz="2400" dirty="0" err="1"/>
              <a:t>ActionID</a:t>
            </a:r>
            <a:r>
              <a:rPr lang="en-US" sz="2400" b="1" dirty="0"/>
              <a:t>( </a:t>
            </a:r>
            <a:r>
              <a:rPr lang="en-US" sz="2400" dirty="0">
                <a:solidFill>
                  <a:srgbClr val="FF0000"/>
                </a:solidFill>
              </a:rPr>
              <a:t>[ </a:t>
            </a:r>
            <a:r>
              <a:rPr lang="en-US" sz="2400" dirty="0" err="1"/>
              <a:t>Params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</a:p>
          <a:p>
            <a:pPr marL="268288" lvl="1" indent="0">
              <a:buNone/>
            </a:pPr>
            <a:r>
              <a:rPr lang="en-US" sz="2400" b="1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b="1" dirty="0"/>
              <a:t> exist</a:t>
            </a:r>
            <a:r>
              <a:rPr lang="en-US" sz="2400" dirty="0"/>
              <a:t> </a:t>
            </a:r>
            <a:r>
              <a:rPr lang="en-US" sz="2400" dirty="0" err="1"/>
              <a:t>AgentVar</a:t>
            </a:r>
            <a:r>
              <a:rPr lang="en-US" sz="2400" dirty="0"/>
              <a:t> </a:t>
            </a:r>
            <a:r>
              <a:rPr lang="en-US" sz="2400" b="1" dirty="0"/>
              <a:t>in</a:t>
            </a:r>
            <a:r>
              <a:rPr lang="en-US" sz="2400" dirty="0"/>
              <a:t> </a:t>
            </a:r>
            <a:r>
              <a:rPr lang="en-US" sz="2400" dirty="0" err="1"/>
              <a:t>CasteName</a:t>
            </a:r>
            <a:r>
              <a:rPr lang="en-US" sz="2400" dirty="0"/>
              <a:t> 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ActionID</a:t>
            </a:r>
            <a:r>
              <a:rPr lang="en-US" sz="2400" b="1" dirty="0"/>
              <a:t>( </a:t>
            </a:r>
            <a:r>
              <a:rPr lang="en-US" sz="2400" dirty="0">
                <a:solidFill>
                  <a:srgbClr val="FF0000"/>
                </a:solidFill>
              </a:rPr>
              <a:t>[</a:t>
            </a:r>
            <a:r>
              <a:rPr lang="en-US" sz="2400" dirty="0"/>
              <a:t> </a:t>
            </a:r>
            <a:r>
              <a:rPr lang="en-US" sz="2400" dirty="0" err="1"/>
              <a:t>Params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Programming Languages in SE Paradigms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381642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maturity in the establishment of a </a:t>
            </a:r>
            <a:r>
              <a:rPr lang="en-US" dirty="0" smtClean="0"/>
              <a:t>SE paradigm </a:t>
            </a:r>
            <a:r>
              <a:rPr lang="en-US" dirty="0"/>
              <a:t>is always manifested by the development and the wide acceptance of </a:t>
            </a:r>
            <a:r>
              <a:rPr lang="en-US" dirty="0" smtClean="0"/>
              <a:t>a new paradigm of programming languages. 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Structural SE =&gt; Imperative </a:t>
            </a:r>
            <a:r>
              <a:rPr lang="en-US" i="1" dirty="0"/>
              <a:t>procedural </a:t>
            </a:r>
            <a:r>
              <a:rPr lang="en-US" i="1" dirty="0" smtClean="0"/>
              <a:t>programming languages:  </a:t>
            </a:r>
            <a:endParaRPr lang="en-US" i="1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Fortran</a:t>
            </a:r>
            <a:r>
              <a:rPr lang="en-US" dirty="0"/>
              <a:t>, COBAL, Basic, and C programming </a:t>
            </a:r>
            <a:r>
              <a:rPr lang="en-US" dirty="0" smtClean="0"/>
              <a:t>languages 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Object-oriented SE =&gt; Object</a:t>
            </a:r>
            <a:r>
              <a:rPr lang="en-US" i="1" dirty="0"/>
              <a:t>-oriented </a:t>
            </a:r>
            <a:r>
              <a:rPr lang="en-US" i="1" dirty="0" smtClean="0"/>
              <a:t>programming languages: </a:t>
            </a:r>
            <a:endParaRPr lang="en-US" i="1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Smalltalk</a:t>
            </a:r>
            <a:r>
              <a:rPr lang="en-US" dirty="0"/>
              <a:t>, Eiffel, C+</a:t>
            </a:r>
            <a:r>
              <a:rPr lang="en-US" dirty="0" smtClean="0"/>
              <a:t>+, Java, C</a:t>
            </a:r>
            <a:r>
              <a:rPr lang="en-US" altLang="zh-CN" dirty="0" smtClean="0"/>
              <a:t>#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etc.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352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Programming language is </a:t>
            </a:r>
            <a:r>
              <a:rPr lang="en-US" sz="2400" dirty="0">
                <a:solidFill>
                  <a:srgbClr val="0000FF"/>
                </a:solidFill>
              </a:rPr>
              <a:t>a key element of software engineering paradigm.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SaaS</a:t>
            </a:r>
            <a:r>
              <a:rPr lang="en-US" sz="2400" dirty="0" smtClean="0">
                <a:solidFill>
                  <a:srgbClr val="0000FF"/>
                </a:solidFill>
              </a:rPr>
              <a:t> Engineering is still in seek of an appropriate programming languages.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The </a:t>
            </a:r>
            <a:r>
              <a:rPr lang="en-GB" dirty="0"/>
              <a:t>T</a:t>
            </a:r>
            <a:r>
              <a:rPr lang="en-GB" dirty="0" smtClean="0"/>
              <a:t>ill Statement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13267" r="46433" b="51776"/>
          <a:stretch/>
        </p:blipFill>
        <p:spPr bwMode="auto">
          <a:xfrm>
            <a:off x="395536" y="818865"/>
            <a:ext cx="6912768" cy="40195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27784" y="1527175"/>
            <a:ext cx="6393441" cy="3556544"/>
            <a:chOff x="2627784" y="1527175"/>
            <a:chExt cx="6393441" cy="3556544"/>
          </a:xfrm>
        </p:grpSpPr>
        <p:sp>
          <p:nvSpPr>
            <p:cNvPr id="4" name="TextBox 3"/>
            <p:cNvSpPr txBox="1"/>
            <p:nvPr/>
          </p:nvSpPr>
          <p:spPr>
            <a:xfrm>
              <a:off x="6300192" y="1527175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If the timeout value is set too small, e.g. 50 </a:t>
              </a:r>
              <a:r>
                <a:rPr lang="en-GB" dirty="0" err="1" smtClean="0">
                  <a:solidFill>
                    <a:srgbClr val="FF0000"/>
                  </a:solidFill>
                </a:rPr>
                <a:t>ms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586308" y="2276872"/>
              <a:ext cx="721996" cy="18722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1" r="62754" b="1091"/>
            <a:stretch/>
          </p:blipFill>
          <p:spPr bwMode="auto">
            <a:xfrm>
              <a:off x="2627784" y="4149080"/>
              <a:ext cx="6393441" cy="93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2" r="64328" b="1072"/>
          <a:stretch/>
        </p:blipFill>
        <p:spPr bwMode="auto">
          <a:xfrm>
            <a:off x="504365" y="5229200"/>
            <a:ext cx="6081943" cy="12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Agent Operations: More Than Deployment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96548"/>
            <a:ext cx="8568951" cy="5456788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GB" dirty="0" smtClean="0"/>
              <a:t>An a</a:t>
            </a:r>
            <a:r>
              <a:rPr lang="en-US" dirty="0" smtClean="0"/>
              <a:t>gent operation statement changes the caste membership of </a:t>
            </a:r>
            <a:r>
              <a:rPr lang="en-US" dirty="0"/>
              <a:t>the </a:t>
            </a:r>
            <a:r>
              <a:rPr lang="en-US" dirty="0" smtClean="0"/>
              <a:t>agent, thus changes its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marL="0" indent="0">
              <a:spcBef>
                <a:spcPts val="900"/>
              </a:spcBef>
              <a:buNone/>
            </a:pPr>
            <a:endParaRPr lang="en-GB" dirty="0"/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JoinStmt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::=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join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casteName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000090"/>
                </a:solidFill>
              </a:rPr>
              <a:t>params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b="1" dirty="0">
                <a:solidFill>
                  <a:srgbClr val="000090"/>
                </a:solidFill>
              </a:rPr>
              <a:t>)</a:t>
            </a:r>
            <a:r>
              <a:rPr lang="en-US" dirty="0">
                <a:solidFill>
                  <a:srgbClr val="000090"/>
                </a:solidFill>
              </a:rPr>
              <a:t> </a:t>
            </a:r>
            <a:endParaRPr lang="en-GB" dirty="0">
              <a:solidFill>
                <a:srgbClr val="00009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QuitStmt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::=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quit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casteName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SuspendStmt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::=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suspend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casteName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endParaRPr lang="en-GB" dirty="0">
              <a:solidFill>
                <a:srgbClr val="00009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ResumeStmt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::=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resume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casteName</a:t>
            </a:r>
            <a:endParaRPr lang="en-GB" dirty="0">
              <a:solidFill>
                <a:srgbClr val="000090"/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EvolveStmt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::=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evolve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casteName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b="1" dirty="0" smtClean="0">
                <a:solidFill>
                  <a:srgbClr val="000090"/>
                </a:solidFill>
              </a:rPr>
              <a:t> to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casteName</a:t>
            </a:r>
            <a:r>
              <a:rPr lang="en-US" b="1" dirty="0" smtClean="0">
                <a:solidFill>
                  <a:srgbClr val="00009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000090"/>
                </a:solidFill>
              </a:rPr>
              <a:t>params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</a:p>
          <a:p>
            <a:pPr marL="0" indent="0">
              <a:spcBef>
                <a:spcPts val="900"/>
              </a:spcBef>
              <a:buNone/>
              <a:tabLst>
                <a:tab pos="623888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DestroyStmt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::=</a:t>
            </a:r>
            <a:r>
              <a:rPr lang="en-US" b="1" dirty="0" smtClean="0">
                <a:solidFill>
                  <a:srgbClr val="000090"/>
                </a:solidFill>
              </a:rPr>
              <a:t> destroy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agentVar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AdaptivePeer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13682" r="38380" b="45324"/>
          <a:stretch/>
        </p:blipFill>
        <p:spPr bwMode="auto">
          <a:xfrm>
            <a:off x="395536" y="980728"/>
            <a:ext cx="8336206" cy="48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78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Write “API”s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27363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Caste </a:t>
            </a:r>
            <a:r>
              <a:rPr lang="en-GB" dirty="0" err="1" smtClean="0"/>
              <a:t>ServiceRequestor</a:t>
            </a:r>
            <a:r>
              <a:rPr lang="en-GB" dirty="0" smtClean="0"/>
              <a:t> to define a set of actions that a service requestor takes to send service requests to a service provider;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Caste </a:t>
            </a:r>
            <a:r>
              <a:rPr lang="en-GB" dirty="0" err="1" smtClean="0"/>
              <a:t>ServiceProvider</a:t>
            </a:r>
            <a:r>
              <a:rPr lang="en-GB" dirty="0" smtClean="0"/>
              <a:t>  to define a set of actions that delivers the results to the service requestor; </a:t>
            </a:r>
          </a:p>
          <a:p>
            <a:pPr>
              <a:spcBef>
                <a:spcPts val="0"/>
              </a:spcBef>
            </a:pPr>
            <a:r>
              <a:rPr lang="en-GB" dirty="0" err="1" smtClean="0"/>
              <a:t>ServiceProvider</a:t>
            </a:r>
            <a:r>
              <a:rPr lang="en-GB" dirty="0" smtClean="0"/>
              <a:t> observes the </a:t>
            </a:r>
            <a:r>
              <a:rPr lang="en-GB" dirty="0" err="1" smtClean="0"/>
              <a:t>ServiceRequestor</a:t>
            </a:r>
            <a:r>
              <a:rPr lang="en-GB" dirty="0" smtClean="0"/>
              <a:t>;</a:t>
            </a:r>
          </a:p>
          <a:p>
            <a:pPr>
              <a:spcBef>
                <a:spcPts val="0"/>
              </a:spcBef>
            </a:pPr>
            <a:r>
              <a:rPr lang="en-GB" dirty="0" err="1" smtClean="0"/>
              <a:t>ServiceRequestor</a:t>
            </a:r>
            <a:r>
              <a:rPr lang="en-GB" dirty="0" smtClean="0"/>
              <a:t> observes the </a:t>
            </a:r>
            <a:r>
              <a:rPr lang="en-GB" dirty="0" err="1"/>
              <a:t>S</a:t>
            </a:r>
            <a:r>
              <a:rPr lang="en-GB" dirty="0" err="1" smtClean="0"/>
              <a:t>erviceProvider</a:t>
            </a:r>
            <a:r>
              <a:rPr lang="en-GB" dirty="0" smtClean="0"/>
              <a:t>;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95736" y="3870694"/>
            <a:ext cx="1584176" cy="864096"/>
          </a:xfrm>
          <a:prstGeom prst="rect">
            <a:avLst/>
          </a:prstGeom>
          <a:ln w="25400">
            <a:solidFill>
              <a:schemeClr val="tx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Service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Provider Interface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048" y="3870694"/>
            <a:ext cx="1584176" cy="864096"/>
          </a:xfrm>
          <a:prstGeom prst="rect">
            <a:avLst/>
          </a:prstGeom>
          <a:ln w="25400">
            <a:solidFill>
              <a:schemeClr val="tx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Service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Requestor Interface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79912" y="4077072"/>
            <a:ext cx="122413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79912" y="4509120"/>
            <a:ext cx="1224136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9912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Observe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501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Observe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7184" y="5605528"/>
            <a:ext cx="1584176" cy="864096"/>
          </a:xfrm>
          <a:prstGeom prst="rect">
            <a:avLst/>
          </a:prstGeom>
          <a:ln w="25400">
            <a:solidFill>
              <a:schemeClr val="tx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Service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Requestor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5416342" y="5045261"/>
            <a:ext cx="825860" cy="262097"/>
          </a:xfrm>
          <a:prstGeom prst="rightArrow">
            <a:avLst>
              <a:gd name="adj1" fmla="val 0"/>
              <a:gd name="adj2" fmla="val 74530"/>
            </a:avLst>
          </a:prstGeom>
          <a:noFill/>
          <a:ln w="28575">
            <a:solidFill>
              <a:srgbClr val="000000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051720" y="5589240"/>
            <a:ext cx="1872208" cy="864096"/>
          </a:xfrm>
          <a:prstGeom prst="rect">
            <a:avLst/>
          </a:prstGeom>
          <a:ln w="25400">
            <a:solidFill>
              <a:schemeClr val="tx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Service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Provider Implementation</a:t>
            </a:r>
          </a:p>
        </p:txBody>
      </p:sp>
      <p:sp>
        <p:nvSpPr>
          <p:cNvPr id="22" name="Right Arrow 21"/>
          <p:cNvSpPr/>
          <p:nvPr/>
        </p:nvSpPr>
        <p:spPr>
          <a:xfrm rot="16200000">
            <a:off x="2574894" y="5045261"/>
            <a:ext cx="825860" cy="262097"/>
          </a:xfrm>
          <a:prstGeom prst="rightArrow">
            <a:avLst>
              <a:gd name="adj1" fmla="val 0"/>
              <a:gd name="adj2" fmla="val 74530"/>
            </a:avLst>
          </a:prstGeom>
          <a:noFill/>
          <a:ln w="28575">
            <a:solidFill>
              <a:srgbClr val="000000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Check Workload on a Node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t="13968" r="44509" b="61377"/>
          <a:stretch/>
        </p:blipFill>
        <p:spPr bwMode="auto">
          <a:xfrm>
            <a:off x="395536" y="908720"/>
            <a:ext cx="5328592" cy="2213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4320" r="23338" b="51718"/>
          <a:stretch/>
        </p:blipFill>
        <p:spPr bwMode="auto">
          <a:xfrm>
            <a:off x="395533" y="3284984"/>
            <a:ext cx="8386015" cy="2947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63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13619" r="34323" b="23654"/>
          <a:stretch/>
        </p:blipFill>
        <p:spPr bwMode="auto">
          <a:xfrm>
            <a:off x="467544" y="332656"/>
            <a:ext cx="7562206" cy="61206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02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5" r="55878"/>
          <a:stretch/>
        </p:blipFill>
        <p:spPr bwMode="auto">
          <a:xfrm>
            <a:off x="539552" y="836712"/>
            <a:ext cx="7920880" cy="56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1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Data Types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800" dirty="0" smtClean="0"/>
              <a:t>Predefined Data Types</a:t>
            </a:r>
          </a:p>
          <a:p>
            <a:pPr lvl="1"/>
            <a:r>
              <a:rPr lang="ro-RO" sz="2400" b="1" dirty="0" smtClean="0"/>
              <a:t>Int</a:t>
            </a:r>
            <a:r>
              <a:rPr lang="ro-RO" sz="2400" dirty="0" smtClean="0"/>
              <a:t>, </a:t>
            </a:r>
            <a:r>
              <a:rPr lang="ro-RO" sz="2400" b="1" dirty="0" smtClean="0"/>
              <a:t>Real</a:t>
            </a:r>
            <a:r>
              <a:rPr lang="ro-RO" sz="2400" dirty="0" smtClean="0"/>
              <a:t>, </a:t>
            </a:r>
            <a:r>
              <a:rPr lang="ro-RO" sz="2400" b="1" dirty="0" smtClean="0"/>
              <a:t>Bool</a:t>
            </a:r>
            <a:r>
              <a:rPr lang="ro-RO" sz="2400" dirty="0" smtClean="0"/>
              <a:t>, </a:t>
            </a:r>
            <a:r>
              <a:rPr lang="ro-RO" sz="2400" b="1" dirty="0" smtClean="0"/>
              <a:t>String</a:t>
            </a:r>
            <a:endParaRPr lang="ro-RO" sz="2400" b="1" dirty="0"/>
          </a:p>
          <a:p>
            <a:r>
              <a:rPr lang="ro-RO" sz="2800" dirty="0" smtClean="0"/>
              <a:t>Agent Data Types</a:t>
            </a:r>
          </a:p>
          <a:p>
            <a:pPr marL="538163" lvl="2" indent="0">
              <a:buNone/>
            </a:pPr>
            <a:r>
              <a:rPr lang="ro-RO" sz="2400" b="1" dirty="0" smtClean="0"/>
              <a:t>Agnet</a:t>
            </a:r>
            <a:r>
              <a:rPr lang="ro-RO" sz="2400" dirty="0" smtClean="0"/>
              <a:t> </a:t>
            </a:r>
            <a:r>
              <a:rPr lang="ro-RO" sz="2400" dirty="0" smtClean="0">
                <a:solidFill>
                  <a:srgbClr val="FF0000"/>
                </a:solidFill>
              </a:rPr>
              <a:t>[</a:t>
            </a:r>
            <a:r>
              <a:rPr lang="ro-RO" sz="2400" b="1" dirty="0" smtClean="0"/>
              <a:t>{</a:t>
            </a:r>
            <a:r>
              <a:rPr lang="ro-RO" sz="2400" dirty="0" smtClean="0"/>
              <a:t> casteName </a:t>
            </a:r>
            <a:r>
              <a:rPr lang="ro-RO" sz="2400" b="1" dirty="0" smtClean="0"/>
              <a:t>}</a:t>
            </a:r>
            <a:r>
              <a:rPr lang="ro-RO" sz="2400" b="1" dirty="0" smtClean="0">
                <a:solidFill>
                  <a:srgbClr val="FF0000"/>
                </a:solidFill>
              </a:rPr>
              <a:t>]</a:t>
            </a:r>
            <a:r>
              <a:rPr lang="ro-RO" sz="2400" dirty="0" smtClean="0"/>
              <a:t> : reference to an agent of the caste</a:t>
            </a:r>
            <a:endParaRPr lang="ro-RO" sz="2400" dirty="0"/>
          </a:p>
          <a:p>
            <a:r>
              <a:rPr lang="ro-RO" sz="2800" dirty="0" smtClean="0"/>
              <a:t>User Defined Data Types</a:t>
            </a:r>
            <a:endParaRPr lang="ro-RO" sz="2800" dirty="0"/>
          </a:p>
          <a:p>
            <a:pPr lvl="1"/>
            <a:r>
              <a:rPr lang="ro-RO" sz="2400" dirty="0" smtClean="0"/>
              <a:t>Record Types </a:t>
            </a:r>
          </a:p>
          <a:p>
            <a:pPr marL="533400" lvl="2" indent="0">
              <a:buNone/>
            </a:pPr>
            <a:r>
              <a:rPr lang="ro-RO" sz="2400" b="1" dirty="0" smtClean="0"/>
              <a:t>S</a:t>
            </a:r>
            <a:r>
              <a:rPr lang="en-GB" sz="2400" b="1" dirty="0" err="1" smtClean="0"/>
              <a:t>truct</a:t>
            </a:r>
            <a:r>
              <a:rPr lang="en-GB" sz="2400" dirty="0" smtClean="0"/>
              <a:t> </a:t>
            </a:r>
            <a:r>
              <a:rPr lang="mr-IN" sz="2400" b="1" dirty="0" smtClean="0"/>
              <a:t>{</a:t>
            </a:r>
            <a:r>
              <a:rPr lang="mr-IN" sz="2400" dirty="0" smtClean="0"/>
              <a:t> </a:t>
            </a:r>
            <a:r>
              <a:rPr lang="mr-IN" sz="2400" dirty="0">
                <a:solidFill>
                  <a:srgbClr val="FF0000"/>
                </a:solidFill>
              </a:rPr>
              <a:t>{</a:t>
            </a:r>
            <a:r>
              <a:rPr lang="mr-IN" sz="2400" dirty="0"/>
              <a:t> FieldName </a:t>
            </a:r>
            <a:r>
              <a:rPr lang="mr-IN" sz="2400" b="1" dirty="0" smtClean="0"/>
              <a:t>:</a:t>
            </a:r>
            <a:r>
              <a:rPr lang="mr-IN" sz="2400" dirty="0" smtClean="0"/>
              <a:t> </a:t>
            </a:r>
            <a:r>
              <a:rPr lang="mr-IN" sz="2400" dirty="0"/>
              <a:t>TypeName </a:t>
            </a:r>
            <a:r>
              <a:rPr lang="mr-IN" sz="2400" b="1" dirty="0" smtClean="0"/>
              <a:t>;</a:t>
            </a:r>
            <a:r>
              <a:rPr lang="en-GB" sz="2400" dirty="0" smtClean="0"/>
              <a:t> </a:t>
            </a:r>
            <a:r>
              <a:rPr lang="mr-IN" sz="2400" dirty="0" smtClean="0">
                <a:solidFill>
                  <a:srgbClr val="FF0000"/>
                </a:solidFill>
              </a:rPr>
              <a:t>}</a:t>
            </a:r>
            <a:r>
              <a:rPr lang="mr-IN" sz="2400" baseline="30000" dirty="0">
                <a:solidFill>
                  <a:srgbClr val="FF0000"/>
                </a:solidFill>
              </a:rPr>
              <a:t>+</a:t>
            </a:r>
            <a:r>
              <a:rPr lang="mr-IN" sz="2400" dirty="0">
                <a:solidFill>
                  <a:srgbClr val="FF0000"/>
                </a:solidFill>
              </a:rPr>
              <a:t> </a:t>
            </a:r>
            <a:r>
              <a:rPr lang="mr-IN" sz="2400" b="1" dirty="0" smtClean="0"/>
              <a:t>}</a:t>
            </a:r>
            <a:r>
              <a:rPr lang="mr-IN" sz="2400" dirty="0" smtClean="0"/>
              <a:t> </a:t>
            </a:r>
            <a:endParaRPr lang="ro-RO" sz="2400" dirty="0" smtClean="0"/>
          </a:p>
          <a:p>
            <a:pPr lvl="1"/>
            <a:r>
              <a:rPr lang="ro-RO" sz="2400" dirty="0" smtClean="0"/>
              <a:t>List Types </a:t>
            </a:r>
          </a:p>
          <a:p>
            <a:pPr marL="533400" lvl="2" indent="0">
              <a:buNone/>
            </a:pPr>
            <a:r>
              <a:rPr lang="mr-IN" sz="2400" b="1" dirty="0" smtClean="0"/>
              <a:t>L</a:t>
            </a:r>
            <a:r>
              <a:rPr lang="en-GB" sz="2400" b="1" dirty="0" err="1" smtClean="0"/>
              <a:t>ist</a:t>
            </a:r>
            <a:r>
              <a:rPr lang="mr-IN" sz="2400" dirty="0" smtClean="0"/>
              <a:t> </a:t>
            </a:r>
            <a:r>
              <a:rPr lang="mr-IN" sz="2400" b="1" dirty="0" smtClean="0"/>
              <a:t>{</a:t>
            </a:r>
            <a:r>
              <a:rPr lang="mr-IN" sz="2400" dirty="0" smtClean="0"/>
              <a:t> </a:t>
            </a:r>
            <a:r>
              <a:rPr lang="mr-IN" sz="2400" dirty="0"/>
              <a:t>TypeName </a:t>
            </a:r>
            <a:r>
              <a:rPr lang="mr-IN" sz="2400" b="1" dirty="0" smtClean="0"/>
              <a:t>}</a:t>
            </a:r>
            <a:endParaRPr lang="ro-RO" sz="2400" b="1" dirty="0" smtClean="0"/>
          </a:p>
          <a:p>
            <a:pPr lvl="1"/>
            <a:r>
              <a:rPr lang="ro-RO" sz="2400" dirty="0" smtClean="0"/>
              <a:t>Enumerate Types </a:t>
            </a:r>
          </a:p>
          <a:p>
            <a:pPr marL="533400" lvl="2" indent="0">
              <a:buNone/>
            </a:pPr>
            <a:r>
              <a:rPr lang="ro-RO" sz="2400" b="1" dirty="0" smtClean="0"/>
              <a:t>Enum</a:t>
            </a:r>
            <a:r>
              <a:rPr lang="ro-RO" sz="2400" dirty="0" smtClean="0"/>
              <a:t> </a:t>
            </a:r>
            <a:r>
              <a:rPr lang="ro-RO" sz="2400" b="1" dirty="0" smtClean="0"/>
              <a:t>{</a:t>
            </a:r>
            <a:r>
              <a:rPr lang="ro-RO" sz="2400" dirty="0" smtClean="0"/>
              <a:t>EnumValue </a:t>
            </a:r>
            <a:r>
              <a:rPr lang="ro-RO" sz="2400" dirty="0" smtClean="0">
                <a:solidFill>
                  <a:srgbClr val="FF0000"/>
                </a:solidFill>
              </a:rPr>
              <a:t>{</a:t>
            </a:r>
            <a:r>
              <a:rPr lang="ro-RO" sz="2400" dirty="0" smtClean="0"/>
              <a:t>,</a:t>
            </a:r>
            <a:r>
              <a:rPr lang="ro-RO" sz="2400" dirty="0"/>
              <a:t> </a:t>
            </a:r>
            <a:r>
              <a:rPr lang="ro-RO" sz="2400" dirty="0" smtClean="0"/>
              <a:t>EnumValue</a:t>
            </a:r>
            <a:r>
              <a:rPr lang="ro-RO" sz="2400" dirty="0" smtClean="0">
                <a:solidFill>
                  <a:srgbClr val="FF0000"/>
                </a:solidFill>
              </a:rPr>
              <a:t>} </a:t>
            </a:r>
            <a:r>
              <a:rPr lang="ro-RO" sz="2400" b="1" dirty="0" smtClean="0"/>
              <a:t>}</a:t>
            </a:r>
            <a:r>
              <a:rPr lang="ro-RO" sz="2400" dirty="0" smtClean="0"/>
              <a:t> </a:t>
            </a:r>
            <a:endParaRPr lang="ro-R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836712"/>
            <a:ext cx="424847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CAOPLE is a </a:t>
            </a:r>
            <a:r>
              <a:rPr lang="en-GB" sz="2400" b="1" i="1" dirty="0" smtClean="0">
                <a:solidFill>
                  <a:srgbClr val="0000FF"/>
                </a:solidFill>
              </a:rPr>
              <a:t>strong typing </a:t>
            </a:r>
            <a:r>
              <a:rPr lang="en-GB" sz="2400" dirty="0" smtClean="0">
                <a:solidFill>
                  <a:srgbClr val="0000FF"/>
                </a:solidFill>
              </a:rPr>
              <a:t>language. Type consistence is checked at compilation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2924944"/>
            <a:ext cx="3960440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Type information is also carried to runtime and checked at runtime, too.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Literals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Syntax: </a:t>
            </a:r>
          </a:p>
          <a:p>
            <a:pPr marL="268288" lvl="1" indent="0">
              <a:buNone/>
            </a:pPr>
            <a:r>
              <a:rPr lang="en-US" sz="2400" dirty="0" err="1" smtClean="0"/>
              <a:t>StructuredLiteral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:=</a:t>
            </a:r>
            <a:r>
              <a:rPr lang="en-US" sz="2400" dirty="0"/>
              <a:t> </a:t>
            </a:r>
            <a:r>
              <a:rPr lang="en-US" sz="2400" dirty="0" err="1"/>
              <a:t>TypeName</a:t>
            </a:r>
            <a:r>
              <a:rPr lang="en-US" sz="2400" dirty="0"/>
              <a:t>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StructuredLitValue</a:t>
            </a:r>
            <a:r>
              <a:rPr lang="en-US" sz="2400" dirty="0"/>
              <a:t> </a:t>
            </a:r>
            <a:endParaRPr lang="en-US" sz="2400" dirty="0" smtClean="0"/>
          </a:p>
          <a:p>
            <a:pPr marL="268288" lvl="1" indent="0">
              <a:buNone/>
            </a:pPr>
            <a:r>
              <a:rPr lang="en-US" sz="2400" dirty="0" err="1" smtClean="0"/>
              <a:t>StructuredLitValue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:=</a:t>
            </a:r>
            <a:r>
              <a:rPr lang="en-US" sz="2400" dirty="0"/>
              <a:t> </a:t>
            </a:r>
            <a:r>
              <a:rPr lang="en-US" sz="2400" dirty="0" err="1"/>
              <a:t>RecordLiteral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 err="1"/>
              <a:t>ListLiteral</a:t>
            </a:r>
            <a:r>
              <a:rPr lang="en-US" sz="2400" dirty="0"/>
              <a:t> </a:t>
            </a:r>
          </a:p>
          <a:p>
            <a:pPr marL="268288" lvl="1" indent="0">
              <a:buNone/>
            </a:pPr>
            <a:r>
              <a:rPr lang="en-US" sz="2400" dirty="0" err="1" smtClean="0"/>
              <a:t>RecordLiteral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:=</a:t>
            </a:r>
            <a:r>
              <a:rPr lang="en-US" sz="2400" dirty="0"/>
              <a:t> </a:t>
            </a:r>
            <a:r>
              <a:rPr lang="en-US" sz="2400" b="1" dirty="0" smtClean="0"/>
              <a:t>{</a:t>
            </a:r>
            <a:r>
              <a:rPr lang="en-US" sz="2400" dirty="0" smtClean="0"/>
              <a:t> </a:t>
            </a:r>
            <a:r>
              <a:rPr lang="en-US" sz="2400" dirty="0" err="1" smtClean="0"/>
              <a:t>FieldName</a:t>
            </a:r>
            <a:r>
              <a:rPr lang="en-US" sz="2400" dirty="0" smtClean="0"/>
              <a:t>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FieldValueLiteral</a:t>
            </a:r>
            <a:r>
              <a:rPr lang="en-US" sz="2400" dirty="0" smtClean="0"/>
              <a:t> </a:t>
            </a:r>
          </a:p>
          <a:p>
            <a:pPr marL="268288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	{</a:t>
            </a:r>
            <a:r>
              <a:rPr lang="en-US" sz="2400" dirty="0" smtClean="0"/>
              <a:t> 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FieldName</a:t>
            </a:r>
            <a:r>
              <a:rPr lang="en-US" sz="2400" dirty="0"/>
              <a:t>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FieldValueLiteral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}</a:t>
            </a:r>
            <a:r>
              <a:rPr lang="en-US" sz="2400" dirty="0" smtClean="0"/>
              <a:t> </a:t>
            </a:r>
            <a:r>
              <a:rPr lang="en-US" sz="2400" b="1" dirty="0" smtClean="0"/>
              <a:t>}</a:t>
            </a:r>
            <a:r>
              <a:rPr lang="en-US" sz="2400" dirty="0" smtClean="0"/>
              <a:t> </a:t>
            </a:r>
            <a:endParaRPr lang="en-US" sz="2400" dirty="0"/>
          </a:p>
          <a:p>
            <a:pPr marL="268288" lvl="1" indent="0">
              <a:buNone/>
            </a:pPr>
            <a:r>
              <a:rPr lang="en-US" sz="2400" dirty="0" err="1"/>
              <a:t>ListLiteral</a:t>
            </a:r>
            <a:r>
              <a:rPr lang="en-US" sz="2400" dirty="0"/>
              <a:t>::= </a:t>
            </a:r>
            <a:r>
              <a:rPr lang="en-US" sz="2400" b="1" dirty="0" smtClean="0"/>
              <a:t>[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 err="1" smtClean="0"/>
              <a:t>ElementValueLiteral</a:t>
            </a:r>
            <a:r>
              <a:rPr lang="en-US" sz="2400" dirty="0" smtClean="0"/>
              <a:t> </a:t>
            </a:r>
          </a:p>
          <a:p>
            <a:pPr marL="268288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   {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ElementValueLiteral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}]</a:t>
            </a:r>
            <a:r>
              <a:rPr lang="en-US" sz="2400" dirty="0" smtClean="0"/>
              <a:t> </a:t>
            </a:r>
            <a:r>
              <a:rPr lang="en-US" sz="2400" b="1" dirty="0" smtClean="0"/>
              <a:t>]</a:t>
            </a:r>
            <a:endParaRPr lang="en-US" sz="2400" b="1" dirty="0"/>
          </a:p>
          <a:p>
            <a:pPr marL="0" indent="0">
              <a:buNone/>
            </a:pPr>
            <a:r>
              <a:rPr lang="en-GB" sz="2800" b="1" dirty="0" smtClean="0"/>
              <a:t>Examples: </a:t>
            </a:r>
          </a:p>
          <a:p>
            <a:pPr marL="611188" lvl="1" indent="-342900"/>
            <a:r>
              <a:rPr lang="en-GB" sz="2400" dirty="0" smtClean="0"/>
              <a:t>Person: </a:t>
            </a:r>
            <a:r>
              <a:rPr lang="en-GB" sz="2400" dirty="0"/>
              <a:t>{ </a:t>
            </a:r>
            <a:r>
              <a:rPr lang="en-GB" sz="2400" dirty="0" err="1"/>
              <a:t>name:"Hong</a:t>
            </a:r>
            <a:r>
              <a:rPr lang="en-GB" sz="2400" dirty="0"/>
              <a:t> Zhu", </a:t>
            </a:r>
            <a:endParaRPr lang="en-GB" sz="2400" dirty="0" smtClean="0"/>
          </a:p>
          <a:p>
            <a:pPr marL="268288" lvl="1" indent="0">
              <a:buNone/>
            </a:pPr>
            <a:r>
              <a:rPr lang="en-GB" sz="2400" dirty="0"/>
              <a:t>	</a:t>
            </a:r>
            <a:r>
              <a:rPr lang="en-GB" sz="2400" dirty="0" err="1" smtClean="0"/>
              <a:t>DoB</a:t>
            </a:r>
            <a:r>
              <a:rPr lang="en-GB" sz="2400" dirty="0"/>
              <a:t>: Date:{day:9, month:2, year:1961} </a:t>
            </a:r>
            <a:r>
              <a:rPr lang="en-GB" sz="2400" dirty="0" smtClean="0"/>
              <a:t>} </a:t>
            </a:r>
          </a:p>
          <a:p>
            <a:pPr marL="611188" lvl="1" indent="-342900"/>
            <a:r>
              <a:rPr lang="en-US" sz="2400" dirty="0"/>
              <a:t>Date:</a:t>
            </a:r>
            <a:r>
              <a:rPr lang="en-US" sz="2400" dirty="0" smtClean="0"/>
              <a:t>{ day: null, </a:t>
            </a:r>
            <a:r>
              <a:rPr lang="en-US" sz="2400" dirty="0"/>
              <a:t>month</a:t>
            </a:r>
            <a:r>
              <a:rPr lang="en-US" sz="2400" dirty="0" smtClean="0"/>
              <a:t>: null, </a:t>
            </a:r>
            <a:r>
              <a:rPr lang="en-US" sz="2400" dirty="0"/>
              <a:t>year:1961} </a:t>
            </a:r>
            <a:endParaRPr lang="en-GB" sz="2400" dirty="0"/>
          </a:p>
          <a:p>
            <a:pPr marL="611188" lvl="1" indent="-342900"/>
            <a:r>
              <a:rPr lang="en-US" sz="2400" dirty="0" err="1"/>
              <a:t>IntList</a:t>
            </a:r>
            <a:r>
              <a:rPr lang="en-US" sz="2400" dirty="0"/>
              <a:t>: [1, 2, 3, 4, 5] </a:t>
            </a:r>
          </a:p>
          <a:p>
            <a:pPr marL="26828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79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Definition Packages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definition package defines </a:t>
            </a:r>
            <a:r>
              <a:rPr lang="en-US" dirty="0"/>
              <a:t>a set of </a:t>
            </a:r>
            <a:r>
              <a:rPr lang="en-US" dirty="0" smtClean="0"/>
              <a:t>interrelated </a:t>
            </a:r>
            <a:r>
              <a:rPr lang="en-US" dirty="0"/>
              <a:t>types and constants of the data to be processed by the agents and passed between them.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DefPackage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::= </a:t>
            </a:r>
          </a:p>
          <a:p>
            <a:pPr marL="0" indent="0">
              <a:buNone/>
              <a:tabLst>
                <a:tab pos="452438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	[</a:t>
            </a:r>
            <a:r>
              <a:rPr lang="en-US" dirty="0" smtClean="0"/>
              <a:t> </a:t>
            </a:r>
            <a:r>
              <a:rPr lang="en-US" dirty="0"/>
              <a:t>Imports 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Definition</a:t>
            </a:r>
            <a:r>
              <a:rPr lang="en-US" dirty="0" smtClean="0"/>
              <a:t> </a:t>
            </a:r>
            <a:r>
              <a:rPr lang="en-US" dirty="0" err="1" smtClean="0"/>
              <a:t>PackageName</a:t>
            </a:r>
            <a:r>
              <a:rPr lang="en-US" dirty="0" smtClean="0"/>
              <a:t> </a:t>
            </a:r>
            <a:r>
              <a:rPr lang="en-US" b="1" dirty="0" smtClean="0"/>
              <a:t>{</a:t>
            </a:r>
            <a:r>
              <a:rPr lang="en-US" dirty="0" smtClean="0"/>
              <a:t> </a:t>
            </a:r>
            <a:r>
              <a:rPr lang="en-US" dirty="0"/>
              <a:t>Definitions </a:t>
            </a:r>
            <a:r>
              <a:rPr lang="en-US" b="1" dirty="0" smtClean="0"/>
              <a:t>}</a:t>
            </a:r>
            <a:r>
              <a:rPr lang="en-US" dirty="0" smtClean="0"/>
              <a:t> </a:t>
            </a:r>
          </a:p>
          <a:p>
            <a:pPr marL="0" indent="0">
              <a:buNone/>
              <a:tabLst>
                <a:tab pos="1520825" algn="l"/>
              </a:tabLst>
            </a:pPr>
            <a:r>
              <a:rPr lang="en-US" dirty="0" smtClean="0"/>
              <a:t>Imports 	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:=</a:t>
            </a:r>
            <a:r>
              <a:rPr lang="en-US" dirty="0"/>
              <a:t> </a:t>
            </a:r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 smtClean="0"/>
              <a:t>PackageName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/>
              <a:t> 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PackageName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  <a:r>
              <a:rPr lang="en-US" dirty="0" smtClean="0"/>
              <a:t> </a:t>
            </a:r>
            <a:r>
              <a:rPr lang="en-US" b="1" dirty="0" smtClean="0"/>
              <a:t>;</a:t>
            </a:r>
          </a:p>
          <a:p>
            <a:pPr marL="0" indent="0">
              <a:buNone/>
              <a:tabLst>
                <a:tab pos="1520825" algn="l"/>
              </a:tabLst>
            </a:pPr>
            <a:r>
              <a:rPr lang="en-US" dirty="0" smtClean="0"/>
              <a:t>Definitions 	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:= {</a:t>
            </a:r>
            <a:r>
              <a:rPr lang="en-US" dirty="0"/>
              <a:t> </a:t>
            </a:r>
            <a:r>
              <a:rPr lang="en-US" dirty="0" err="1"/>
              <a:t>TypeDef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/>
              <a:t> </a:t>
            </a:r>
            <a:r>
              <a:rPr lang="en-US" dirty="0" err="1"/>
              <a:t>ConstDef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}+</a:t>
            </a:r>
            <a:r>
              <a:rPr lang="en-US" dirty="0"/>
              <a:t> </a:t>
            </a:r>
          </a:p>
          <a:p>
            <a:pPr marL="0" indent="0">
              <a:buNone/>
              <a:tabLst>
                <a:tab pos="1520825" algn="l"/>
              </a:tabLst>
            </a:pPr>
            <a:r>
              <a:rPr lang="en-US" dirty="0" err="1" smtClean="0"/>
              <a:t>TypeDef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:=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Type</a:t>
            </a:r>
            <a:r>
              <a:rPr lang="en-US" dirty="0" smtClean="0"/>
              <a:t> </a:t>
            </a:r>
            <a:r>
              <a:rPr lang="en-US" dirty="0" err="1" smtClean="0"/>
              <a:t>DataTypeName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 err="1"/>
              <a:t>TypeExpr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;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  <a:tabLst>
                <a:tab pos="1520825" algn="l"/>
              </a:tabLst>
            </a:pPr>
            <a:r>
              <a:rPr lang="en-US" dirty="0" err="1"/>
              <a:t>ConstDef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:=</a:t>
            </a:r>
            <a:r>
              <a:rPr lang="en-US" dirty="0"/>
              <a:t> </a:t>
            </a:r>
            <a:r>
              <a:rPr lang="en-US" b="1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ConstName</a:t>
            </a:r>
            <a:r>
              <a:rPr lang="en-US" dirty="0" smtClean="0"/>
              <a:t> </a:t>
            </a:r>
            <a:r>
              <a:rPr lang="en-US" b="1" dirty="0" smtClean="0"/>
              <a:t>=</a:t>
            </a:r>
            <a:r>
              <a:rPr lang="en-US" dirty="0" smtClean="0"/>
              <a:t> </a:t>
            </a:r>
            <a:r>
              <a:rPr lang="en-US" dirty="0" err="1"/>
              <a:t>LiteralValue</a:t>
            </a:r>
            <a:r>
              <a:rPr lang="en-US" dirty="0"/>
              <a:t> 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Software Languages for </a:t>
            </a:r>
            <a:r>
              <a:rPr lang="en-GB" sz="3600" dirty="0" err="1" smtClean="0"/>
              <a:t>SaaS</a:t>
            </a:r>
            <a:endParaRPr lang="en-GB" sz="3600" dirty="0"/>
          </a:p>
        </p:txBody>
      </p:sp>
      <p:pic>
        <p:nvPicPr>
          <p:cNvPr id="4" name="Content Placeholder 3" descr="51QhKDi0E+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r="-588"/>
          <a:stretch/>
        </p:blipFill>
        <p:spPr>
          <a:xfrm>
            <a:off x="4981060" y="908050"/>
            <a:ext cx="3875603" cy="5545138"/>
          </a:xfrm>
        </p:spPr>
      </p:pic>
      <p:sp>
        <p:nvSpPr>
          <p:cNvPr id="5" name="TextBox 4"/>
          <p:cNvSpPr txBox="1"/>
          <p:nvPr/>
        </p:nvSpPr>
        <p:spPr>
          <a:xfrm>
            <a:off x="395536" y="942771"/>
            <a:ext cx="443587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Programming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Python, Go, </a:t>
            </a:r>
            <a:r>
              <a:rPr lang="en-GB" sz="2400" dirty="0" err="1" smtClean="0">
                <a:solidFill>
                  <a:schemeClr val="tx2"/>
                </a:solidFill>
              </a:rPr>
              <a:t>Scala</a:t>
            </a:r>
            <a:r>
              <a:rPr lang="en-GB" sz="2400" dirty="0" smtClean="0">
                <a:solidFill>
                  <a:schemeClr val="tx2"/>
                </a:solidFill>
              </a:rPr>
              <a:t>, etc.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Script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Node.js</a:t>
            </a:r>
            <a:r>
              <a:rPr lang="en-GB" sz="2400" dirty="0" smtClean="0">
                <a:solidFill>
                  <a:schemeClr val="tx2"/>
                </a:solidFill>
              </a:rPr>
              <a:t> (JavaScript), etc.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dirty="0" err="1" smtClean="0">
                <a:solidFill>
                  <a:schemeClr val="tx2"/>
                </a:solidFill>
              </a:rPr>
              <a:t>Markup</a:t>
            </a:r>
            <a:r>
              <a:rPr lang="en-GB" sz="2400" dirty="0" smtClean="0">
                <a:solidFill>
                  <a:schemeClr val="tx2"/>
                </a:solidFill>
              </a:rPr>
              <a:t> and data representation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XML, JSON, etc.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Query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SQL, XQuery, etc.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Web application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PHP, etc.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Service description languages: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WSDL, SAOPL, UUDI, OWL-S, etc.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Prevention of Data </a:t>
            </a:r>
            <a:r>
              <a:rPr lang="en-US" sz="3600" dirty="0" smtClean="0"/>
              <a:t>Racing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616624"/>
          </a:xfrm>
        </p:spPr>
        <p:txBody>
          <a:bodyPr/>
          <a:lstStyle/>
          <a:p>
            <a:pPr marL="342900" indent="-342900"/>
            <a:r>
              <a:rPr lang="en-US" dirty="0" smtClean="0"/>
              <a:t>Prevention of write</a:t>
            </a:r>
            <a:r>
              <a:rPr lang="en-US" dirty="0"/>
              <a:t>-write type of data </a:t>
            </a:r>
            <a:r>
              <a:rPr lang="en-US" dirty="0" smtClean="0"/>
              <a:t>racing:</a:t>
            </a:r>
          </a:p>
          <a:p>
            <a:pPr marL="611188" lvl="1" indent="-342900"/>
            <a:r>
              <a:rPr lang="en-US" dirty="0" smtClean="0"/>
              <a:t>An </a:t>
            </a:r>
            <a:r>
              <a:rPr lang="en-US" dirty="0"/>
              <a:t>agent’s state variables can only be modified by the agent </a:t>
            </a:r>
            <a:r>
              <a:rPr lang="en-US" dirty="0" smtClean="0"/>
              <a:t>itself</a:t>
            </a:r>
          </a:p>
          <a:p>
            <a:pPr marL="611188" lvl="1" indent="-342900"/>
            <a:r>
              <a:rPr lang="en-US" dirty="0" smtClean="0"/>
              <a:t>Each </a:t>
            </a:r>
            <a:r>
              <a:rPr lang="en-US" dirty="0"/>
              <a:t>agent is one </a:t>
            </a:r>
            <a:r>
              <a:rPr lang="en-US" dirty="0" smtClean="0"/>
              <a:t>thread</a:t>
            </a:r>
          </a:p>
          <a:p>
            <a:pPr marL="342900" indent="-342900"/>
            <a:r>
              <a:rPr lang="en-US" dirty="0" smtClean="0"/>
              <a:t>Prevention of </a:t>
            </a:r>
            <a:r>
              <a:rPr lang="en-US" dirty="0"/>
              <a:t>write-read type data </a:t>
            </a:r>
            <a:r>
              <a:rPr lang="en-US" dirty="0" smtClean="0"/>
              <a:t>racing:</a:t>
            </a:r>
          </a:p>
          <a:p>
            <a:pPr marL="611188" lvl="1" indent="-342900"/>
            <a:r>
              <a:rPr lang="en-US" dirty="0"/>
              <a:t>re-</a:t>
            </a:r>
            <a:r>
              <a:rPr lang="en-US" dirty="0" smtClean="0"/>
              <a:t>definition of </a:t>
            </a:r>
            <a:r>
              <a:rPr lang="en-US" dirty="0"/>
              <a:t>the semantics of the </a:t>
            </a:r>
            <a:r>
              <a:rPr lang="en-US" i="1" dirty="0"/>
              <a:t>with</a:t>
            </a:r>
            <a:r>
              <a:rPr lang="en-US" dirty="0"/>
              <a:t>-statement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US" dirty="0" smtClean="0"/>
          </a:p>
          <a:p>
            <a:pPr marL="268288" lvl="1" indent="0" algn="ctr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WithStatement</a:t>
            </a:r>
            <a:r>
              <a:rPr lang="en-US" dirty="0">
                <a:solidFill>
                  <a:srgbClr val="0000FF"/>
                </a:solidFill>
              </a:rPr>
              <a:t>::= </a:t>
            </a:r>
            <a:r>
              <a:rPr lang="en-US" b="1" dirty="0">
                <a:solidFill>
                  <a:srgbClr val="0000FF"/>
                </a:solidFill>
              </a:rPr>
              <a:t>with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var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expr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{ statements } </a:t>
            </a:r>
            <a:endParaRPr lang="en-GB" dirty="0">
              <a:solidFill>
                <a:srgbClr val="0000FF"/>
              </a:solidFill>
            </a:endParaRPr>
          </a:p>
          <a:p>
            <a:pPr marL="534988" lvl="2" indent="0">
              <a:buNone/>
            </a:pPr>
            <a:r>
              <a:rPr lang="en-GB" dirty="0"/>
              <a:t>w</a:t>
            </a:r>
            <a:r>
              <a:rPr lang="en-US" dirty="0" smtClean="0"/>
              <a:t>here </a:t>
            </a:r>
            <a:r>
              <a:rPr lang="en-US" i="1" dirty="0" err="1" smtClean="0"/>
              <a:t>expr</a:t>
            </a:r>
            <a:r>
              <a:rPr lang="en-US" dirty="0" smtClean="0"/>
              <a:t> is a variable of a structured </a:t>
            </a:r>
            <a:r>
              <a:rPr lang="en-US" dirty="0"/>
              <a:t>data </a:t>
            </a:r>
            <a:r>
              <a:rPr lang="en-US" dirty="0" smtClean="0"/>
              <a:t>type. </a:t>
            </a:r>
            <a:endParaRPr lang="en-US" dirty="0"/>
          </a:p>
          <a:p>
            <a:pPr marL="342900" indent="-342900"/>
            <a:r>
              <a:rPr lang="en-US" sz="2000" b="1" dirty="0" smtClean="0"/>
              <a:t>Example</a:t>
            </a:r>
            <a:r>
              <a:rPr lang="en-US" sz="2000" dirty="0"/>
              <a:t>:</a:t>
            </a:r>
            <a:r>
              <a:rPr lang="en-US" sz="2000" dirty="0" smtClean="0"/>
              <a:t> assume that </a:t>
            </a:r>
            <a:r>
              <a:rPr lang="en-US" sz="2000" i="1" dirty="0" err="1" smtClean="0">
                <a:solidFill>
                  <a:srgbClr val="0000FF"/>
                </a:solidFill>
              </a:rPr>
              <a:t>conf.date</a:t>
            </a:r>
            <a:r>
              <a:rPr lang="en-US" sz="2000" dirty="0" err="1" smtClean="0"/>
              <a:t>’s</a:t>
            </a:r>
            <a:r>
              <a:rPr lang="en-US" sz="2000" dirty="0" smtClean="0"/>
              <a:t> initial value is </a:t>
            </a:r>
            <a:r>
              <a:rPr lang="en-US" sz="2000" i="1" dirty="0">
                <a:solidFill>
                  <a:srgbClr val="0000FF"/>
                </a:solidFill>
              </a:rPr>
              <a:t>&lt;day=28, month=02, year=2015</a:t>
            </a:r>
            <a:r>
              <a:rPr lang="en-US" sz="2000" i="1" dirty="0" smtClean="0">
                <a:solidFill>
                  <a:srgbClr val="0000FF"/>
                </a:solidFill>
              </a:rPr>
              <a:t>&gt;</a:t>
            </a:r>
            <a:r>
              <a:rPr lang="en-US" sz="2000" dirty="0" smtClean="0"/>
              <a:t>;</a:t>
            </a:r>
          </a:p>
          <a:p>
            <a:pPr marL="801688" lvl="3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with</a:t>
            </a:r>
            <a:r>
              <a:rPr lang="en-US" sz="2400" dirty="0" smtClean="0">
                <a:solidFill>
                  <a:srgbClr val="0000FF"/>
                </a:solidFill>
              </a:rPr>
              <a:t> date= </a:t>
            </a:r>
            <a:r>
              <a:rPr lang="en-US" sz="2400" dirty="0" err="1" smtClean="0">
                <a:solidFill>
                  <a:srgbClr val="0000FF"/>
                </a:solidFill>
              </a:rPr>
              <a:t>conf.date</a:t>
            </a:r>
            <a:r>
              <a:rPr lang="en-US" sz="2400" dirty="0" smtClean="0">
                <a:solidFill>
                  <a:srgbClr val="0000FF"/>
                </a:solidFill>
              </a:rPr>
              <a:t> {</a:t>
            </a:r>
          </a:p>
          <a:p>
            <a:pPr marL="801688" lvl="3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date.day</a:t>
            </a:r>
            <a:r>
              <a:rPr lang="en-US" sz="2400" dirty="0" smtClean="0">
                <a:solidFill>
                  <a:srgbClr val="0000FF"/>
                </a:solidFill>
              </a:rPr>
              <a:t> := 02; </a:t>
            </a:r>
          </a:p>
          <a:p>
            <a:pPr marL="801688" lvl="3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date.month</a:t>
            </a:r>
            <a:r>
              <a:rPr lang="en-US" sz="2400" dirty="0" smtClean="0">
                <a:solidFill>
                  <a:srgbClr val="0000FF"/>
                </a:solidFill>
              </a:rPr>
              <a:t> := 07; </a:t>
            </a:r>
          </a:p>
          <a:p>
            <a:pPr marL="801688" lvl="3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date.year</a:t>
            </a:r>
            <a:r>
              <a:rPr lang="en-US" sz="2400" dirty="0" smtClean="0">
                <a:solidFill>
                  <a:srgbClr val="0000FF"/>
                </a:solidFill>
              </a:rPr>
              <a:t> := 2018;</a:t>
            </a:r>
          </a:p>
          <a:p>
            <a:pPr marL="801688" lvl="3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};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4509120"/>
            <a:ext cx="4032448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The value of </a:t>
            </a:r>
            <a:r>
              <a:rPr lang="en-US" sz="2400" i="1" dirty="0" err="1">
                <a:solidFill>
                  <a:srgbClr val="002060"/>
                </a:solidFill>
              </a:rPr>
              <a:t>conf.date</a:t>
            </a:r>
            <a:r>
              <a:rPr lang="en-US" sz="2400" dirty="0">
                <a:solidFill>
                  <a:srgbClr val="FF0000"/>
                </a:solidFill>
              </a:rPr>
              <a:t> will be updated to </a:t>
            </a:r>
            <a:r>
              <a:rPr lang="en-US" sz="2400" i="1" dirty="0">
                <a:solidFill>
                  <a:srgbClr val="002060"/>
                </a:solidFill>
              </a:rPr>
              <a:t>&lt;day=02, month=07, year=2018&gt;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after</a:t>
            </a:r>
            <a:r>
              <a:rPr lang="en-US" sz="2400" dirty="0">
                <a:solidFill>
                  <a:srgbClr val="FF0000"/>
                </a:solidFill>
              </a:rPr>
              <a:t> finishing the execution of the with-statement. </a:t>
            </a:r>
          </a:p>
        </p:txBody>
      </p:sp>
    </p:spTree>
    <p:extLst>
      <p:ext uri="{BB962C8B-B14F-4D97-AF65-F5344CB8AC3E}">
        <p14:creationId xmlns:p14="http://schemas.microsoft.com/office/powerpoint/2010/main" val="3279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Matching Caste/Agent to 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4536504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eanings of the word “</a:t>
            </a:r>
            <a:r>
              <a:rPr lang="en-US" sz="2800" b="1" dirty="0" smtClean="0"/>
              <a:t>service</a:t>
            </a:r>
            <a:r>
              <a:rPr lang="en-US" sz="2800" dirty="0" smtClean="0"/>
              <a:t>”: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service is the </a:t>
            </a:r>
            <a:r>
              <a:rPr lang="en-US" sz="2400" b="1" dirty="0"/>
              <a:t>functionality</a:t>
            </a:r>
            <a:r>
              <a:rPr lang="en-US" sz="2400" dirty="0"/>
              <a:t> provided by a computer system and delivered to the </a:t>
            </a:r>
            <a:r>
              <a:rPr lang="en-US" sz="2400" dirty="0" smtClean="0"/>
              <a:t>users; see [*]. 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service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 lvl="1"/>
            <a:r>
              <a:rPr lang="en-US" sz="2400" dirty="0" smtClean="0"/>
              <a:t>A service is the </a:t>
            </a:r>
            <a:r>
              <a:rPr lang="en-US" sz="2400" b="1" dirty="0"/>
              <a:t>computational </a:t>
            </a:r>
            <a:r>
              <a:rPr lang="en-US" sz="2400" b="1" dirty="0" smtClean="0"/>
              <a:t>entity </a:t>
            </a:r>
            <a:r>
              <a:rPr lang="en-US" sz="2400" dirty="0"/>
              <a:t>that </a:t>
            </a:r>
            <a:r>
              <a:rPr lang="en-US" sz="2400" dirty="0" smtClean="0"/>
              <a:t>provides </a:t>
            </a:r>
            <a:r>
              <a:rPr lang="en-US" sz="2400" dirty="0"/>
              <a:t>the services in the first sense</a:t>
            </a:r>
            <a:r>
              <a:rPr lang="en-US" sz="2400" dirty="0">
                <a:solidFill>
                  <a:srgbClr val="000090"/>
                </a:solidFill>
              </a:rPr>
              <a:t>.</a:t>
            </a:r>
            <a:r>
              <a:rPr lang="en-GB" sz="2400" dirty="0">
                <a:solidFill>
                  <a:srgbClr val="000090"/>
                </a:solidFill>
              </a:rPr>
              <a:t> </a:t>
            </a:r>
            <a:r>
              <a:rPr lang="en-GB" sz="24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GB" sz="2400" b="1" dirty="0" smtClean="0">
                <a:solidFill>
                  <a:srgbClr val="000090"/>
                </a:solidFill>
                <a:sym typeface="Wingdings"/>
              </a:rPr>
              <a:t>agent 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US" sz="2800" dirty="0"/>
              <a:t>M</a:t>
            </a:r>
            <a:r>
              <a:rPr lang="en-US" sz="2800" dirty="0" smtClean="0"/>
              <a:t>eanings </a:t>
            </a:r>
            <a:r>
              <a:rPr lang="en-US" sz="2800" dirty="0"/>
              <a:t>of the word “</a:t>
            </a:r>
            <a:r>
              <a:rPr lang="en-US" sz="2800" b="1" dirty="0" err="1" smtClean="0"/>
              <a:t>microservices</a:t>
            </a:r>
            <a:r>
              <a:rPr lang="en-US" sz="2800" dirty="0"/>
              <a:t>”:</a:t>
            </a:r>
          </a:p>
          <a:p>
            <a:pPr lvl="1"/>
            <a:r>
              <a:rPr lang="en-US" sz="2400" dirty="0"/>
              <a:t>MS are </a:t>
            </a:r>
            <a:r>
              <a:rPr lang="en-US" sz="2400" b="1" dirty="0"/>
              <a:t>identical copies</a:t>
            </a:r>
            <a:r>
              <a:rPr lang="en-US" sz="2400" dirty="0"/>
              <a:t> of a service where each copy is a runtime computational entity. </a:t>
            </a:r>
            <a:r>
              <a:rPr lang="en-US" sz="2400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000090"/>
                </a:solidFill>
                <a:sym typeface="Wingdings"/>
              </a:rPr>
              <a:t>agent</a:t>
            </a:r>
            <a:endParaRPr lang="en-US" sz="2400" b="1" dirty="0">
              <a:solidFill>
                <a:srgbClr val="000090"/>
              </a:solidFill>
            </a:endParaRPr>
          </a:p>
          <a:p>
            <a:pPr lvl="1"/>
            <a:r>
              <a:rPr lang="en-US" sz="2400" dirty="0"/>
              <a:t>a MS is a </a:t>
            </a:r>
            <a:r>
              <a:rPr lang="en-US" sz="2400" b="1" dirty="0"/>
              <a:t>template</a:t>
            </a:r>
            <a:r>
              <a:rPr lang="en-US" sz="2400" dirty="0"/>
              <a:t> from which instances can be generated and deployed to different servers </a:t>
            </a:r>
            <a:r>
              <a:rPr lang="en-US" sz="2400" dirty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000090"/>
                </a:solidFill>
                <a:sym typeface="Wingdings"/>
              </a:rPr>
              <a:t>caste</a:t>
            </a:r>
            <a:endParaRPr lang="en-US" sz="2400" b="1" dirty="0">
              <a:solidFill>
                <a:srgbClr val="000090"/>
              </a:solidFill>
            </a:endParaRPr>
          </a:p>
          <a:p>
            <a:pPr marL="0" lvl="1" indent="0" algn="r">
              <a:spcBef>
                <a:spcPts val="1500"/>
              </a:spcBef>
              <a:buNone/>
            </a:pPr>
            <a:endParaRPr lang="en-GB" sz="24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661248"/>
            <a:ext cx="84611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[</a:t>
            </a:r>
            <a:r>
              <a:rPr lang="en-US" sz="2400" dirty="0">
                <a:solidFill>
                  <a:srgbClr val="000090"/>
                </a:solidFill>
              </a:rPr>
              <a:t>*</a:t>
            </a:r>
            <a:r>
              <a:rPr lang="en-US" sz="2400" dirty="0" smtClean="0">
                <a:solidFill>
                  <a:srgbClr val="000090"/>
                </a:solidFill>
              </a:rPr>
              <a:t>] Singh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smtClean="0">
                <a:solidFill>
                  <a:srgbClr val="000090"/>
                </a:solidFill>
              </a:rPr>
              <a:t>P</a:t>
            </a:r>
            <a:r>
              <a:rPr lang="en-US" sz="2400" dirty="0">
                <a:solidFill>
                  <a:srgbClr val="000090"/>
                </a:solidFill>
              </a:rPr>
              <a:t>. M., and </a:t>
            </a:r>
            <a:r>
              <a:rPr lang="en-US" sz="2400" dirty="0" err="1">
                <a:solidFill>
                  <a:srgbClr val="000090"/>
                </a:solidFill>
              </a:rPr>
              <a:t>Huhns</a:t>
            </a:r>
            <a:r>
              <a:rPr lang="en-US" sz="2400" dirty="0">
                <a:solidFill>
                  <a:srgbClr val="000090"/>
                </a:solidFill>
              </a:rPr>
              <a:t>, N. M., </a:t>
            </a:r>
            <a:r>
              <a:rPr lang="en-US" sz="2400" dirty="0" smtClean="0">
                <a:solidFill>
                  <a:srgbClr val="000090"/>
                </a:solidFill>
              </a:rPr>
              <a:t>(2005) </a:t>
            </a:r>
            <a:r>
              <a:rPr lang="en-US" sz="2400" i="1" dirty="0" smtClean="0">
                <a:solidFill>
                  <a:srgbClr val="000090"/>
                </a:solidFill>
              </a:rPr>
              <a:t>Service</a:t>
            </a:r>
            <a:r>
              <a:rPr lang="en-US" sz="2400" i="1" dirty="0">
                <a:solidFill>
                  <a:srgbClr val="000090"/>
                </a:solidFill>
              </a:rPr>
              <a:t>-Oriented Computing: Semantics, Processes, Agents</a:t>
            </a:r>
            <a:r>
              <a:rPr lang="en-US" sz="2400" dirty="0">
                <a:solidFill>
                  <a:srgbClr val="000090"/>
                </a:solidFill>
              </a:rPr>
              <a:t>. </a:t>
            </a:r>
            <a:r>
              <a:rPr lang="en-US" sz="2400" dirty="0" smtClean="0">
                <a:solidFill>
                  <a:srgbClr val="000090"/>
                </a:solidFill>
              </a:rPr>
              <a:t>Wiley.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3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Service </a:t>
            </a:r>
            <a:r>
              <a:rPr lang="en-GB" sz="2800" dirty="0"/>
              <a:t>a</a:t>
            </a:r>
            <a:r>
              <a:rPr lang="en-GB" sz="2800" dirty="0" smtClean="0"/>
              <a:t>gent is a concurrent programming model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A metaphor of human society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It matches the microservices architecture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GB" sz="2800" dirty="0" smtClean="0"/>
              <a:t>Language facility is at a high level of abstraction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Services (i.e. agents) are first class entities and only building blocks of SW systems, not packages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Deployment and configuration as as agent creation and operations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No low level communication jargons, such as socket, port, send and receive, messages, etc.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No low level synchronisation mechanism, such as synchronise statement, critical regions, PV operations, etc.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Network transparency: agents can be instantiated on any machine</a:t>
            </a:r>
          </a:p>
        </p:txBody>
      </p:sp>
    </p:spTree>
    <p:extLst>
      <p:ext uri="{BB962C8B-B14F-4D97-AF65-F5344CB8AC3E}">
        <p14:creationId xmlns:p14="http://schemas.microsoft.com/office/powerpoint/2010/main" val="41166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Comparison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975347"/>
              </p:ext>
            </p:extLst>
          </p:nvPr>
        </p:nvGraphicFramePr>
        <p:xfrm>
          <a:off x="395536" y="908720"/>
          <a:ext cx="8461376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872208"/>
                <a:gridCol w="2448272"/>
                <a:gridCol w="2628728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Actors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Reactive 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Agent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Runtime elements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Actors,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[objects]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Observables, Subscribers, objects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Agents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Program units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Actor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types, [Classes] 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Sub-Observables, Sub-Subscribers,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Class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Castes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Uses of Reference Capability model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Lifecycle management, Communication address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Lifecycle management,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Subscription for communication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Lifecycle management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[optional],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Communication address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[optional]</a:t>
                      </a:r>
                      <a:endParaRPr lang="en-GB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000090"/>
                          </a:solidFill>
                        </a:rPr>
                        <a:t>Communi-cation</a:t>
                      </a:r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 mechanism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Asynchronous,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Direct addressing, 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Asynchronous,  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Subscribe-publish, 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Explicit event-driven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Asynchronous,</a:t>
                      </a:r>
                    </a:p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Implicit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e</a:t>
                      </a:r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vent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-driven, </a:t>
                      </a:r>
                    </a:p>
                    <a:p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Sender ID identifiable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System structure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Centrally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organised hierarchy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Flat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</a:p>
                    <a:p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no central organisation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Parent-child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hierarchy, Inheritance hierarchy, no central organisation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Location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transparency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Implicit by reference 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9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CAOPLE’s Characteristics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800" dirty="0" smtClean="0"/>
              <a:t>Purely Agent-Oriented 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smtClean="0"/>
              <a:t>Agent is the only type of building block of a system 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err="1">
                <a:solidFill>
                  <a:srgbClr val="0000FF"/>
                </a:solidFill>
              </a:rPr>
              <a:t>v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: Agent + Object approach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800" dirty="0" smtClean="0"/>
              <a:t>Caste-Centric 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smtClean="0"/>
              <a:t>Every agent must be created by instantiation of a caste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smtClean="0"/>
              <a:t>A program code consists of a suite of castes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err="1">
                <a:solidFill>
                  <a:srgbClr val="0000FF"/>
                </a:solidFill>
              </a:rPr>
              <a:t>v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: code agents directly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800" dirty="0" smtClean="0"/>
              <a:t>Imperative 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err="1" smtClean="0"/>
              <a:t>Behaviours</a:t>
            </a:r>
            <a:r>
              <a:rPr lang="en-US" sz="2400" dirty="0" smtClean="0"/>
              <a:t> of the agents are specified in imperative statements</a:t>
            </a:r>
          </a:p>
          <a:p>
            <a:pPr marL="715963" lvl="1" indent="-358775">
              <a:lnSpc>
                <a:spcPct val="90000"/>
              </a:lnSpc>
            </a:pPr>
            <a:r>
              <a:rPr lang="en-US" sz="2400" dirty="0" err="1">
                <a:solidFill>
                  <a:srgbClr val="0000FF"/>
                </a:solidFill>
              </a:rPr>
              <a:t>v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: AI approaches, such as </a:t>
            </a:r>
          </a:p>
          <a:p>
            <a:pPr marL="1073150" lvl="2" indent="-357188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Logic / Rules approach (such as BDI agents); </a:t>
            </a:r>
          </a:p>
          <a:p>
            <a:pPr marL="1073150" lvl="2" indent="-357188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Game theory approach (</a:t>
            </a:r>
            <a:r>
              <a:rPr lang="en-US" dirty="0" err="1" smtClean="0">
                <a:solidFill>
                  <a:srgbClr val="0000FF"/>
                </a:solidFill>
              </a:rPr>
              <a:t>unitity</a:t>
            </a:r>
            <a:r>
              <a:rPr lang="en-US" dirty="0" smtClean="0">
                <a:solidFill>
                  <a:srgbClr val="0000FF"/>
                </a:solidFill>
              </a:rPr>
              <a:t> functions); </a:t>
            </a:r>
          </a:p>
          <a:p>
            <a:pPr marL="1073150" lvl="2" indent="-357188">
              <a:lnSpc>
                <a:spcPct val="9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Organisational</a:t>
            </a:r>
            <a:r>
              <a:rPr lang="en-US" dirty="0" smtClean="0">
                <a:solidFill>
                  <a:srgbClr val="0000FF"/>
                </a:solidFill>
              </a:rPr>
              <a:t> / Social model approaches; etc.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61126" cy="5544616"/>
          </a:xfrm>
        </p:spPr>
        <p:txBody>
          <a:bodyPr/>
          <a:lstStyle/>
          <a:p>
            <a:pPr marL="363538" indent="-363538"/>
            <a:r>
              <a:rPr lang="en-US" dirty="0" smtClean="0">
                <a:solidFill>
                  <a:srgbClr val="0000FF"/>
                </a:solidFill>
              </a:rPr>
              <a:t>Xu</a:t>
            </a:r>
            <a:r>
              <a:rPr lang="en-US" dirty="0">
                <a:solidFill>
                  <a:srgbClr val="0000FF"/>
                </a:solidFill>
              </a:rPr>
              <a:t>, C., Zhu, H., Bayley, I., Lightfoot, D., Green, M., and Marshall, P., “CAOPLE: A Programming Language for </a:t>
            </a:r>
            <a:r>
              <a:rPr lang="en-US" dirty="0" err="1">
                <a:solidFill>
                  <a:srgbClr val="0000FF"/>
                </a:solidFill>
              </a:rPr>
              <a:t>Microservices</a:t>
            </a:r>
            <a:r>
              <a:rPr lang="en-US" dirty="0">
                <a:solidFill>
                  <a:srgbClr val="0000FF"/>
                </a:solidFill>
              </a:rPr>
              <a:t> SaaS”, in </a:t>
            </a:r>
            <a:r>
              <a:rPr lang="en-US" i="1" dirty="0">
                <a:solidFill>
                  <a:srgbClr val="0000FF"/>
                </a:solidFill>
              </a:rPr>
              <a:t>Proc. of SOSE 2016</a:t>
            </a:r>
            <a:r>
              <a:rPr lang="en-US" dirty="0">
                <a:solidFill>
                  <a:srgbClr val="0000FF"/>
                </a:solidFill>
              </a:rPr>
              <a:t>, pp42-52. </a:t>
            </a:r>
            <a:endParaRPr lang="en-US" dirty="0" smtClean="0"/>
          </a:p>
          <a:p>
            <a:pPr marL="346075" indent="-342900"/>
            <a:r>
              <a:rPr lang="en-GB" dirty="0" err="1" smtClean="0">
                <a:solidFill>
                  <a:srgbClr val="0000FF"/>
                </a:solidFill>
              </a:rPr>
              <a:t>Desheng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Liu,  Hong Zhu, </a:t>
            </a:r>
            <a:r>
              <a:rPr lang="en-GB" dirty="0" err="1">
                <a:solidFill>
                  <a:srgbClr val="0000FF"/>
                </a:solidFill>
              </a:rPr>
              <a:t>Chengzhi</a:t>
            </a:r>
            <a:r>
              <a:rPr lang="en-GB" dirty="0">
                <a:solidFill>
                  <a:srgbClr val="0000FF"/>
                </a:solidFill>
              </a:rPr>
              <a:t> Xu,  Ian Bayley, David Lightfoot, Mark Green and Peter Marshall, CIDE: An Integrated Development Environment for </a:t>
            </a:r>
            <a:r>
              <a:rPr lang="en-GB" dirty="0" err="1">
                <a:solidFill>
                  <a:srgbClr val="0000FF"/>
                </a:solidFill>
              </a:rPr>
              <a:t>Microservices</a:t>
            </a:r>
            <a:r>
              <a:rPr lang="en-GB" dirty="0">
                <a:solidFill>
                  <a:srgbClr val="0000FF"/>
                </a:solidFill>
              </a:rPr>
              <a:t>, in </a:t>
            </a:r>
            <a:r>
              <a:rPr lang="en-GB" i="1" dirty="0">
                <a:solidFill>
                  <a:srgbClr val="0000FF"/>
                </a:solidFill>
              </a:rPr>
              <a:t>Proc. of SCC 2016</a:t>
            </a:r>
            <a:r>
              <a:rPr lang="en-GB" dirty="0">
                <a:solidFill>
                  <a:srgbClr val="0000FF"/>
                </a:solidFill>
              </a:rPr>
              <a:t>, pp808-812</a:t>
            </a:r>
            <a:r>
              <a:rPr lang="en-GB" dirty="0" smtClean="0">
                <a:solidFill>
                  <a:srgbClr val="0000F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Candidates of The New SE Paradigm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61126" cy="57606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Which language </a:t>
            </a:r>
            <a:r>
              <a:rPr lang="en-GB" sz="2800" dirty="0" smtClean="0"/>
              <a:t>paradigm is </a:t>
            </a:r>
            <a:r>
              <a:rPr lang="en-GB" sz="2800" dirty="0"/>
              <a:t>suitable </a:t>
            </a:r>
            <a:r>
              <a:rPr lang="en-GB" sz="2800" dirty="0" smtClean="0"/>
              <a:t>for </a:t>
            </a:r>
            <a:r>
              <a:rPr lang="en-GB" sz="2800" dirty="0" err="1" smtClean="0"/>
              <a:t>SaaS</a:t>
            </a:r>
            <a:r>
              <a:rPr lang="en-GB" sz="2800" dirty="0" smtClean="0"/>
              <a:t>? </a:t>
            </a:r>
          </a:p>
          <a:p>
            <a:endParaRPr lang="en-GB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18670"/>
              </p:ext>
            </p:extLst>
          </p:nvPr>
        </p:nvGraphicFramePr>
        <p:xfrm>
          <a:off x="395536" y="1484784"/>
          <a:ext cx="8280920" cy="459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1926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Philosophical Model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Functional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is function application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Logic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 is logic inference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Actor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 is interaction between actors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Reactive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 is propagation of data changes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AI Agent 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 is collaboration among autonomous intelligent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agents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Service Agent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Computation is the collaboration among service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agents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62373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Our proposal [Zhu 2000]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619672" y="5661248"/>
            <a:ext cx="504056" cy="64807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Actor-Based Approaches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The Actor model was proposed and studied  </a:t>
            </a:r>
            <a:r>
              <a:rPr lang="en-US" dirty="0" smtClean="0"/>
              <a:t>for </a:t>
            </a:r>
            <a:r>
              <a:rPr lang="en-US" dirty="0"/>
              <a:t>programming concurrent and parallel systems</a:t>
            </a:r>
            <a:r>
              <a:rPr lang="en-GB" dirty="0"/>
              <a:t> [</a:t>
            </a:r>
            <a:r>
              <a:rPr lang="en-US" dirty="0"/>
              <a:t>Hewitt</a:t>
            </a:r>
            <a:r>
              <a:rPr lang="en-GB" dirty="0"/>
              <a:t>, 1973; </a:t>
            </a:r>
            <a:r>
              <a:rPr lang="en-US" dirty="0" err="1"/>
              <a:t>Apha</a:t>
            </a:r>
            <a:r>
              <a:rPr lang="en-US" dirty="0"/>
              <a:t>,</a:t>
            </a:r>
            <a:r>
              <a:rPr lang="en-GB" dirty="0"/>
              <a:t> </a:t>
            </a:r>
            <a:r>
              <a:rPr lang="en-GB" dirty="0" smtClean="0"/>
              <a:t>1987]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dirty="0" smtClean="0"/>
              <a:t>A</a:t>
            </a:r>
            <a:r>
              <a:rPr lang="en-US" dirty="0" err="1" smtClean="0"/>
              <a:t>ctors</a:t>
            </a:r>
            <a:r>
              <a:rPr lang="en-US" dirty="0" smtClean="0"/>
              <a:t> are the </a:t>
            </a:r>
            <a:r>
              <a:rPr lang="en-US" dirty="0"/>
              <a:t>universal primitives of </a:t>
            </a:r>
            <a:r>
              <a:rPr lang="en-US" dirty="0" smtClean="0"/>
              <a:t>computation, i.e. the building blocks of a concurrent and parallel system. 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Active</a:t>
            </a:r>
            <a:r>
              <a:rPr lang="en-US" dirty="0" smtClean="0"/>
              <a:t>: An </a:t>
            </a:r>
            <a:r>
              <a:rPr lang="en-US" dirty="0"/>
              <a:t>actor is a computational entity that </a:t>
            </a:r>
            <a:r>
              <a:rPr lang="en-US" dirty="0" smtClean="0"/>
              <a:t>is capable of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Send </a:t>
            </a:r>
            <a:r>
              <a:rPr lang="en-US" dirty="0"/>
              <a:t>messages to other actors </a:t>
            </a:r>
            <a:r>
              <a:rPr lang="en-US" dirty="0" smtClean="0"/>
              <a:t>directly by referring to their IDs;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US" dirty="0"/>
              <a:t>Create new actors locally or remotely;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US" dirty="0"/>
              <a:t>Perform computation in response to messages it receives. 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odify</a:t>
            </a:r>
            <a:r>
              <a:rPr lang="en-US" dirty="0"/>
              <a:t> its private </a:t>
            </a:r>
            <a:r>
              <a:rPr lang="en-US" dirty="0" smtClean="0"/>
              <a:t>state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Autonomous</a:t>
            </a:r>
            <a:r>
              <a:rPr lang="en-US" dirty="0" smtClean="0"/>
              <a:t>: An actor can </a:t>
            </a:r>
            <a:r>
              <a:rPr lang="en-US" dirty="0"/>
              <a:t>only affect each other through messages, i.e. not to operate on other actor’s </a:t>
            </a:r>
            <a:r>
              <a:rPr lang="en-US" dirty="0" smtClean="0"/>
              <a:t>state.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Actors are globally organized by the system hierarchically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Controlling the lifecycles of actors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Processing exceptions and failures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Managing actor’s 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3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Actor’s Communication Mechanism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i="1" dirty="0" smtClean="0"/>
              <a:t>Direct </a:t>
            </a:r>
            <a:r>
              <a:rPr lang="en-US" sz="2800" i="1" dirty="0"/>
              <a:t>addressing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an actor </a:t>
            </a:r>
            <a:r>
              <a:rPr lang="en-US" sz="2400" i="1" dirty="0"/>
              <a:t>A</a:t>
            </a:r>
            <a:r>
              <a:rPr lang="en-US" sz="2400" dirty="0"/>
              <a:t> to be able to send a message to an actor 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must have the unique reference to </a:t>
            </a:r>
            <a:r>
              <a:rPr lang="en-US" sz="2400" i="1" dirty="0"/>
              <a:t>B </a:t>
            </a:r>
            <a:r>
              <a:rPr lang="en-US" sz="2400" dirty="0"/>
              <a:t>(i.e. the name or identifier of </a:t>
            </a:r>
            <a:r>
              <a:rPr lang="en-US" sz="2400" i="1" dirty="0"/>
              <a:t>B</a:t>
            </a:r>
            <a:r>
              <a:rPr lang="en-US" sz="2400" dirty="0"/>
              <a:t>). The message is delivered to actor </a:t>
            </a:r>
            <a:r>
              <a:rPr lang="en-US" sz="2400" i="1" dirty="0"/>
              <a:t>B</a:t>
            </a:r>
            <a:r>
              <a:rPr lang="en-US" sz="2400" dirty="0"/>
              <a:t> directly. </a:t>
            </a:r>
            <a:endParaRPr lang="en-GB" sz="2400" dirty="0"/>
          </a:p>
          <a:p>
            <a:pPr lvl="0"/>
            <a:r>
              <a:rPr lang="en-US" sz="2800" i="1" dirty="0"/>
              <a:t>Location transparent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Although </a:t>
            </a:r>
            <a:r>
              <a:rPr lang="en-US" sz="2400" dirty="0"/>
              <a:t>the sender of a message needs to know the reference of the receiver, it does not need to know the location of the receiver. The reference is sufficient for the delivery of the message. </a:t>
            </a:r>
            <a:endParaRPr lang="en-GB" sz="2400" dirty="0"/>
          </a:p>
          <a:p>
            <a:pPr lvl="0"/>
            <a:r>
              <a:rPr lang="en-US" sz="2800" i="1" dirty="0"/>
              <a:t>Asynchronous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message is delivered asynchronously, i.e. not blocking the message sender for the delivery of messages.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59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Actor’s Reference Capability Model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61126" cy="55446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An actor can obtain the unique references of other actors through the following ways. </a:t>
            </a:r>
            <a:endParaRPr lang="en-GB" sz="28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Initial condition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references to certain fixed actors in the system’s environment are known for all actors.  </a:t>
            </a:r>
            <a:endParaRPr lang="en-GB" sz="24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Parenthood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When </a:t>
            </a:r>
            <a:r>
              <a:rPr lang="en-US" sz="2400" dirty="0"/>
              <a:t>an actor </a:t>
            </a:r>
            <a:r>
              <a:rPr lang="en-US" sz="2400" i="1" dirty="0"/>
              <a:t>A</a:t>
            </a:r>
            <a:r>
              <a:rPr lang="en-US" sz="2400" dirty="0"/>
              <a:t> creates 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obtains the unique reference of </a:t>
            </a:r>
            <a:r>
              <a:rPr lang="en-US" sz="2400" i="1" dirty="0"/>
              <a:t>B</a:t>
            </a:r>
            <a:r>
              <a:rPr lang="en-US" sz="2400" dirty="0"/>
              <a:t>. </a:t>
            </a:r>
            <a:endParaRPr lang="en-GB" sz="24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Endowment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When </a:t>
            </a:r>
            <a:r>
              <a:rPr lang="en-US" sz="2400" dirty="0"/>
              <a:t>actor </a:t>
            </a:r>
            <a:r>
              <a:rPr lang="en-US" sz="2400" i="1" dirty="0"/>
              <a:t>A</a:t>
            </a:r>
            <a:r>
              <a:rPr lang="en-US" sz="2400" dirty="0"/>
              <a:t> creates 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 is born with the subset of references that </a:t>
            </a:r>
            <a:r>
              <a:rPr lang="en-US" sz="2400" i="1" dirty="0"/>
              <a:t>A</a:t>
            </a:r>
            <a:r>
              <a:rPr lang="en-US" sz="2400" dirty="0"/>
              <a:t> chose to endow it with. </a:t>
            </a:r>
            <a:endParaRPr lang="en-GB" sz="24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Introduction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If </a:t>
            </a:r>
            <a:r>
              <a:rPr lang="en-US" sz="2400" i="1" dirty="0"/>
              <a:t>A</a:t>
            </a:r>
            <a:r>
              <a:rPr lang="en-US" sz="2400" dirty="0"/>
              <a:t> has the reference to actor </a:t>
            </a:r>
            <a:r>
              <a:rPr lang="en-US" sz="2400" i="1" dirty="0"/>
              <a:t>C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can send the reference to </a:t>
            </a:r>
            <a:r>
              <a:rPr lang="en-US" sz="2400" i="1" dirty="0"/>
              <a:t>C</a:t>
            </a:r>
            <a:r>
              <a:rPr lang="en-US" sz="2400" dirty="0"/>
              <a:t> to actor </a:t>
            </a:r>
            <a:r>
              <a:rPr lang="en-US" sz="2400" i="1" dirty="0"/>
              <a:t>B</a:t>
            </a:r>
            <a:r>
              <a:rPr lang="en-US" sz="2400" dirty="0"/>
              <a:t> (provided that </a:t>
            </a:r>
            <a:r>
              <a:rPr lang="en-US" sz="2400" i="1" dirty="0"/>
              <a:t>A</a:t>
            </a:r>
            <a:r>
              <a:rPr lang="en-US" sz="2400" dirty="0"/>
              <a:t> also has the reference to </a:t>
            </a:r>
            <a:r>
              <a:rPr lang="en-US" sz="2400" i="1" dirty="0"/>
              <a:t>B</a:t>
            </a:r>
            <a:r>
              <a:rPr lang="en-US" sz="2400" dirty="0"/>
              <a:t> so that </a:t>
            </a:r>
            <a:r>
              <a:rPr lang="en-US" sz="2400" i="1" dirty="0"/>
              <a:t>C</a:t>
            </a:r>
            <a:r>
              <a:rPr lang="en-US" sz="2400" dirty="0"/>
              <a:t>’s reference can be sent to </a:t>
            </a:r>
            <a:r>
              <a:rPr lang="en-US" sz="2400" i="1" dirty="0"/>
              <a:t>B</a:t>
            </a:r>
            <a:r>
              <a:rPr lang="en-US" sz="2400" dirty="0"/>
              <a:t>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72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Implementations of Actor Model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ure </a:t>
            </a:r>
            <a:r>
              <a:rPr lang="en-US" sz="2800" dirty="0"/>
              <a:t>actor </a:t>
            </a:r>
            <a:r>
              <a:rPr lang="en-US" sz="2800" dirty="0" smtClean="0"/>
              <a:t>system: </a:t>
            </a:r>
          </a:p>
          <a:p>
            <a:pPr lvl="1"/>
            <a:r>
              <a:rPr lang="en-US" sz="2400" dirty="0" smtClean="0"/>
              <a:t>Everything </a:t>
            </a:r>
            <a:r>
              <a:rPr lang="en-US" sz="2400" dirty="0"/>
              <a:t>is an </a:t>
            </a:r>
            <a:r>
              <a:rPr lang="en-US" sz="2400" dirty="0" smtClean="0"/>
              <a:t>actor, even </a:t>
            </a:r>
            <a:r>
              <a:rPr lang="en-US" sz="2400" dirty="0"/>
              <a:t>the primitive data types, such as integers, real numbers and strings, are </a:t>
            </a:r>
            <a:r>
              <a:rPr lang="en-US" sz="2400" dirty="0" smtClean="0"/>
              <a:t>actors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o </a:t>
            </a:r>
            <a:r>
              <a:rPr lang="en-US" sz="2400" dirty="0">
                <a:solidFill>
                  <a:srgbClr val="0000FF"/>
                </a:solidFill>
              </a:rPr>
              <a:t>such practical programming language exists as far as we </a:t>
            </a:r>
            <a:r>
              <a:rPr lang="en-US" sz="2400" dirty="0" smtClean="0">
                <a:solidFill>
                  <a:srgbClr val="0000FF"/>
                </a:solidFill>
              </a:rPr>
              <a:t>know</a:t>
            </a:r>
          </a:p>
          <a:p>
            <a:r>
              <a:rPr lang="en-GB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ctor as </a:t>
            </a:r>
            <a:r>
              <a:rPr lang="en-US" sz="2800" dirty="0"/>
              <a:t>a special kind of system </a:t>
            </a:r>
            <a:r>
              <a:rPr lang="en-US" sz="2800" dirty="0" smtClean="0"/>
              <a:t>component:</a:t>
            </a:r>
          </a:p>
          <a:p>
            <a:pPr lvl="1"/>
            <a:r>
              <a:rPr lang="en-US" sz="2400" dirty="0" smtClean="0"/>
              <a:t>Extends </a:t>
            </a:r>
            <a:r>
              <a:rPr lang="en-US" sz="2400" dirty="0"/>
              <a:t>an exiting programming language with a library of code that enables the actor </a:t>
            </a:r>
            <a:r>
              <a:rPr lang="en-US" sz="2400" dirty="0" smtClean="0"/>
              <a:t>model</a:t>
            </a:r>
            <a:endParaRPr lang="en-US" sz="2400" dirty="0"/>
          </a:p>
          <a:p>
            <a:pPr lvl="1"/>
            <a:r>
              <a:rPr lang="en-GB" sz="2400" dirty="0" smtClean="0"/>
              <a:t>Example: </a:t>
            </a:r>
          </a:p>
          <a:p>
            <a:pPr lvl="2"/>
            <a:r>
              <a:rPr lang="en-US" sz="2400" dirty="0" err="1" smtClean="0"/>
              <a:t>Akka</a:t>
            </a:r>
            <a:r>
              <a:rPr lang="en-US" sz="2400" dirty="0" smtClean="0"/>
              <a:t> </a:t>
            </a:r>
            <a:r>
              <a:rPr lang="en-US" sz="2400" dirty="0"/>
              <a:t>library for </a:t>
            </a:r>
            <a:r>
              <a:rPr lang="en-US" sz="2400" dirty="0" err="1"/>
              <a:t>Scala</a:t>
            </a:r>
            <a:r>
              <a:rPr lang="en-US" sz="2400" dirty="0"/>
              <a:t> and Java</a:t>
            </a:r>
            <a:r>
              <a:rPr lang="en-GB" sz="2400" dirty="0"/>
              <a:t> </a:t>
            </a:r>
            <a:endParaRPr lang="en-GB" sz="2400" dirty="0" smtClean="0"/>
          </a:p>
          <a:p>
            <a:pPr lvl="1"/>
            <a:r>
              <a:rPr lang="en-GB" sz="2400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ore </a:t>
            </a:r>
            <a:r>
              <a:rPr lang="en-US" sz="2400" dirty="0">
                <a:solidFill>
                  <a:srgbClr val="0000FF"/>
                </a:solidFill>
              </a:rPr>
              <a:t>than 50 such libraries listed in the Wikipedia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endParaRPr lang="en-GB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More than 20 programming languages have claimed that the actor model is implemented or </a:t>
            </a:r>
            <a:r>
              <a:rPr lang="en-US" sz="2400" dirty="0" smtClean="0">
                <a:solidFill>
                  <a:srgbClr val="0000FF"/>
                </a:solidFill>
              </a:rPr>
              <a:t>supported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-ppt-white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solidFill>
            <a:srgbClr val="FF0000">
              <a:alpha val="30000"/>
            </a:srgbClr>
          </a:solidFill>
          <a:prstDash val="dash"/>
          <a:tailEnd type="stealt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OB-ppt-white.potx</Template>
  <TotalTime>5635</TotalTime>
  <Words>2701</Words>
  <Application>Microsoft Office PowerPoint</Application>
  <PresentationFormat>On-screen Show (4:3)</PresentationFormat>
  <Paragraphs>396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OB-ppt-white</vt:lpstr>
      <vt:lpstr>2018 IEEE Congress on Services Tutorial </vt:lpstr>
      <vt:lpstr>Part 2: Programming in CAOPLE</vt:lpstr>
      <vt:lpstr>Programming Languages in SE Paradigms</vt:lpstr>
      <vt:lpstr>Software Languages for SaaS</vt:lpstr>
      <vt:lpstr>Candidates of The New SE Paradigm</vt:lpstr>
      <vt:lpstr>Actor-Based Approaches</vt:lpstr>
      <vt:lpstr>Actor’s Communication Mechanism</vt:lpstr>
      <vt:lpstr>Actor’s Reference Capability Model</vt:lpstr>
      <vt:lpstr>Implementations of Actor Model</vt:lpstr>
      <vt:lpstr>Akka’s Actor Model</vt:lpstr>
      <vt:lpstr>Akka’s Supervision Hierarchy </vt:lpstr>
      <vt:lpstr>Akka’s Supervision Hierarchy</vt:lpstr>
      <vt:lpstr>Reactive Approach </vt:lpstr>
      <vt:lpstr>ReactiveX’s Implementation</vt:lpstr>
      <vt:lpstr>ReactiveX’s “List” Operators</vt:lpstr>
      <vt:lpstr>Intelligent Agent Models</vt:lpstr>
      <vt:lpstr>Service Agent Model [Zhu, 2000]</vt:lpstr>
      <vt:lpstr>The Structure of Agents/Castes</vt:lpstr>
      <vt:lpstr>Key Features of Agents</vt:lpstr>
      <vt:lpstr>Key Features of Castes</vt:lpstr>
      <vt:lpstr>Example: Hello World</vt:lpstr>
      <vt:lpstr>Example: (Observer of “Hello World”)</vt:lpstr>
      <vt:lpstr>Communication Mechanism</vt:lpstr>
      <vt:lpstr>“Deployment” Mechanism</vt:lpstr>
      <vt:lpstr>Example: Dynamic Creation of Agents </vt:lpstr>
      <vt:lpstr>Example: Hello World Version 2</vt:lpstr>
      <vt:lpstr>Example: Observer Version 2</vt:lpstr>
      <vt:lpstr>Example: Builder Version 2</vt:lpstr>
      <vt:lpstr>Event-Driven Computation </vt:lpstr>
      <vt:lpstr>Example: The Till Statement</vt:lpstr>
      <vt:lpstr>Agent Operations: More Than Deployment</vt:lpstr>
      <vt:lpstr>Example: AdaptivePeer</vt:lpstr>
      <vt:lpstr>How to Write “API”s</vt:lpstr>
      <vt:lpstr>Example: Check Workload on a Node</vt:lpstr>
      <vt:lpstr>PowerPoint Presentation</vt:lpstr>
      <vt:lpstr>PowerPoint Presentation</vt:lpstr>
      <vt:lpstr>Data Types </vt:lpstr>
      <vt:lpstr>Literals</vt:lpstr>
      <vt:lpstr>Definition Packages</vt:lpstr>
      <vt:lpstr>Prevention of Data Racing</vt:lpstr>
      <vt:lpstr>Matching Caste/Agent to MS</vt:lpstr>
      <vt:lpstr>Summary</vt:lpstr>
      <vt:lpstr>Comparison</vt:lpstr>
      <vt:lpstr>CAOPLE’s Characteristics </vt:lpstr>
      <vt:lpstr>References</vt:lpstr>
    </vt:vector>
  </TitlesOfParts>
  <Company>School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IWSC 2012 16 July 2012, Izmir, Turkey  </dc:title>
  <dc:creator> </dc:creator>
  <cp:lastModifiedBy>Hong Zhu</cp:lastModifiedBy>
  <cp:revision>344</cp:revision>
  <cp:lastPrinted>2017-09-05T23:44:15Z</cp:lastPrinted>
  <dcterms:created xsi:type="dcterms:W3CDTF">2012-07-12T10:43:20Z</dcterms:created>
  <dcterms:modified xsi:type="dcterms:W3CDTF">2018-06-30T11:55:05Z</dcterms:modified>
</cp:coreProperties>
</file>