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66" r:id="rId2"/>
    <p:sldId id="367" r:id="rId3"/>
    <p:sldId id="370" r:id="rId4"/>
    <p:sldId id="369" r:id="rId5"/>
    <p:sldId id="371" r:id="rId6"/>
    <p:sldId id="372" r:id="rId7"/>
    <p:sldId id="373" r:id="rId8"/>
    <p:sldId id="374" r:id="rId9"/>
    <p:sldId id="358" r:id="rId10"/>
    <p:sldId id="362" r:id="rId11"/>
    <p:sldId id="375" r:id="rId12"/>
    <p:sldId id="363" r:id="rId13"/>
    <p:sldId id="364" r:id="rId14"/>
    <p:sldId id="365" r:id="rId15"/>
    <p:sldId id="377" r:id="rId16"/>
    <p:sldId id="359" r:id="rId17"/>
    <p:sldId id="361" r:id="rId18"/>
    <p:sldId id="376" r:id="rId19"/>
    <p:sldId id="3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69" autoAdjust="0"/>
    <p:restoredTop sz="93694" autoAdjust="0"/>
  </p:normalViewPr>
  <p:slideViewPr>
    <p:cSldViewPr>
      <p:cViewPr varScale="1">
        <p:scale>
          <a:sx n="98" d="100"/>
          <a:sy n="98" d="100"/>
        </p:scale>
        <p:origin x="-5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5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35960-94E8-4CEE-9857-8382391522E0}" type="datetimeFigureOut">
              <a:rPr lang="en-US" smtClean="0"/>
              <a:pPr/>
              <a:t>27/06/18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1D0F5-CBB9-476F-834C-2232B1EFF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4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 PPT banner white 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9" y="2071678"/>
            <a:ext cx="8533134" cy="4473585"/>
          </a:xfrm>
        </p:spPr>
        <p:txBody>
          <a:bodyPr/>
          <a:lstStyle>
            <a:lvl1pPr marL="0" indent="0" algn="l">
              <a:buNone/>
              <a:defRPr sz="2800"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15269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OB PPT banner 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15269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 descr="co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9625"/>
            <a:ext cx="8532000" cy="4767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908720"/>
            <a:ext cx="8461126" cy="5544616"/>
          </a:xfrm>
        </p:spPr>
        <p:txBody>
          <a:bodyPr/>
          <a:lstStyle>
            <a:lvl1pPr marL="180975" indent="-180975">
              <a:spcBef>
                <a:spcPts val="1500"/>
              </a:spcBef>
              <a:defRPr b="0"/>
            </a:lvl1pPr>
            <a:lvl2pPr marL="449263" indent="-177800">
              <a:spcBef>
                <a:spcPts val="300"/>
              </a:spcBef>
              <a:defRPr sz="2000"/>
            </a:lvl2pPr>
            <a:lvl3pPr marL="715963" indent="-182563">
              <a:spcBef>
                <a:spcPts val="300"/>
              </a:spcBef>
              <a:defRPr sz="2000"/>
            </a:lvl3pPr>
            <a:lvl4pPr marL="982663" indent="-177800">
              <a:spcBef>
                <a:spcPts val="300"/>
              </a:spcBef>
              <a:defRPr sz="1800"/>
            </a:lvl4pPr>
            <a:lvl5pPr marL="1258888" indent="-180975">
              <a:spcBef>
                <a:spcPts val="3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7" y="908720"/>
            <a:ext cx="4270126" cy="561662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271463" indent="-271463">
              <a:defRPr sz="2400"/>
            </a:lvl2pPr>
            <a:lvl3pPr marL="533400" indent="-261938">
              <a:defRPr sz="2000"/>
            </a:lvl3pPr>
            <a:lvl4pPr marL="804863" indent="-271463">
              <a:defRPr sz="2000"/>
            </a:lvl4pPr>
            <a:lvl5pPr marL="1077913" indent="-27305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656" y="908720"/>
            <a:ext cx="4138824" cy="561662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271463" indent="-271463">
              <a:defRPr sz="2400"/>
            </a:lvl2pPr>
            <a:lvl3pPr marL="533400" indent="-261938">
              <a:defRPr sz="2000"/>
            </a:lvl3pPr>
            <a:lvl4pPr marL="804863" indent="-271463">
              <a:defRPr sz="2000"/>
            </a:lvl4pPr>
            <a:lvl5pPr marL="1077913" indent="-27305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30" descr="OB PPT logo white 1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461127" cy="64807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536" y="836712"/>
            <a:ext cx="84249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none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30238" indent="-173038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077913" indent="-163513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527175" indent="-155575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1974850" indent="-14605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268288" algn="ctr"/>
            <a:r>
              <a:rPr lang="en-US" sz="3600" dirty="0" smtClean="0"/>
              <a:t>2018 IEEE Congress on Services</a:t>
            </a:r>
            <a:br>
              <a:rPr lang="en-US" sz="3600" dirty="0" smtClean="0"/>
            </a:br>
            <a:r>
              <a:rPr lang="en-US" sz="3600" dirty="0" smtClean="0"/>
              <a:t>Tutorial 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221088"/>
            <a:ext cx="8496944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Hong </a:t>
            </a:r>
            <a:r>
              <a:rPr lang="en-US" sz="3200" b="1" dirty="0" smtClean="0">
                <a:solidFill>
                  <a:srgbClr val="FFFFFF"/>
                </a:solidFill>
              </a:rPr>
              <a:t>Zhu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School of Engineering, Computing and Mathematics</a:t>
            </a:r>
            <a:endParaRPr lang="en-GB" sz="2400" dirty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Oxford </a:t>
            </a:r>
            <a:r>
              <a:rPr lang="en-US" sz="2400" dirty="0">
                <a:solidFill>
                  <a:schemeClr val="bg1"/>
                </a:solidFill>
              </a:rPr>
              <a:t>Brookes University, </a:t>
            </a:r>
            <a:r>
              <a:rPr lang="en-US" sz="2400" dirty="0" smtClean="0">
                <a:solidFill>
                  <a:schemeClr val="bg1"/>
                </a:solidFill>
              </a:rPr>
              <a:t>Oxford, </a:t>
            </a:r>
            <a:r>
              <a:rPr lang="en-US" sz="2400" dirty="0">
                <a:solidFill>
                  <a:schemeClr val="bg1"/>
                </a:solidFill>
              </a:rPr>
              <a:t>UK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Email: </a:t>
            </a:r>
            <a:r>
              <a:rPr lang="en-US" sz="2400" dirty="0">
                <a:solidFill>
                  <a:srgbClr val="FFFFFF"/>
                </a:solidFill>
              </a:rPr>
              <a:t>hzhu@brookes.ac.uk,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060848"/>
            <a:ext cx="83529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Programming Microservices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chemeClr val="bg1"/>
                </a:solidFill>
              </a:rPr>
              <a:t>Service Agent Oriented </a:t>
            </a:r>
            <a:r>
              <a:rPr lang="en-US" sz="2800" dirty="0" smtClean="0">
                <a:solidFill>
                  <a:schemeClr val="bg1"/>
                </a:solidFill>
              </a:rPr>
              <a:t>Programming Language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and An Integrated </a:t>
            </a:r>
            <a:r>
              <a:rPr lang="en-US" sz="2800" dirty="0" err="1" smtClean="0">
                <a:solidFill>
                  <a:schemeClr val="bg1"/>
                </a:solidFill>
              </a:rPr>
              <a:t>DevOps</a:t>
            </a:r>
            <a:r>
              <a:rPr lang="en-US" sz="2800" dirty="0" smtClean="0">
                <a:solidFill>
                  <a:schemeClr val="bg1"/>
                </a:solidFill>
              </a:rPr>
              <a:t> Environment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5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GB" dirty="0" smtClean="0"/>
              <a:t>CIDE-1 </a:t>
            </a:r>
            <a:r>
              <a:rPr lang="en-GB" dirty="0"/>
              <a:t>Programming Environment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1" b="-641"/>
          <a:stretch>
            <a:fillRect/>
          </a:stretch>
        </p:blipFill>
        <p:spPr bwMode="auto">
          <a:xfrm>
            <a:off x="539552" y="1340768"/>
            <a:ext cx="8136903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499992" y="2780928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Code editor</a:t>
            </a:r>
            <a:endParaRPr lang="en-GB" sz="3200" dirty="0">
              <a:effectLst/>
              <a:latin typeface="Calibri"/>
              <a:ea typeface="宋体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635896" y="2492896"/>
            <a:ext cx="864096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300192" y="4797152"/>
            <a:ext cx="11521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Compiler output message</a:t>
            </a:r>
            <a:endParaRPr lang="en-GB" sz="3200" dirty="0">
              <a:effectLst/>
              <a:latin typeface="Calibri"/>
              <a:ea typeface="宋体"/>
              <a:cs typeface="Times New Roman"/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5436096" y="5193196"/>
            <a:ext cx="864096" cy="360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707904" y="836712"/>
            <a:ext cx="16561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Compilation</a:t>
            </a:r>
            <a:endParaRPr lang="en-GB" sz="3200" dirty="0">
              <a:effectLst/>
              <a:latin typeface="Calibri"/>
              <a:ea typeface="宋体"/>
              <a:cs typeface="Times New Roman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508104" y="1052736"/>
            <a:ext cx="720080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88024" y="1196752"/>
            <a:ext cx="432048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228184" y="764704"/>
            <a:ext cx="16561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Management tools</a:t>
            </a:r>
            <a:endParaRPr lang="en-GB" sz="3200" dirty="0">
              <a:effectLst/>
              <a:latin typeface="Calibri"/>
              <a:ea typeface="宋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41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CIDE-2 Programming Environment as A Plug-in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700808"/>
            <a:ext cx="8208912" cy="4536504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95936" y="908720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Coloured code editor</a:t>
            </a:r>
            <a:endParaRPr lang="en-GB" sz="3200" dirty="0">
              <a:effectLst/>
              <a:latin typeface="Calibri"/>
              <a:ea typeface="宋体"/>
              <a:cs typeface="Times New Roma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419872" y="1484784"/>
            <a:ext cx="864096" cy="15121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195736" y="3717032"/>
            <a:ext cx="1224136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915816" y="4509120"/>
            <a:ext cx="18722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Indication of error location helps debugging</a:t>
            </a:r>
            <a:endParaRPr lang="en-GB" sz="3200" dirty="0">
              <a:effectLst/>
              <a:latin typeface="Calibri"/>
              <a:ea typeface="宋体"/>
              <a:cs typeface="Times New Roma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971600" y="3356992"/>
            <a:ext cx="2016224" cy="12961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27984" y="3717032"/>
            <a:ext cx="1584176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067944" y="2348880"/>
            <a:ext cx="1944216" cy="21602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6804248" y="2924944"/>
            <a:ext cx="216024" cy="12241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6300192" y="4149080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Error message</a:t>
            </a:r>
            <a:endParaRPr lang="en-GB" sz="32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7308304" y="836712"/>
            <a:ext cx="10081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 err="1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Github</a:t>
            </a:r>
            <a:endParaRPr lang="en-GB" sz="3200" dirty="0">
              <a:effectLst/>
              <a:latin typeface="Calibri"/>
              <a:ea typeface="宋体"/>
              <a:cs typeface="Times New Roman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812360" y="1196752"/>
            <a:ext cx="720080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971600" y="1412776"/>
            <a:ext cx="144016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323528" y="836712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Project management</a:t>
            </a:r>
            <a:endParaRPr lang="en-GB" sz="32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2411760" y="1052736"/>
            <a:ext cx="13681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CIDE tools</a:t>
            </a:r>
            <a:endParaRPr lang="en-GB" sz="3200" dirty="0">
              <a:effectLst/>
              <a:latin typeface="Calibri"/>
              <a:ea typeface="宋体"/>
              <a:cs typeface="Times New Roman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979712" y="1340768"/>
            <a:ext cx="648072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763688" y="1124744"/>
            <a:ext cx="216024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1475656" y="764704"/>
            <a:ext cx="13681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Compiler</a:t>
            </a:r>
            <a:endParaRPr lang="en-GB" sz="3200" dirty="0">
              <a:effectLst/>
              <a:latin typeface="Calibri"/>
              <a:ea typeface="宋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2168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Cluster Management Tool</a:t>
            </a:r>
            <a:endParaRPr lang="en-GB" sz="32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352928" cy="3168352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16200000">
            <a:off x="1295636" y="3248980"/>
            <a:ext cx="216024" cy="1584176"/>
          </a:xfrm>
          <a:prstGeom prst="leftBrace">
            <a:avLst>
              <a:gd name="adj1" fmla="val 36274"/>
              <a:gd name="adj2" fmla="val 51604"/>
            </a:avLst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3528" y="5733256"/>
            <a:ext cx="20162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1000"/>
              </a:spcAft>
            </a:pP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Selected </a:t>
            </a:r>
            <a:r>
              <a:rPr lang="en-GB" sz="20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nodes </a:t>
            </a:r>
            <a:r>
              <a:rPr lang="en-GB" sz="200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are in 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the </a:t>
            </a: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working cluster</a:t>
            </a:r>
            <a:endParaRPr lang="en-GB" sz="20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99592" y="5085184"/>
            <a:ext cx="18002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1000"/>
              </a:spcAft>
            </a:pP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List of nodes in the network</a:t>
            </a:r>
            <a:endParaRPr lang="en-GB" sz="20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059832" y="5157192"/>
            <a:ext cx="25202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States of the virtual 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machine: </a:t>
            </a:r>
            <a:endParaRPr lang="en-GB" sz="2000" dirty="0">
              <a:effectLst/>
              <a:latin typeface="Calibri"/>
              <a:ea typeface="宋体"/>
              <a:cs typeface="Times New Roman"/>
            </a:endParaRPr>
          </a:p>
          <a:p>
            <a:pPr marL="342900" indent="-342900">
              <a:lnSpc>
                <a:spcPct val="80000"/>
              </a:lnSpc>
              <a:spcAft>
                <a:spcPts val="0"/>
              </a:spcAft>
              <a:buFont typeface="Arial"/>
              <a:buChar char="•"/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Green</a:t>
            </a: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: on, </a:t>
            </a:r>
            <a:endParaRPr lang="en-GB" sz="2000" dirty="0" smtClean="0">
              <a:solidFill>
                <a:srgbClr val="FF0000"/>
              </a:solidFill>
              <a:effectLst/>
              <a:latin typeface="Calibri"/>
              <a:ea typeface="宋体"/>
              <a:cs typeface="Times New Roman"/>
            </a:endParaRPr>
          </a:p>
          <a:p>
            <a:pPr marL="342900" indent="-342900">
              <a:lnSpc>
                <a:spcPct val="80000"/>
              </a:lnSpc>
              <a:spcAft>
                <a:spcPts val="0"/>
              </a:spcAft>
              <a:buFont typeface="Arial"/>
              <a:buChar char="•"/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Red</a:t>
            </a: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: off, </a:t>
            </a:r>
            <a:endParaRPr lang="en-GB" sz="2000" dirty="0" smtClean="0">
              <a:solidFill>
                <a:srgbClr val="FF0000"/>
              </a:solidFill>
              <a:effectLst/>
              <a:latin typeface="Calibri"/>
              <a:ea typeface="宋体"/>
              <a:cs typeface="Times New Roman"/>
            </a:endParaRPr>
          </a:p>
          <a:p>
            <a:pPr marL="342900" indent="-342900">
              <a:lnSpc>
                <a:spcPct val="80000"/>
              </a:lnSpc>
              <a:spcAft>
                <a:spcPts val="0"/>
              </a:spcAft>
              <a:buFont typeface="Arial"/>
              <a:buChar char="•"/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Blue</a:t>
            </a: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: waiting </a:t>
            </a:r>
            <a:endParaRPr lang="en-GB" sz="20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5364088" y="2420887"/>
            <a:ext cx="216024" cy="3240360"/>
          </a:xfrm>
          <a:prstGeom prst="leftBrace">
            <a:avLst>
              <a:gd name="adj1" fmla="val 36274"/>
              <a:gd name="adj2" fmla="val 51604"/>
            </a:avLst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436096" y="5445224"/>
            <a:ext cx="188632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Workload information</a:t>
            </a:r>
            <a:endParaRPr lang="en-GB" sz="20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4" name="Left Brace 13"/>
          <p:cNvSpPr/>
          <p:nvPr/>
        </p:nvSpPr>
        <p:spPr>
          <a:xfrm rot="5400000" flipV="1">
            <a:off x="5544109" y="656692"/>
            <a:ext cx="360041" cy="3168353"/>
          </a:xfrm>
          <a:prstGeom prst="leftBrace">
            <a:avLst>
              <a:gd name="adj1" fmla="val 36274"/>
              <a:gd name="adj2" fmla="val 51604"/>
            </a:avLst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372200" y="764704"/>
            <a:ext cx="22322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Group 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operations </a:t>
            </a: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on selected virtual machines</a:t>
            </a:r>
            <a:endParaRPr lang="en-GB" sz="32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6" name="Left Brace 15"/>
          <p:cNvSpPr/>
          <p:nvPr/>
        </p:nvSpPr>
        <p:spPr>
          <a:xfrm rot="5400000" flipV="1">
            <a:off x="2310988" y="649454"/>
            <a:ext cx="273556" cy="3240361"/>
          </a:xfrm>
          <a:prstGeom prst="leftBrace">
            <a:avLst>
              <a:gd name="adj1" fmla="val 36274"/>
              <a:gd name="adj2" fmla="val 51604"/>
            </a:avLst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95536" y="908720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Search for 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nodes </a:t>
            </a: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in the network</a:t>
            </a:r>
            <a:endParaRPr lang="en-GB" sz="32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555776" y="908720"/>
            <a:ext cx="37444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Click </a:t>
            </a:r>
            <a:r>
              <a:rPr lang="en-GB" sz="20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on </a:t>
            </a:r>
            <a:r>
              <a:rPr lang="en-GB" sz="200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CE/LEE 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to turn it on/off  </a:t>
            </a:r>
          </a:p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Click on ME to </a:t>
            </a:r>
            <a:r>
              <a:rPr lang="en-GB" sz="20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r</a:t>
            </a:r>
            <a:r>
              <a:rPr lang="en-GB" sz="200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efresh the states</a:t>
            </a:r>
            <a:endParaRPr lang="en-GB" sz="3200" dirty="0">
              <a:effectLst/>
              <a:latin typeface="Calibri"/>
              <a:ea typeface="宋体"/>
              <a:cs typeface="Times New Roman"/>
            </a:endParaRPr>
          </a:p>
        </p:txBody>
      </p:sp>
      <p:cxnSp>
        <p:nvCxnSpPr>
          <p:cNvPr id="20" name="Straight Arrow Connector 19"/>
          <p:cNvCxnSpPr>
            <a:stCxn id="7" idx="1"/>
          </p:cNvCxnSpPr>
          <p:nvPr/>
        </p:nvCxnSpPr>
        <p:spPr>
          <a:xfrm>
            <a:off x="1429058" y="4149080"/>
            <a:ext cx="118606" cy="1008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59832" y="3933056"/>
            <a:ext cx="504056" cy="12241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1"/>
          </p:cNvCxnSpPr>
          <p:nvPr/>
        </p:nvCxnSpPr>
        <p:spPr>
          <a:xfrm>
            <a:off x="5524075" y="4149079"/>
            <a:ext cx="704109" cy="12961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467544" y="3861048"/>
            <a:ext cx="216024" cy="18722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1"/>
          </p:cNvCxnSpPr>
          <p:nvPr/>
        </p:nvCxnSpPr>
        <p:spPr>
          <a:xfrm flipH="1" flipV="1">
            <a:off x="1907704" y="1484784"/>
            <a:ext cx="592038" cy="64807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347864" y="1484784"/>
            <a:ext cx="936104" cy="16561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868144" y="1340768"/>
            <a:ext cx="864096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267744" y="2636912"/>
            <a:ext cx="1512168" cy="1296144"/>
          </a:xfrm>
          <a:prstGeom prst="rect">
            <a:avLst/>
          </a:prstGeom>
          <a:ln w="28575" cmpd="sng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53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Deployment Management Tool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2420888"/>
            <a:ext cx="8352928" cy="3456384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987824" y="836712"/>
            <a:ext cx="4176464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Load a </a:t>
            </a: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configuration 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file</a:t>
            </a:r>
            <a:endParaRPr lang="en-GB" sz="2000" dirty="0">
              <a:solidFill>
                <a:srgbClr val="FF0000"/>
              </a:solidFill>
              <a:latin typeface="Calibri"/>
              <a:ea typeface="宋体"/>
              <a:cs typeface="Times New Roman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Save to the </a:t>
            </a: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current configuration 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file</a:t>
            </a:r>
            <a:endParaRPr lang="en-GB" sz="2000" dirty="0">
              <a:solidFill>
                <a:srgbClr val="FF0000"/>
              </a:solidFill>
              <a:latin typeface="Calibri"/>
              <a:ea typeface="宋体"/>
              <a:cs typeface="Times New Roman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Save to </a:t>
            </a:r>
            <a:r>
              <a:rPr lang="en-GB" sz="200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a 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configuration file</a:t>
            </a:r>
            <a:endParaRPr lang="en-GB" sz="2000" dirty="0">
              <a:solidFill>
                <a:srgbClr val="FF0000"/>
              </a:solidFill>
              <a:latin typeface="Calibri"/>
              <a:ea typeface="宋体"/>
              <a:cs typeface="Times New Roman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Create </a:t>
            </a: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a new configuration 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file</a:t>
            </a:r>
            <a:endParaRPr lang="en-GB" sz="2000" dirty="0">
              <a:solidFill>
                <a:srgbClr val="FF0000"/>
              </a:solidFill>
              <a:latin typeface="Calibri"/>
              <a:ea typeface="宋体"/>
              <a:cs typeface="Times New Roman"/>
            </a:endParaRPr>
          </a:p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E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xecute the </a:t>
            </a: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loaded </a:t>
            </a:r>
            <a:r>
              <a:rPr lang="en-GB" sz="20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configuration </a:t>
            </a:r>
            <a:r>
              <a:rPr lang="en-GB" sz="200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file</a:t>
            </a:r>
            <a:endParaRPr lang="en-GB" sz="2000" dirty="0" smtClean="0">
              <a:solidFill>
                <a:srgbClr val="FF0000"/>
              </a:solidFill>
              <a:effectLst/>
              <a:latin typeface="Calibri"/>
              <a:ea typeface="宋体"/>
              <a:cs typeface="Times New Roman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Record </a:t>
            </a: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manual 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deployments</a:t>
            </a:r>
            <a:endParaRPr lang="en-GB" sz="20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314561" y="2219725"/>
            <a:ext cx="759651" cy="1163278"/>
          </a:xfrm>
          <a:custGeom>
            <a:avLst/>
            <a:gdLst>
              <a:gd name="connsiteX0" fmla="*/ 0 w 759651"/>
              <a:gd name="connsiteY0" fmla="*/ 1163278 h 1163278"/>
              <a:gd name="connsiteX1" fmla="*/ 11870 w 759651"/>
              <a:gd name="connsiteY1" fmla="*/ 0 h 1163278"/>
              <a:gd name="connsiteX2" fmla="*/ 759651 w 759651"/>
              <a:gd name="connsiteY2" fmla="*/ 0 h 1163278"/>
              <a:gd name="connsiteX3" fmla="*/ 759651 w 759651"/>
              <a:gd name="connsiteY3" fmla="*/ 0 h 1163278"/>
              <a:gd name="connsiteX4" fmla="*/ 759651 w 759651"/>
              <a:gd name="connsiteY4" fmla="*/ 0 h 116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51" h="1163278">
                <a:moveTo>
                  <a:pt x="0" y="1163278"/>
                </a:moveTo>
                <a:lnTo>
                  <a:pt x="11870" y="0"/>
                </a:lnTo>
                <a:lnTo>
                  <a:pt x="759651" y="0"/>
                </a:lnTo>
                <a:lnTo>
                  <a:pt x="759651" y="0"/>
                </a:lnTo>
                <a:lnTo>
                  <a:pt x="759651" y="0"/>
                </a:lnTo>
              </a:path>
            </a:pathLst>
          </a:custGeom>
          <a:ln w="28575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2051720" y="1988840"/>
            <a:ext cx="1008112" cy="1379302"/>
          </a:xfrm>
          <a:custGeom>
            <a:avLst/>
            <a:gdLst>
              <a:gd name="connsiteX0" fmla="*/ 0 w 759651"/>
              <a:gd name="connsiteY0" fmla="*/ 1163278 h 1163278"/>
              <a:gd name="connsiteX1" fmla="*/ 11870 w 759651"/>
              <a:gd name="connsiteY1" fmla="*/ 0 h 1163278"/>
              <a:gd name="connsiteX2" fmla="*/ 759651 w 759651"/>
              <a:gd name="connsiteY2" fmla="*/ 0 h 1163278"/>
              <a:gd name="connsiteX3" fmla="*/ 759651 w 759651"/>
              <a:gd name="connsiteY3" fmla="*/ 0 h 1163278"/>
              <a:gd name="connsiteX4" fmla="*/ 759651 w 759651"/>
              <a:gd name="connsiteY4" fmla="*/ 0 h 116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51" h="1163278">
                <a:moveTo>
                  <a:pt x="0" y="1163278"/>
                </a:moveTo>
                <a:lnTo>
                  <a:pt x="11870" y="0"/>
                </a:lnTo>
                <a:lnTo>
                  <a:pt x="759651" y="0"/>
                </a:lnTo>
                <a:lnTo>
                  <a:pt x="759651" y="0"/>
                </a:lnTo>
                <a:lnTo>
                  <a:pt x="759651" y="0"/>
                </a:lnTo>
              </a:path>
            </a:pathLst>
          </a:custGeom>
          <a:ln w="28575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1691680" y="1700808"/>
            <a:ext cx="1368152" cy="1667334"/>
          </a:xfrm>
          <a:custGeom>
            <a:avLst/>
            <a:gdLst>
              <a:gd name="connsiteX0" fmla="*/ 0 w 759651"/>
              <a:gd name="connsiteY0" fmla="*/ 1163278 h 1163278"/>
              <a:gd name="connsiteX1" fmla="*/ 11870 w 759651"/>
              <a:gd name="connsiteY1" fmla="*/ 0 h 1163278"/>
              <a:gd name="connsiteX2" fmla="*/ 759651 w 759651"/>
              <a:gd name="connsiteY2" fmla="*/ 0 h 1163278"/>
              <a:gd name="connsiteX3" fmla="*/ 759651 w 759651"/>
              <a:gd name="connsiteY3" fmla="*/ 0 h 1163278"/>
              <a:gd name="connsiteX4" fmla="*/ 759651 w 759651"/>
              <a:gd name="connsiteY4" fmla="*/ 0 h 116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51" h="1163278">
                <a:moveTo>
                  <a:pt x="0" y="1163278"/>
                </a:moveTo>
                <a:lnTo>
                  <a:pt x="11870" y="0"/>
                </a:lnTo>
                <a:lnTo>
                  <a:pt x="759651" y="0"/>
                </a:lnTo>
                <a:lnTo>
                  <a:pt x="759651" y="0"/>
                </a:lnTo>
                <a:lnTo>
                  <a:pt x="759651" y="0"/>
                </a:lnTo>
              </a:path>
            </a:pathLst>
          </a:custGeom>
          <a:ln w="28575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1331640" y="1484784"/>
            <a:ext cx="1728192" cy="1883358"/>
          </a:xfrm>
          <a:custGeom>
            <a:avLst/>
            <a:gdLst>
              <a:gd name="connsiteX0" fmla="*/ 0 w 759651"/>
              <a:gd name="connsiteY0" fmla="*/ 1163278 h 1163278"/>
              <a:gd name="connsiteX1" fmla="*/ 11870 w 759651"/>
              <a:gd name="connsiteY1" fmla="*/ 0 h 1163278"/>
              <a:gd name="connsiteX2" fmla="*/ 759651 w 759651"/>
              <a:gd name="connsiteY2" fmla="*/ 0 h 1163278"/>
              <a:gd name="connsiteX3" fmla="*/ 759651 w 759651"/>
              <a:gd name="connsiteY3" fmla="*/ 0 h 1163278"/>
              <a:gd name="connsiteX4" fmla="*/ 759651 w 759651"/>
              <a:gd name="connsiteY4" fmla="*/ 0 h 116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51" h="1163278">
                <a:moveTo>
                  <a:pt x="0" y="1163278"/>
                </a:moveTo>
                <a:lnTo>
                  <a:pt x="11870" y="0"/>
                </a:lnTo>
                <a:lnTo>
                  <a:pt x="759651" y="0"/>
                </a:lnTo>
                <a:lnTo>
                  <a:pt x="759651" y="0"/>
                </a:lnTo>
                <a:lnTo>
                  <a:pt x="759651" y="0"/>
                </a:lnTo>
              </a:path>
            </a:pathLst>
          </a:custGeom>
          <a:ln w="28575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1043608" y="1268760"/>
            <a:ext cx="2016224" cy="2099382"/>
          </a:xfrm>
          <a:custGeom>
            <a:avLst/>
            <a:gdLst>
              <a:gd name="connsiteX0" fmla="*/ 0 w 759651"/>
              <a:gd name="connsiteY0" fmla="*/ 1163278 h 1163278"/>
              <a:gd name="connsiteX1" fmla="*/ 11870 w 759651"/>
              <a:gd name="connsiteY1" fmla="*/ 0 h 1163278"/>
              <a:gd name="connsiteX2" fmla="*/ 759651 w 759651"/>
              <a:gd name="connsiteY2" fmla="*/ 0 h 1163278"/>
              <a:gd name="connsiteX3" fmla="*/ 759651 w 759651"/>
              <a:gd name="connsiteY3" fmla="*/ 0 h 1163278"/>
              <a:gd name="connsiteX4" fmla="*/ 759651 w 759651"/>
              <a:gd name="connsiteY4" fmla="*/ 0 h 116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51" h="1163278">
                <a:moveTo>
                  <a:pt x="0" y="1163278"/>
                </a:moveTo>
                <a:lnTo>
                  <a:pt x="11870" y="0"/>
                </a:lnTo>
                <a:lnTo>
                  <a:pt x="759651" y="0"/>
                </a:lnTo>
                <a:lnTo>
                  <a:pt x="759651" y="0"/>
                </a:lnTo>
                <a:lnTo>
                  <a:pt x="759651" y="0"/>
                </a:lnTo>
              </a:path>
            </a:pathLst>
          </a:custGeom>
          <a:ln w="28575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683568" y="1052736"/>
            <a:ext cx="2376264" cy="2315406"/>
          </a:xfrm>
          <a:custGeom>
            <a:avLst/>
            <a:gdLst>
              <a:gd name="connsiteX0" fmla="*/ 0 w 759651"/>
              <a:gd name="connsiteY0" fmla="*/ 1163278 h 1163278"/>
              <a:gd name="connsiteX1" fmla="*/ 11870 w 759651"/>
              <a:gd name="connsiteY1" fmla="*/ 0 h 1163278"/>
              <a:gd name="connsiteX2" fmla="*/ 759651 w 759651"/>
              <a:gd name="connsiteY2" fmla="*/ 0 h 1163278"/>
              <a:gd name="connsiteX3" fmla="*/ 759651 w 759651"/>
              <a:gd name="connsiteY3" fmla="*/ 0 h 1163278"/>
              <a:gd name="connsiteX4" fmla="*/ 759651 w 759651"/>
              <a:gd name="connsiteY4" fmla="*/ 0 h 116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51" h="1163278">
                <a:moveTo>
                  <a:pt x="0" y="1163278"/>
                </a:moveTo>
                <a:lnTo>
                  <a:pt x="11870" y="0"/>
                </a:lnTo>
                <a:lnTo>
                  <a:pt x="759651" y="0"/>
                </a:lnTo>
                <a:lnTo>
                  <a:pt x="759651" y="0"/>
                </a:lnTo>
                <a:lnTo>
                  <a:pt x="759651" y="0"/>
                </a:lnTo>
              </a:path>
            </a:pathLst>
          </a:custGeom>
          <a:ln w="28575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520" y="5949280"/>
            <a:ext cx="223224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List of CEs 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available </a:t>
            </a:r>
            <a:endParaRPr lang="en-GB" sz="2000" dirty="0">
              <a:solidFill>
                <a:srgbClr val="FF0000"/>
              </a:solidFill>
              <a:latin typeface="Calibri"/>
              <a:ea typeface="宋体"/>
              <a:cs typeface="Times New Roman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Click to s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elect a CE</a:t>
            </a:r>
            <a:endParaRPr lang="en-GB" sz="20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483768" y="5877272"/>
            <a:ext cx="15841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D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eployed castes </a:t>
            </a: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on the selected CE</a:t>
            </a:r>
            <a:endParaRPr lang="en-GB" sz="20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355976" y="6021288"/>
            <a:ext cx="13681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Files to be 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 deployed</a:t>
            </a:r>
            <a:endParaRPr lang="en-GB" sz="20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588224" y="6021288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The CE that the file 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is </a:t>
            </a:r>
            <a:r>
              <a:rPr lang="en-GB" sz="20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deployed to </a:t>
            </a:r>
            <a:endParaRPr lang="en-GB" sz="2000" dirty="0">
              <a:effectLst/>
              <a:latin typeface="Calibri"/>
              <a:ea typeface="宋体"/>
              <a:cs typeface="Times New Roman"/>
            </a:endParaRPr>
          </a:p>
        </p:txBody>
      </p:sp>
      <p:cxnSp>
        <p:nvCxnSpPr>
          <p:cNvPr id="18" name="Straight Arrow Connector 17"/>
          <p:cNvCxnSpPr>
            <a:stCxn id="13" idx="0"/>
          </p:cNvCxnSpPr>
          <p:nvPr/>
        </p:nvCxnSpPr>
        <p:spPr>
          <a:xfrm flipH="1" flipV="1">
            <a:off x="1043608" y="4077072"/>
            <a:ext cx="324036" cy="18722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39852" y="4509120"/>
            <a:ext cx="36004" cy="14401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0"/>
          </p:cNvCxnSpPr>
          <p:nvPr/>
        </p:nvCxnSpPr>
        <p:spPr>
          <a:xfrm flipV="1">
            <a:off x="5040052" y="4581128"/>
            <a:ext cx="36004" cy="14401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380312" y="4581128"/>
            <a:ext cx="144016" cy="14401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46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Runtime Agent Management Tool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-585" r="-415"/>
          <a:stretch/>
        </p:blipFill>
        <p:spPr>
          <a:xfrm>
            <a:off x="1060343" y="908720"/>
            <a:ext cx="7119444" cy="5544616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544" y="2564904"/>
            <a:ext cx="223224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Select the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 CE where the caste is stored</a:t>
            </a:r>
            <a:endParaRPr lang="en-GB" sz="2000" dirty="0">
              <a:solidFill>
                <a:srgbClr val="FF0000"/>
              </a:solidFill>
              <a:latin typeface="Calibri"/>
              <a:ea typeface="宋体"/>
              <a:cs typeface="Times New Roman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707905" y="2780928"/>
            <a:ext cx="19442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Select the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 caste that an agent is to start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300192" y="2564904"/>
            <a:ext cx="20162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Select the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 LEE where the agent is to run</a:t>
            </a:r>
            <a:endParaRPr lang="en-GB" sz="2000" dirty="0">
              <a:solidFill>
                <a:srgbClr val="FF0000"/>
              </a:solidFill>
              <a:latin typeface="Calibri"/>
              <a:ea typeface="宋体"/>
              <a:cs typeface="Times New Roman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771800" y="4581128"/>
            <a:ext cx="223224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Information about the agents running on the selected LEE is displayed here. </a:t>
            </a:r>
            <a:endParaRPr lang="en-GB" sz="2000" dirty="0">
              <a:solidFill>
                <a:srgbClr val="FF0000"/>
              </a:solidFill>
              <a:latin typeface="Calibri"/>
              <a:ea typeface="宋体"/>
              <a:cs typeface="Times New Roman"/>
            </a:endParaRPr>
          </a:p>
        </p:txBody>
      </p:sp>
      <p:cxnSp>
        <p:nvCxnSpPr>
          <p:cNvPr id="9" name="Straight Arrow Connector 8"/>
          <p:cNvCxnSpPr>
            <a:stCxn id="5" idx="0"/>
          </p:cNvCxnSpPr>
          <p:nvPr/>
        </p:nvCxnSpPr>
        <p:spPr>
          <a:xfrm flipV="1">
            <a:off x="1583668" y="1916832"/>
            <a:ext cx="252028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707904" y="1988840"/>
            <a:ext cx="432048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120172" y="1988840"/>
            <a:ext cx="540060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0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Summary</a:t>
            </a:r>
          </a:p>
          <a:p>
            <a:pPr marL="971550" lvl="1" indent="-514350" algn="l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Characteristics of new SE paradigm for </a:t>
            </a:r>
            <a:r>
              <a:rPr lang="en-GB" dirty="0" err="1" smtClean="0">
                <a:solidFill>
                  <a:srgbClr val="000000"/>
                </a:solidFill>
              </a:rPr>
              <a:t>SaaS</a:t>
            </a:r>
            <a:r>
              <a:rPr lang="en-GB" dirty="0" smtClean="0">
                <a:solidFill>
                  <a:srgbClr val="000000"/>
                </a:solidFill>
              </a:rPr>
              <a:t> in Microservices</a:t>
            </a:r>
          </a:p>
          <a:p>
            <a:pPr marL="971550" lvl="1" indent="-514350" algn="l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Benefits of CAOPLE/CIDE for </a:t>
            </a:r>
            <a:r>
              <a:rPr lang="en-GB" dirty="0" err="1" smtClean="0">
                <a:solidFill>
                  <a:srgbClr val="000000"/>
                </a:solidFill>
              </a:rPr>
              <a:t>SaaS</a:t>
            </a:r>
            <a:r>
              <a:rPr lang="en-GB" dirty="0" smtClean="0">
                <a:solidFill>
                  <a:srgbClr val="000000"/>
                </a:solidFill>
              </a:rPr>
              <a:t> in Microservices </a:t>
            </a:r>
          </a:p>
          <a:p>
            <a:pPr marL="514350" indent="-514350">
              <a:buAutoNum type="arabicPeriod"/>
            </a:pPr>
            <a:r>
              <a:rPr lang="en-GB" dirty="0" smtClean="0"/>
              <a:t>Work in progress and future work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4. 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479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Summary 1: The New Paradigm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461126" cy="55446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err="1" smtClean="0"/>
              <a:t>SaaS</a:t>
            </a:r>
            <a:r>
              <a:rPr lang="en-GB" dirty="0" smtClean="0"/>
              <a:t> in microservices architecture is driving software engineering practice towards a new paradigm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Software structure: microservice architecture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Building blocks of the systems are autonomous active computational entities (microservices, container, or agents)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They are distributed over a network, executed in parallel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They are dynamically instantiated from templates (microservices, container images or caste)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Their communications are asynchronous (non-blocking) and the connections are dynamically established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Development process: </a:t>
            </a:r>
            <a:r>
              <a:rPr lang="en-GB" dirty="0" err="1" smtClean="0"/>
              <a:t>DevOps</a:t>
            </a:r>
            <a:r>
              <a:rPr lang="en-GB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Development, deployment and operation processes are integrated and pipelined 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Continuous testing, integration and delivery</a:t>
            </a:r>
          </a:p>
          <a:p>
            <a:pPr lvl="1">
              <a:lnSpc>
                <a:spcPct val="90000"/>
              </a:lnSpc>
            </a:pPr>
            <a:r>
              <a:rPr lang="en-GB" i="1" dirty="0" smtClean="0"/>
              <a:t>Container Technology: 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Platform for fast creation of instances, distribution of code, and monitoring the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6093296"/>
            <a:ext cx="83529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90"/>
                </a:solidFill>
              </a:rPr>
              <a:t>Philosophical Model: Computing is the collaboration between autonomous active service agents distributed over a network. </a:t>
            </a:r>
            <a:endParaRPr lang="en-GB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600" dirty="0" smtClean="0"/>
              <a:t>Summary 2: Benefits of CAOPLE/CIDE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sz="2800" dirty="0" smtClean="0"/>
              <a:t>High </a:t>
            </a:r>
            <a:r>
              <a:rPr lang="en-GB" sz="2800" dirty="0" smtClean="0"/>
              <a:t>level of abstraction for implementing </a:t>
            </a:r>
            <a:r>
              <a:rPr lang="en-GB" sz="2800" dirty="0" err="1" smtClean="0"/>
              <a:t>SaaS</a:t>
            </a:r>
            <a:r>
              <a:rPr lang="en-GB" sz="2800" dirty="0" smtClean="0"/>
              <a:t> with a nice metaphor 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Reducing the complexity of program </a:t>
            </a:r>
          </a:p>
          <a:p>
            <a:pPr lvl="1">
              <a:spcBef>
                <a:spcPts val="0"/>
              </a:spcBef>
            </a:pPr>
            <a:r>
              <a:rPr lang="en-GB" sz="2400" dirty="0" smtClean="0"/>
              <a:t>Otherwise caused by coding at low level communication primitives and network location sensitivity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Realisation of </a:t>
            </a:r>
            <a:r>
              <a:rPr lang="en-GB" sz="2800" i="1" dirty="0" smtClean="0"/>
              <a:t>code-once-run-anywhere</a:t>
            </a:r>
            <a:r>
              <a:rPr lang="en-GB" sz="2800" dirty="0" smtClean="0"/>
              <a:t>, thus reducing the complexity of testing, deployment, server provision, etc. </a:t>
            </a:r>
          </a:p>
          <a:p>
            <a:pPr lvl="1">
              <a:spcBef>
                <a:spcPts val="0"/>
              </a:spcBef>
            </a:pPr>
            <a:r>
              <a:rPr lang="en-GB" sz="2400" dirty="0" smtClean="0"/>
              <a:t>Otherwise caused by heterogeneous hardware and software platforms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Supporting </a:t>
            </a:r>
            <a:r>
              <a:rPr lang="en-GB" sz="2800" dirty="0" err="1" smtClean="0"/>
              <a:t>DevOps</a:t>
            </a:r>
            <a:r>
              <a:rPr lang="en-GB" sz="2800" dirty="0" smtClean="0"/>
              <a:t> principles in one Integrated </a:t>
            </a:r>
            <a:r>
              <a:rPr lang="en-GB" sz="2800" dirty="0" err="1" smtClean="0"/>
              <a:t>DevOps</a:t>
            </a:r>
            <a:r>
              <a:rPr lang="en-GB" sz="2800" dirty="0" smtClean="0"/>
              <a:t> Environment</a:t>
            </a:r>
          </a:p>
          <a:p>
            <a:pPr lvl="1">
              <a:spcBef>
                <a:spcPts val="0"/>
              </a:spcBef>
            </a:pPr>
            <a:r>
              <a:rPr lang="en-GB" sz="2400" dirty="0" smtClean="0"/>
              <a:t>Reducing the cognitive load; otherwise caused by complexity of the infrastructure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1048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Work in Progress and Future Work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Further development of CAOPLE/CIDE</a:t>
            </a:r>
          </a:p>
          <a:p>
            <a:pPr lvl="1"/>
            <a:r>
              <a:rPr lang="en-GB" dirty="0" smtClean="0"/>
              <a:t>Debugging facility in an environment of concurrent and distributed system</a:t>
            </a:r>
          </a:p>
          <a:p>
            <a:pPr lvl="1"/>
            <a:r>
              <a:rPr lang="en-GB" dirty="0" smtClean="0"/>
              <a:t>Libraries for graphical user interface</a:t>
            </a:r>
          </a:p>
          <a:p>
            <a:pPr lvl="1"/>
            <a:r>
              <a:rPr lang="en-GB" dirty="0" smtClean="0"/>
              <a:t>Libraries to work with </a:t>
            </a:r>
            <a:r>
              <a:rPr lang="en-GB" dirty="0" err="1" smtClean="0"/>
              <a:t>NoSQL</a:t>
            </a:r>
            <a:r>
              <a:rPr lang="en-GB" dirty="0" smtClean="0"/>
              <a:t> databases</a:t>
            </a:r>
          </a:p>
          <a:p>
            <a:pPr lvl="1"/>
            <a:r>
              <a:rPr lang="en-GB" dirty="0" smtClean="0"/>
              <a:t>CAVM for Android and other mobile phone platform</a:t>
            </a:r>
          </a:p>
          <a:p>
            <a:pPr lvl="1"/>
            <a:r>
              <a:rPr lang="en-GB" dirty="0" smtClean="0"/>
              <a:t>Libraries and language facilities for artificial intelligence </a:t>
            </a:r>
          </a:p>
          <a:p>
            <a:r>
              <a:rPr lang="en-GB" dirty="0" smtClean="0"/>
              <a:t>Theoretical research problems</a:t>
            </a:r>
          </a:p>
          <a:p>
            <a:pPr lvl="1"/>
            <a:r>
              <a:rPr lang="en-GB" dirty="0" smtClean="0"/>
              <a:t>Formal reasoning about microservices, especially </a:t>
            </a:r>
            <a:r>
              <a:rPr lang="en-GB" dirty="0"/>
              <a:t>e</a:t>
            </a:r>
            <a:r>
              <a:rPr lang="en-GB" sz="2000" dirty="0" smtClean="0"/>
              <a:t>mergent behaviours and properties, such as load balance, scalability, processing capability, </a:t>
            </a:r>
            <a:r>
              <a:rPr lang="en-GB" sz="2000" dirty="0"/>
              <a:t>fault tolerance, </a:t>
            </a:r>
            <a:r>
              <a:rPr lang="en-GB" sz="2000" dirty="0" smtClean="0"/>
              <a:t>etc. </a:t>
            </a:r>
          </a:p>
          <a:p>
            <a:pPr lvl="1"/>
            <a:r>
              <a:rPr lang="en-GB" dirty="0" smtClean="0"/>
              <a:t>Design patterns of microservices, and their implementations in CAOPLE</a:t>
            </a:r>
            <a:endParaRPr lang="en-GB" sz="2000" dirty="0" smtClean="0"/>
          </a:p>
          <a:p>
            <a:r>
              <a:rPr lang="en-GB" dirty="0" smtClean="0"/>
              <a:t>Case studies</a:t>
            </a:r>
          </a:p>
          <a:p>
            <a:pPr lvl="1"/>
            <a:r>
              <a:rPr lang="en-GB" dirty="0" smtClean="0"/>
              <a:t>Development of real applications in CAOPLE/CIDE</a:t>
            </a:r>
          </a:p>
        </p:txBody>
      </p:sp>
    </p:spTree>
    <p:extLst>
      <p:ext uri="{BB962C8B-B14F-4D97-AF65-F5344CB8AC3E}">
        <p14:creationId xmlns:p14="http://schemas.microsoft.com/office/powerpoint/2010/main" val="707108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Acknowledgement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70936" y="1974143"/>
            <a:ext cx="8262779" cy="441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The work reported in here is based on the research in collaboration with </a:t>
            </a:r>
            <a:r>
              <a:rPr lang="en-US" altLang="zh-CN" sz="2400" dirty="0" smtClean="0">
                <a:solidFill>
                  <a:schemeClr val="bg1"/>
                </a:solidFill>
              </a:rPr>
              <a:t>colleagues </a:t>
            </a:r>
            <a:r>
              <a:rPr lang="en-GB" sz="2400" dirty="0" smtClean="0">
                <a:solidFill>
                  <a:schemeClr val="bg1"/>
                </a:solidFill>
              </a:rPr>
              <a:t>of the AFM research group at Oxford Brookes University, and colleagues and students at NUDT, China. In particular, I am most grateful to </a:t>
            </a:r>
            <a:r>
              <a:rPr lang="en-GB" sz="2400" dirty="0" err="1" smtClean="0">
                <a:solidFill>
                  <a:schemeClr val="bg1"/>
                </a:solidFill>
              </a:rPr>
              <a:t>Dr.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Lijun</a:t>
            </a:r>
            <a:r>
              <a:rPr lang="en-GB" sz="2400" dirty="0" smtClean="0">
                <a:solidFill>
                  <a:schemeClr val="bg1"/>
                </a:solidFill>
              </a:rPr>
              <a:t> Shan, </a:t>
            </a:r>
            <a:r>
              <a:rPr lang="en-GB" sz="2400" dirty="0" err="1" smtClean="0">
                <a:solidFill>
                  <a:schemeClr val="bg1"/>
                </a:solidFill>
              </a:rPr>
              <a:t>Sufeng</a:t>
            </a:r>
            <a:r>
              <a:rPr lang="en-GB" sz="2400" dirty="0" smtClean="0">
                <a:solidFill>
                  <a:schemeClr val="bg1"/>
                </a:solidFill>
              </a:rPr>
              <a:t> Wang, </a:t>
            </a:r>
            <a:r>
              <a:rPr lang="en-GB" sz="2400" dirty="0" err="1">
                <a:solidFill>
                  <a:schemeClr val="bg1"/>
                </a:solidFill>
              </a:rPr>
              <a:t>Prof.</a:t>
            </a:r>
            <a:r>
              <a:rPr lang="en-GB" sz="2400" dirty="0">
                <a:solidFill>
                  <a:schemeClr val="bg1"/>
                </a:solidFill>
              </a:rPr>
              <a:t> Bin </a:t>
            </a:r>
            <a:r>
              <a:rPr lang="en-GB" sz="2400" dirty="0" smtClean="0">
                <a:solidFill>
                  <a:schemeClr val="bg1"/>
                </a:solidFill>
              </a:rPr>
              <a:t>Zhou, </a:t>
            </a:r>
            <a:r>
              <a:rPr lang="en-GB" sz="2400" dirty="0" err="1" smtClean="0">
                <a:solidFill>
                  <a:schemeClr val="bg1"/>
                </a:solidFill>
              </a:rPr>
              <a:t>Dr.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Rui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Shen</a:t>
            </a:r>
            <a:r>
              <a:rPr lang="en-GB" sz="2400" dirty="0" smtClean="0">
                <a:solidFill>
                  <a:schemeClr val="bg1"/>
                </a:solidFill>
              </a:rPr>
              <a:t>, </a:t>
            </a:r>
            <a:r>
              <a:rPr lang="en-GB" sz="2400" dirty="0" err="1" smtClean="0">
                <a:solidFill>
                  <a:schemeClr val="bg1"/>
                </a:solidFill>
              </a:rPr>
              <a:t>Prof.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Ji</a:t>
            </a:r>
            <a:r>
              <a:rPr lang="en-GB" sz="2400" dirty="0" smtClean="0">
                <a:solidFill>
                  <a:schemeClr val="bg1"/>
                </a:solidFill>
              </a:rPr>
              <a:t> Wang, and </a:t>
            </a:r>
            <a:r>
              <a:rPr lang="en-GB" sz="2400" dirty="0" err="1" smtClean="0">
                <a:solidFill>
                  <a:schemeClr val="bg1"/>
                </a:solidFill>
              </a:rPr>
              <a:t>Prof.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Xinjun</a:t>
            </a:r>
            <a:r>
              <a:rPr lang="en-GB" sz="2400" dirty="0" smtClean="0">
                <a:solidFill>
                  <a:schemeClr val="bg1"/>
                </a:solidFill>
              </a:rPr>
              <a:t> Mao of NUDT participate in the early stages of the research. </a:t>
            </a:r>
            <a:r>
              <a:rPr lang="en-GB" sz="2400" dirty="0" err="1" smtClean="0">
                <a:solidFill>
                  <a:schemeClr val="bg1"/>
                </a:solidFill>
              </a:rPr>
              <a:t>Dr.</a:t>
            </a:r>
            <a:r>
              <a:rPr lang="en-GB" sz="2400" dirty="0" smtClean="0">
                <a:solidFill>
                  <a:schemeClr val="bg1"/>
                </a:solidFill>
              </a:rPr>
              <a:t> Ian </a:t>
            </a:r>
            <a:r>
              <a:rPr lang="en-GB" sz="2400" dirty="0" err="1" smtClean="0">
                <a:solidFill>
                  <a:schemeClr val="bg1"/>
                </a:solidFill>
              </a:rPr>
              <a:t>Bayley</a:t>
            </a:r>
            <a:r>
              <a:rPr lang="en-GB" sz="2400" dirty="0" smtClean="0">
                <a:solidFill>
                  <a:schemeClr val="bg1"/>
                </a:solidFill>
              </a:rPr>
              <a:t>, </a:t>
            </a:r>
            <a:r>
              <a:rPr lang="en-GB" sz="2400" dirty="0" err="1" smtClean="0">
                <a:solidFill>
                  <a:schemeClr val="bg1"/>
                </a:solidFill>
              </a:rPr>
              <a:t>Dr.</a:t>
            </a:r>
            <a:r>
              <a:rPr lang="en-GB" sz="2400" dirty="0" smtClean="0">
                <a:solidFill>
                  <a:schemeClr val="bg1"/>
                </a:solidFill>
              </a:rPr>
              <a:t> Mark Green, Peter Marshall, and David Lightfoot of AFM group are the members of AOP research group. </a:t>
            </a:r>
            <a:r>
              <a:rPr lang="en-GB" sz="2400" dirty="0" err="1" smtClean="0">
                <a:solidFill>
                  <a:schemeClr val="bg1"/>
                </a:solidFill>
              </a:rPr>
              <a:t>Dr.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Chengzi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Xu</a:t>
            </a:r>
            <a:r>
              <a:rPr lang="en-GB" sz="2400" dirty="0" smtClean="0">
                <a:solidFill>
                  <a:schemeClr val="bg1"/>
                </a:solidFill>
              </a:rPr>
              <a:t> made significant contribution to the development of the new version of CAOPLE compiler and virtual machine CAVM-2, and </a:t>
            </a:r>
            <a:r>
              <a:rPr lang="en-GB" sz="2400" dirty="0" err="1" smtClean="0">
                <a:solidFill>
                  <a:schemeClr val="bg1"/>
                </a:solidFill>
              </a:rPr>
              <a:t>Dr</a:t>
            </a:r>
            <a:r>
              <a:rPr lang="en-GB" sz="2400" dirty="0" err="1">
                <a:solidFill>
                  <a:schemeClr val="bg1"/>
                </a:solidFill>
              </a:rPr>
              <a:t>.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Desheng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Liu, who contributed significantly to the development of CIDE while they were visitors to the AFM. 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4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Part 3: Integrated </a:t>
            </a:r>
            <a:r>
              <a:rPr lang="en-GB" dirty="0" err="1" smtClean="0"/>
              <a:t>DevOps</a:t>
            </a:r>
            <a:r>
              <a:rPr lang="en-GB" dirty="0" smtClean="0"/>
              <a:t> </a:t>
            </a:r>
            <a:r>
              <a:rPr lang="en-GB" dirty="0" err="1" smtClean="0"/>
              <a:t>Envrionment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132856"/>
            <a:ext cx="763284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chemeClr val="tx2"/>
                </a:solidFill>
              </a:rPr>
              <a:t>CAVM: CAOPLE </a:t>
            </a:r>
            <a:r>
              <a:rPr lang="en-GB" sz="2400" dirty="0">
                <a:solidFill>
                  <a:schemeClr val="tx2"/>
                </a:solidFill>
              </a:rPr>
              <a:t>v</a:t>
            </a:r>
            <a:r>
              <a:rPr lang="en-GB" sz="2400" dirty="0" smtClean="0">
                <a:solidFill>
                  <a:schemeClr val="tx2"/>
                </a:solidFill>
              </a:rPr>
              <a:t>irtual machine </a:t>
            </a:r>
          </a:p>
          <a:p>
            <a:pPr marL="800100" lvl="1" indent="-342900">
              <a:spcBef>
                <a:spcPts val="1200"/>
              </a:spcBef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Architecture and operations</a:t>
            </a: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chemeClr val="tx2"/>
                </a:solidFill>
              </a:rPr>
              <a:t>CIDE: CAOLE Integrated </a:t>
            </a:r>
            <a:r>
              <a:rPr lang="en-GB" sz="2400" dirty="0" err="1" smtClean="0">
                <a:solidFill>
                  <a:schemeClr val="tx2"/>
                </a:solidFill>
              </a:rPr>
              <a:t>DevOps</a:t>
            </a:r>
            <a:r>
              <a:rPr lang="en-GB" sz="2400" dirty="0" smtClean="0">
                <a:solidFill>
                  <a:schemeClr val="tx2"/>
                </a:solidFill>
              </a:rPr>
              <a:t> Environment </a:t>
            </a:r>
          </a:p>
          <a:p>
            <a:pPr marL="800100" lvl="1" indent="-342900">
              <a:spcBef>
                <a:spcPts val="1200"/>
              </a:spcBef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Architecture</a:t>
            </a:r>
            <a:endParaRPr lang="en-GB" sz="240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ts val="1200"/>
              </a:spcBef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Programming environments</a:t>
            </a:r>
            <a:endParaRPr lang="en-GB" sz="240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ts val="1200"/>
              </a:spcBef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Cluster </a:t>
            </a:r>
            <a:r>
              <a:rPr lang="en-GB" sz="2400" dirty="0">
                <a:solidFill>
                  <a:schemeClr val="tx2"/>
                </a:solidFill>
              </a:rPr>
              <a:t>m</a:t>
            </a:r>
            <a:r>
              <a:rPr lang="en-GB" sz="2400" dirty="0" smtClean="0">
                <a:solidFill>
                  <a:schemeClr val="tx2"/>
                </a:solidFill>
              </a:rPr>
              <a:t>anagement facilities</a:t>
            </a:r>
          </a:p>
          <a:p>
            <a:pPr marL="800100" lvl="1" indent="-342900">
              <a:spcBef>
                <a:spcPts val="1200"/>
              </a:spcBef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Deployment management facilities</a:t>
            </a:r>
          </a:p>
          <a:p>
            <a:pPr marL="800100" lvl="1" indent="-342900">
              <a:spcBef>
                <a:spcPts val="1200"/>
              </a:spcBef>
              <a:buFont typeface="Arial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Runtime agent management facilities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8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GB" sz="3200" dirty="0" smtClean="0"/>
              <a:t>Overview of the CAVM-2 Virtual Machine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source code of a CAOPLE program unit is compiled into an object code file</a:t>
            </a:r>
          </a:p>
          <a:p>
            <a:pPr lvl="1"/>
            <a:r>
              <a:rPr lang="en-GB" dirty="0" smtClean="0"/>
              <a:t>A </a:t>
            </a:r>
            <a:r>
              <a:rPr lang="en-GB" b="1" dirty="0" smtClean="0"/>
              <a:t>caste declaration </a:t>
            </a:r>
            <a:r>
              <a:rPr lang="en-GB" dirty="0" smtClean="0"/>
              <a:t>is compiled into an deployable object caste file with extension </a:t>
            </a:r>
            <a:r>
              <a:rPr lang="en-GB" i="1" dirty="0" smtClean="0"/>
              <a:t>.</a:t>
            </a:r>
            <a:r>
              <a:rPr lang="en-GB" i="1" dirty="0" err="1" smtClean="0"/>
              <a:t>cst</a:t>
            </a:r>
            <a:r>
              <a:rPr lang="en-GB" dirty="0" smtClean="0"/>
              <a:t>, which is executable on CAVM-2 virtual machine</a:t>
            </a:r>
          </a:p>
          <a:p>
            <a:pPr lvl="1"/>
            <a:r>
              <a:rPr lang="en-GB" dirty="0" smtClean="0"/>
              <a:t>A </a:t>
            </a:r>
            <a:r>
              <a:rPr lang="en-GB" b="1" dirty="0" smtClean="0"/>
              <a:t>definition package </a:t>
            </a:r>
            <a:r>
              <a:rPr lang="en-GB" dirty="0" smtClean="0"/>
              <a:t>is compiled into an object files (not deployable, not executable), but can be used in compilation of castes</a:t>
            </a:r>
          </a:p>
          <a:p>
            <a:r>
              <a:rPr lang="en-GB" dirty="0" smtClean="0"/>
              <a:t>CAVM-2 virtual machine is written in Java </a:t>
            </a:r>
          </a:p>
          <a:p>
            <a:pPr lvl="1"/>
            <a:r>
              <a:rPr lang="en-GB" dirty="0" smtClean="0"/>
              <a:t>It can be run on different operating systems </a:t>
            </a:r>
            <a:r>
              <a:rPr lang="en-GB" dirty="0"/>
              <a:t>without any </a:t>
            </a:r>
            <a:r>
              <a:rPr lang="en-GB" dirty="0" smtClean="0"/>
              <a:t>change if Java is supported</a:t>
            </a:r>
          </a:p>
          <a:p>
            <a:pPr lvl="2"/>
            <a:r>
              <a:rPr lang="en-GB" dirty="0" smtClean="0"/>
              <a:t>Already tested on Windows, Ubuntu, and </a:t>
            </a:r>
            <a:r>
              <a:rPr lang="en-GB" dirty="0" err="1" smtClean="0"/>
              <a:t>iOS</a:t>
            </a:r>
            <a:endParaRPr lang="en-GB" dirty="0" smtClean="0"/>
          </a:p>
          <a:p>
            <a:pPr lvl="1"/>
            <a:r>
              <a:rPr lang="en-GB" dirty="0" smtClean="0"/>
              <a:t>A typical application situation is in the heterogeneous system, where a number of different operating systems of various versions are used. </a:t>
            </a:r>
          </a:p>
          <a:p>
            <a:r>
              <a:rPr lang="en-GB" dirty="0" smtClean="0"/>
              <a:t>CAVM-2 virtual machine is light weight and easy to install</a:t>
            </a:r>
          </a:p>
          <a:p>
            <a:pPr lvl="1"/>
            <a:r>
              <a:rPr lang="en-GB" dirty="0" smtClean="0"/>
              <a:t>Size of the .jar file is &lt;3 MB</a:t>
            </a:r>
          </a:p>
          <a:p>
            <a:pPr lvl="1"/>
            <a:r>
              <a:rPr lang="en-GB" dirty="0" smtClean="0"/>
              <a:t>Proof of concept prototype, performance is not the main concern </a:t>
            </a:r>
          </a:p>
        </p:txBody>
      </p:sp>
    </p:spTree>
    <p:extLst>
      <p:ext uri="{BB962C8B-B14F-4D97-AF65-F5344CB8AC3E}">
        <p14:creationId xmlns:p14="http://schemas.microsoft.com/office/powerpoint/2010/main" val="291805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/>
          <p:cNvSpPr/>
          <p:nvPr/>
        </p:nvSpPr>
        <p:spPr>
          <a:xfrm>
            <a:off x="5796136" y="188640"/>
            <a:ext cx="3320752" cy="65527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mpd="sng">
            <a:solidFill>
              <a:srgbClr val="00009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3059832" y="5373216"/>
            <a:ext cx="1296144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CIDE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Overall Architecture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6084168" y="2708920"/>
            <a:ext cx="1944216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228184" y="3212976"/>
            <a:ext cx="522639" cy="3672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ME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20272" y="3356992"/>
            <a:ext cx="738663" cy="3672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LEE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908720"/>
            <a:ext cx="3960440" cy="338437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707904" y="2204864"/>
            <a:ext cx="648072" cy="432048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35696" y="1340768"/>
            <a:ext cx="1440160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Cluster Manager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84168" y="1340768"/>
            <a:ext cx="1944216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228184" y="1772816"/>
            <a:ext cx="522639" cy="3672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ME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20272" y="1484784"/>
            <a:ext cx="738663" cy="3672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C</a:t>
            </a:r>
            <a:r>
              <a:rPr lang="en-GB" dirty="0" smtClean="0">
                <a:solidFill>
                  <a:schemeClr val="tx2"/>
                </a:solidFill>
              </a:rPr>
              <a:t>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20272" y="1988840"/>
            <a:ext cx="738663" cy="3672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LEE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84168" y="4077072"/>
            <a:ext cx="1944216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228184" y="4581128"/>
            <a:ext cx="522639" cy="3672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ME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20272" y="4221088"/>
            <a:ext cx="738663" cy="3672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C</a:t>
            </a:r>
            <a:r>
              <a:rPr lang="en-GB" dirty="0" smtClean="0">
                <a:solidFill>
                  <a:schemeClr val="tx2"/>
                </a:solidFill>
              </a:rPr>
              <a:t>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84168" y="5445224"/>
            <a:ext cx="1944216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228184" y="5949280"/>
            <a:ext cx="522639" cy="3672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ME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20272" y="6093296"/>
            <a:ext cx="738663" cy="3672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LEE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84168" y="548680"/>
            <a:ext cx="1944216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7020272" y="692696"/>
            <a:ext cx="720080" cy="3672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R</a:t>
            </a:r>
            <a:r>
              <a:rPr lang="en-GB" dirty="0" smtClean="0">
                <a:solidFill>
                  <a:schemeClr val="tx2"/>
                </a:solidFill>
              </a:rPr>
              <a:t>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35696" y="2060848"/>
            <a:ext cx="1440160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Deployment Manager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35696" y="2780928"/>
            <a:ext cx="1440160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Agent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Manager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-216532" y="2528900"/>
            <a:ext cx="2808312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Programming GUI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36" name="Straight Arrow Connector 35"/>
          <p:cNvCxnSpPr>
            <a:endCxn id="18" idx="1"/>
          </p:cNvCxnSpPr>
          <p:nvPr/>
        </p:nvCxnSpPr>
        <p:spPr>
          <a:xfrm flipV="1">
            <a:off x="6732240" y="1668405"/>
            <a:ext cx="288032" cy="176419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9" idx="1"/>
          </p:cNvCxnSpPr>
          <p:nvPr/>
        </p:nvCxnSpPr>
        <p:spPr>
          <a:xfrm>
            <a:off x="6732240" y="2060848"/>
            <a:ext cx="288032" cy="111613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403648" y="1628800"/>
            <a:ext cx="432048" cy="0"/>
          </a:xfrm>
          <a:prstGeom prst="straightConnector1">
            <a:avLst/>
          </a:prstGeom>
          <a:ln w="76200" cmpd="sng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403648" y="2348880"/>
            <a:ext cx="432048" cy="0"/>
          </a:xfrm>
          <a:prstGeom prst="straightConnector1">
            <a:avLst/>
          </a:prstGeom>
          <a:ln w="76200" cmpd="sng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403648" y="3140968"/>
            <a:ext cx="432048" cy="0"/>
          </a:xfrm>
          <a:prstGeom prst="straightConnector1">
            <a:avLst/>
          </a:prstGeom>
          <a:ln w="76200" cmpd="sng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995936" y="1628800"/>
            <a:ext cx="0" cy="576064"/>
          </a:xfrm>
          <a:prstGeom prst="straightConnector1">
            <a:avLst/>
          </a:prstGeom>
          <a:ln w="76200" cmpd="sng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275856" y="2420888"/>
            <a:ext cx="432048" cy="0"/>
          </a:xfrm>
          <a:prstGeom prst="straightConnector1">
            <a:avLst/>
          </a:prstGeom>
          <a:ln w="76200" cmpd="sng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995936" y="2636912"/>
            <a:ext cx="0" cy="504056"/>
          </a:xfrm>
          <a:prstGeom prst="straightConnector1">
            <a:avLst/>
          </a:prstGeom>
          <a:ln w="76200" cmpd="sng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732240" y="3429000"/>
            <a:ext cx="288032" cy="111613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732240" y="6165304"/>
            <a:ext cx="288032" cy="111613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6732240" y="4437112"/>
            <a:ext cx="288032" cy="176419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292080" y="1988840"/>
            <a:ext cx="0" cy="4176464"/>
          </a:xfrm>
          <a:prstGeom prst="line">
            <a:avLst/>
          </a:prstGeom>
          <a:ln w="76200" cmpd="sng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5292080" y="1988840"/>
            <a:ext cx="936104" cy="1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5292080" y="3429000"/>
            <a:ext cx="936104" cy="1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5292080" y="4797152"/>
            <a:ext cx="936104" cy="1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5292080" y="6165304"/>
            <a:ext cx="936104" cy="1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4355976" y="2420888"/>
            <a:ext cx="936104" cy="1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3059832" y="4653136"/>
            <a:ext cx="1296144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CIDE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835696" y="908720"/>
            <a:ext cx="1296144" cy="504056"/>
          </a:xfrm>
          <a:prstGeom prst="rect">
            <a:avLst/>
          </a:prstGeom>
          <a:noFill/>
          <a:ln w="19050" cmpd="sng">
            <a:noFill/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CIDE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4355976" y="4941168"/>
            <a:ext cx="936104" cy="1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4355976" y="5661248"/>
            <a:ext cx="936104" cy="1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8388424" y="836712"/>
            <a:ext cx="0" cy="5472608"/>
          </a:xfrm>
          <a:prstGeom prst="line">
            <a:avLst/>
          </a:prstGeom>
          <a:ln w="76200" cmpd="sng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 flipV="1">
            <a:off x="7740352" y="836712"/>
            <a:ext cx="648072" cy="1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 flipV="1">
            <a:off x="7740352" y="1700807"/>
            <a:ext cx="648072" cy="1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7740352" y="2204864"/>
            <a:ext cx="648072" cy="1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 flipV="1">
            <a:off x="7740352" y="3573016"/>
            <a:ext cx="648072" cy="1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 flipV="1">
            <a:off x="7740352" y="4437112"/>
            <a:ext cx="648072" cy="1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 flipV="1">
            <a:off x="7740352" y="6237312"/>
            <a:ext cx="648072" cy="1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6876256" y="620688"/>
            <a:ext cx="2088232" cy="5904656"/>
          </a:xfrm>
          <a:prstGeom prst="rect">
            <a:avLst/>
          </a:prstGeom>
          <a:ln w="28575" cmpd="sng">
            <a:solidFill>
              <a:srgbClr val="FF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/>
          <p:cNvSpPr/>
          <p:nvPr/>
        </p:nvSpPr>
        <p:spPr>
          <a:xfrm>
            <a:off x="1835696" y="3501008"/>
            <a:ext cx="1440160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Compiler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&amp; Code Lib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1403648" y="3789040"/>
            <a:ext cx="432048" cy="0"/>
          </a:xfrm>
          <a:prstGeom prst="straightConnector1">
            <a:avLst/>
          </a:prstGeom>
          <a:ln w="76200" cmpd="sng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 rot="16200000">
            <a:off x="7236296" y="3501008"/>
            <a:ext cx="3024336" cy="288032"/>
          </a:xfrm>
          <a:prstGeom prst="rect">
            <a:avLst/>
          </a:prstGeom>
          <a:noFill/>
          <a:ln w="19050" cmpd="sng">
            <a:noFill/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Runtime Environment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3275856" y="1628800"/>
            <a:ext cx="720080" cy="0"/>
          </a:xfrm>
          <a:prstGeom prst="line">
            <a:avLst/>
          </a:prstGeom>
          <a:ln w="76200" cmpd="sng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275856" y="3140968"/>
            <a:ext cx="720080" cy="0"/>
          </a:xfrm>
          <a:prstGeom prst="line">
            <a:avLst/>
          </a:prstGeom>
          <a:ln w="76200" cmpd="sng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395536" y="6230111"/>
            <a:ext cx="576064" cy="3672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ME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043608" y="6237312"/>
            <a:ext cx="576064" cy="360040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ME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395536" y="4468411"/>
            <a:ext cx="738663" cy="3672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C</a:t>
            </a:r>
            <a:r>
              <a:rPr lang="en-GB" dirty="0" smtClean="0">
                <a:solidFill>
                  <a:schemeClr val="tx2"/>
                </a:solidFill>
              </a:rPr>
              <a:t>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395536" y="5077983"/>
            <a:ext cx="738663" cy="3672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LEE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95536" y="5654047"/>
            <a:ext cx="720080" cy="3672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 cmpd="sng">
            <a:solidFill>
              <a:schemeClr val="tx2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R</a:t>
            </a:r>
            <a:r>
              <a:rPr lang="en-GB" dirty="0" smtClean="0">
                <a:solidFill>
                  <a:schemeClr val="tx2"/>
                </a:solidFill>
              </a:rPr>
              <a:t>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187624" y="4396403"/>
            <a:ext cx="1800200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dirty="0" smtClean="0">
                <a:solidFill>
                  <a:schemeClr val="tx2"/>
                </a:solidFill>
              </a:rPr>
              <a:t>Communication Engine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187624" y="4972467"/>
            <a:ext cx="1800200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dirty="0" smtClean="0">
                <a:solidFill>
                  <a:schemeClr val="tx2"/>
                </a:solidFill>
              </a:rPr>
              <a:t>Logic Execution Engine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187624" y="5548531"/>
            <a:ext cx="1800200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dirty="0" smtClean="0">
                <a:solidFill>
                  <a:schemeClr val="tx2"/>
                </a:solidFill>
              </a:rPr>
              <a:t>Registration Engine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619672" y="6165304"/>
            <a:ext cx="2232248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dirty="0" smtClean="0">
                <a:solidFill>
                  <a:schemeClr val="tx2"/>
                </a:solidFill>
              </a:rPr>
              <a:t>Management engine, server/client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588224" y="188640"/>
            <a:ext cx="18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dirty="0" smtClean="0">
                <a:solidFill>
                  <a:srgbClr val="FF0000"/>
                </a:solidFill>
              </a:rPr>
              <a:t>Cluster</a:t>
            </a:r>
          </a:p>
        </p:txBody>
      </p:sp>
    </p:spTree>
    <p:extLst>
      <p:ext uri="{BB962C8B-B14F-4D97-AF65-F5344CB8AC3E}">
        <p14:creationId xmlns:p14="http://schemas.microsoft.com/office/powerpoint/2010/main" val="34425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Components of CAVM: 1. CE and LEE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836712"/>
            <a:ext cx="8461126" cy="5616624"/>
          </a:xfrm>
        </p:spPr>
        <p:txBody>
          <a:bodyPr/>
          <a:lstStyle/>
          <a:p>
            <a:r>
              <a:rPr lang="en-GB" dirty="0" smtClean="0"/>
              <a:t>CE = Communication Engine</a:t>
            </a:r>
          </a:p>
          <a:p>
            <a:pPr lvl="1"/>
            <a:r>
              <a:rPr lang="en-GB" dirty="0" smtClean="0"/>
              <a:t>Manages a library of caste object code .</a:t>
            </a:r>
            <a:r>
              <a:rPr lang="en-GB" dirty="0" err="1" smtClean="0"/>
              <a:t>cst</a:t>
            </a:r>
            <a:r>
              <a:rPr lang="en-GB" dirty="0" smtClean="0"/>
              <a:t> files;</a:t>
            </a:r>
          </a:p>
          <a:p>
            <a:pPr lvl="2"/>
            <a:r>
              <a:rPr lang="en-GB" dirty="0" smtClean="0"/>
              <a:t>A .</a:t>
            </a:r>
            <a:r>
              <a:rPr lang="en-GB" dirty="0" err="1" smtClean="0"/>
              <a:t>cst</a:t>
            </a:r>
            <a:r>
              <a:rPr lang="en-GB" dirty="0" smtClean="0"/>
              <a:t> file is delivered to an LEE upon request; </a:t>
            </a:r>
          </a:p>
          <a:p>
            <a:pPr lvl="2"/>
            <a:r>
              <a:rPr lang="en-GB" dirty="0" smtClean="0"/>
              <a:t>Answers queries about whether a .</a:t>
            </a:r>
            <a:r>
              <a:rPr lang="en-GB" dirty="0" err="1" smtClean="0"/>
              <a:t>cst</a:t>
            </a:r>
            <a:r>
              <a:rPr lang="en-GB" dirty="0" smtClean="0"/>
              <a:t> file is in its library;</a:t>
            </a:r>
          </a:p>
          <a:p>
            <a:pPr lvl="1"/>
            <a:r>
              <a:rPr lang="en-GB" dirty="0" smtClean="0"/>
              <a:t>Manages a registry for the agents for each caste stored on the CE;</a:t>
            </a:r>
          </a:p>
          <a:p>
            <a:pPr lvl="2"/>
            <a:r>
              <a:rPr lang="en-GB" dirty="0" smtClean="0"/>
              <a:t>When an agent of a caste in a its library is crated, it is added to the registry;</a:t>
            </a:r>
          </a:p>
          <a:p>
            <a:pPr lvl="2"/>
            <a:r>
              <a:rPr lang="en-GB" dirty="0" smtClean="0"/>
              <a:t>When an agent of the caste is terminated, it is removed from the registry</a:t>
            </a:r>
          </a:p>
          <a:p>
            <a:pPr lvl="1"/>
            <a:r>
              <a:rPr lang="en-GB" dirty="0" smtClean="0"/>
              <a:t>Manages the communication from each agent registered on the CE; </a:t>
            </a:r>
          </a:p>
          <a:p>
            <a:pPr lvl="2"/>
            <a:r>
              <a:rPr lang="en-GB" dirty="0" smtClean="0"/>
              <a:t>When an agent takes an action, the event is distributed to the agents who observes the caste;</a:t>
            </a:r>
          </a:p>
          <a:p>
            <a:r>
              <a:rPr lang="en-GB" dirty="0" smtClean="0"/>
              <a:t>LEE = Logic Execution Engine</a:t>
            </a:r>
          </a:p>
          <a:p>
            <a:pPr lvl="1"/>
            <a:r>
              <a:rPr lang="en-GB" dirty="0" smtClean="0"/>
              <a:t>Runs agents by executing the instructions of .</a:t>
            </a:r>
            <a:r>
              <a:rPr lang="en-GB" dirty="0" err="1" smtClean="0"/>
              <a:t>cst</a:t>
            </a:r>
            <a:r>
              <a:rPr lang="en-GB" dirty="0" smtClean="0"/>
              <a:t> files</a:t>
            </a:r>
          </a:p>
          <a:p>
            <a:pPr lvl="1"/>
            <a:r>
              <a:rPr lang="en-GB" dirty="0" smtClean="0"/>
              <a:t>Manages a registry of agents running on the LEE</a:t>
            </a:r>
          </a:p>
          <a:p>
            <a:pPr lvl="1"/>
            <a:r>
              <a:rPr lang="en-GB" dirty="0" smtClean="0"/>
              <a:t>Manages communications with CEs</a:t>
            </a:r>
          </a:p>
        </p:txBody>
      </p:sp>
    </p:spTree>
    <p:extLst>
      <p:ext uri="{BB962C8B-B14F-4D97-AF65-F5344CB8AC3E}">
        <p14:creationId xmlns:p14="http://schemas.microsoft.com/office/powerpoint/2010/main" val="35982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Components of CAVM: </a:t>
            </a:r>
            <a:r>
              <a:rPr lang="en-GB" sz="3200" dirty="0" smtClean="0"/>
              <a:t>2. ME </a:t>
            </a:r>
            <a:r>
              <a:rPr lang="en-GB" sz="3200" dirty="0"/>
              <a:t>and R</a:t>
            </a:r>
            <a:r>
              <a:rPr lang="en-GB" sz="3200" dirty="0" smtClean="0"/>
              <a:t>E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836712"/>
            <a:ext cx="8461126" cy="5688632"/>
          </a:xfrm>
        </p:spPr>
        <p:txBody>
          <a:bodyPr/>
          <a:lstStyle/>
          <a:p>
            <a:r>
              <a:rPr lang="en-GB" dirty="0" smtClean="0"/>
              <a:t>ME = Management Engine</a:t>
            </a:r>
          </a:p>
          <a:p>
            <a:pPr lvl="1"/>
            <a:r>
              <a:rPr lang="en-GB" dirty="0" smtClean="0"/>
              <a:t>Server-side:</a:t>
            </a:r>
          </a:p>
          <a:p>
            <a:pPr lvl="2"/>
            <a:r>
              <a:rPr lang="en-GB" dirty="0" smtClean="0"/>
              <a:t>Manages (switches on and off) the CE and LEE on the node</a:t>
            </a:r>
          </a:p>
          <a:p>
            <a:pPr lvl="2"/>
            <a:r>
              <a:rPr lang="en-GB" dirty="0" smtClean="0"/>
              <a:t>Answers queries about the states of the CE and LEE</a:t>
            </a:r>
          </a:p>
          <a:p>
            <a:pPr lvl="2"/>
            <a:r>
              <a:rPr lang="en-GB" dirty="0" smtClean="0"/>
              <a:t>Provides a facility to start and terminate agents on the LEE</a:t>
            </a:r>
          </a:p>
          <a:p>
            <a:pPr lvl="2"/>
            <a:r>
              <a:rPr lang="en-GB" dirty="0" smtClean="0"/>
              <a:t>Provides command line style of console for the operation of the CAVM machine</a:t>
            </a:r>
          </a:p>
          <a:p>
            <a:pPr lvl="1"/>
            <a:r>
              <a:rPr lang="en-GB" dirty="0" smtClean="0"/>
              <a:t>Client-side: (inside the CIDE) </a:t>
            </a:r>
          </a:p>
          <a:p>
            <a:pPr lvl="2"/>
            <a:r>
              <a:rPr lang="en-GB" dirty="0" smtClean="0"/>
              <a:t>Interface for managing and enquiring the state CE and LEE</a:t>
            </a:r>
          </a:p>
          <a:p>
            <a:pPr lvl="2"/>
            <a:r>
              <a:rPr lang="en-GB" dirty="0" smtClean="0"/>
              <a:t>Interface for managing agents on LEE</a:t>
            </a:r>
          </a:p>
          <a:p>
            <a:r>
              <a:rPr lang="en-GB" dirty="0" smtClean="0"/>
              <a:t>RE = Registration Engine</a:t>
            </a:r>
          </a:p>
          <a:p>
            <a:pPr lvl="1"/>
            <a:r>
              <a:rPr lang="en-GB" dirty="0" smtClean="0"/>
              <a:t>Register CE’s in the system scope (optional)</a:t>
            </a:r>
          </a:p>
          <a:p>
            <a:pPr marL="628650" lvl="2" indent="-177800"/>
            <a:r>
              <a:rPr lang="en-GB" dirty="0" smtClean="0"/>
              <a:t>Only needed when broadcasting is prohibited in the cluster </a:t>
            </a:r>
          </a:p>
          <a:p>
            <a:pPr marL="628650" lvl="2" indent="-177800"/>
            <a:r>
              <a:rPr lang="en-GB" dirty="0" smtClean="0"/>
              <a:t>Useful when only a subset of the nodes in the network is in your scope</a:t>
            </a:r>
          </a:p>
          <a:p>
            <a:pPr marL="361950" lvl="1"/>
            <a:r>
              <a:rPr lang="en-GB" dirty="0" smtClean="0"/>
              <a:t>Facilitate the communications between LEE and CE when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334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 Console</a:t>
            </a:r>
            <a:endParaRPr lang="en-GB" dirty="0"/>
          </a:p>
        </p:txBody>
      </p:sp>
      <p:pic>
        <p:nvPicPr>
          <p:cNvPr id="4" name="Content Placeholder 3" descr="Celee screen snapshot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80" r="30088" b="-1029"/>
          <a:stretch/>
        </p:blipFill>
        <p:spPr>
          <a:xfrm>
            <a:off x="611560" y="980728"/>
            <a:ext cx="8031986" cy="4680520"/>
          </a:xfr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400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CIDE: CAOPLE Integrated </a:t>
            </a:r>
            <a:r>
              <a:rPr lang="en-GB" dirty="0" err="1" smtClean="0"/>
              <a:t>DevOps</a:t>
            </a:r>
            <a:r>
              <a:rPr lang="en-GB" dirty="0" smtClean="0"/>
              <a:t>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Design Principles: </a:t>
            </a:r>
          </a:p>
          <a:p>
            <a:pPr lvl="1"/>
            <a:r>
              <a:rPr lang="en-GB" i="1" dirty="0" smtClean="0"/>
              <a:t>Shift to the left</a:t>
            </a:r>
            <a:r>
              <a:rPr lang="en-GB" dirty="0" smtClean="0"/>
              <a:t>: bring operation activities into the developers’ environment</a:t>
            </a:r>
          </a:p>
          <a:p>
            <a:pPr lvl="2"/>
            <a:r>
              <a:rPr lang="en-GB" dirty="0" smtClean="0"/>
              <a:t>Support the the complete </a:t>
            </a:r>
            <a:r>
              <a:rPr lang="en-GB" dirty="0" err="1" smtClean="0"/>
              <a:t>DevOps</a:t>
            </a:r>
            <a:r>
              <a:rPr lang="en-GB" dirty="0" smtClean="0"/>
              <a:t> lifecycle</a:t>
            </a:r>
          </a:p>
          <a:p>
            <a:pPr lvl="1"/>
            <a:r>
              <a:rPr lang="en-GB" i="1" dirty="0" smtClean="0"/>
              <a:t>Skill set shift</a:t>
            </a:r>
            <a:r>
              <a:rPr lang="en-GB" dirty="0" smtClean="0"/>
              <a:t>: </a:t>
            </a:r>
          </a:p>
          <a:p>
            <a:pPr lvl="2"/>
            <a:r>
              <a:rPr lang="en-GB" dirty="0" smtClean="0"/>
              <a:t>User friendly GUI to reduce cognitive load on the developers</a:t>
            </a:r>
          </a:p>
          <a:p>
            <a:pPr lvl="2"/>
            <a:r>
              <a:rPr lang="en-GB" dirty="0" smtClean="0"/>
              <a:t>Process automation to reduce repeated operations </a:t>
            </a:r>
          </a:p>
          <a:p>
            <a:pPr lvl="1"/>
            <a:r>
              <a:rPr lang="en-GB" dirty="0" smtClean="0"/>
              <a:t>Support continuous testing, continuous integration and continuous delivery</a:t>
            </a:r>
          </a:p>
          <a:p>
            <a:pPr lvl="2"/>
            <a:r>
              <a:rPr lang="en-GB" dirty="0" smtClean="0"/>
              <a:t>Access to multiple clusters for testing, staging, and product</a:t>
            </a:r>
          </a:p>
          <a:p>
            <a:pPr lvl="2"/>
            <a:r>
              <a:rPr lang="en-GB" dirty="0" smtClean="0"/>
              <a:t>Operations on agents (i.e. microservices) without disturb the whole system) </a:t>
            </a:r>
          </a:p>
          <a:p>
            <a:pPr lvl="1"/>
            <a:r>
              <a:rPr lang="en-GB" dirty="0" smtClean="0"/>
              <a:t>Supporting ecosystem structure of development teams</a:t>
            </a:r>
          </a:p>
          <a:p>
            <a:pPr lvl="2"/>
            <a:r>
              <a:rPr lang="en-GB" dirty="0" smtClean="0"/>
              <a:t>Enabling multiple developers to access to the same cluster</a:t>
            </a:r>
          </a:p>
        </p:txBody>
      </p:sp>
    </p:spTree>
    <p:extLst>
      <p:ext uri="{BB962C8B-B14F-4D97-AF65-F5344CB8AC3E}">
        <p14:creationId xmlns:p14="http://schemas.microsoft.com/office/powerpoint/2010/main" val="49113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Architecture of CIDE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085" r="-8085"/>
          <a:stretch>
            <a:fillRect/>
          </a:stretch>
        </p:blipFill>
        <p:spPr>
          <a:xfrm>
            <a:off x="395288" y="908050"/>
            <a:ext cx="8461375" cy="5545138"/>
          </a:xfrm>
        </p:spPr>
      </p:pic>
    </p:spTree>
    <p:extLst>
      <p:ext uri="{BB962C8B-B14F-4D97-AF65-F5344CB8AC3E}">
        <p14:creationId xmlns:p14="http://schemas.microsoft.com/office/powerpoint/2010/main" val="112063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B-ppt-white">
  <a:themeElements>
    <a:clrScheme name="Custom 18">
      <a:dk1>
        <a:srgbClr val="A2AD00"/>
      </a:dk1>
      <a:lt1>
        <a:srgbClr val="FFFFFF"/>
      </a:lt1>
      <a:dk2>
        <a:srgbClr val="000000"/>
      </a:dk2>
      <a:lt2>
        <a:srgbClr val="36424A"/>
      </a:lt2>
      <a:accent1>
        <a:srgbClr val="A2AD00"/>
      </a:accent1>
      <a:accent2>
        <a:srgbClr val="970074"/>
      </a:accent2>
      <a:accent3>
        <a:srgbClr val="C90044"/>
      </a:accent3>
      <a:accent4>
        <a:srgbClr val="EDB700"/>
      </a:accent4>
      <a:accent5>
        <a:srgbClr val="00338E"/>
      </a:accent5>
      <a:accent6>
        <a:srgbClr val="00693E"/>
      </a:accent6>
      <a:hlink>
        <a:srgbClr val="A2AD00"/>
      </a:hlink>
      <a:folHlink>
        <a:srgbClr val="36424A"/>
      </a:folHlink>
    </a:clrScheme>
    <a:fontScheme name="Custom 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solidFill>
            <a:srgbClr val="FF0000">
              <a:alpha val="30000"/>
            </a:srgbClr>
          </a:solidFill>
          <a:prstDash val="dash"/>
          <a:tailEnd type="stealth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OB-ppt-white.potx</Template>
  <TotalTime>5034</TotalTime>
  <Words>1384</Words>
  <Application>Microsoft Macintosh PowerPoint</Application>
  <PresentationFormat>On-screen Show (4:3)</PresentationFormat>
  <Paragraphs>186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OB-ppt-white</vt:lpstr>
      <vt:lpstr>2018 IEEE Congress on Services Tutorial </vt:lpstr>
      <vt:lpstr>Part 3: Integrated DevOps Envrionment</vt:lpstr>
      <vt:lpstr>Overview of the CAVM-2 Virtual Machine</vt:lpstr>
      <vt:lpstr>Overall Architecture</vt:lpstr>
      <vt:lpstr>Components of CAVM: 1. CE and LEE </vt:lpstr>
      <vt:lpstr>Components of CAVM: 2. ME and RE </vt:lpstr>
      <vt:lpstr>ME Console</vt:lpstr>
      <vt:lpstr>CIDE: CAOPLE Integrated DevOps Environment</vt:lpstr>
      <vt:lpstr>The Architecture of CIDE</vt:lpstr>
      <vt:lpstr>CIDE-1 Programming Environment</vt:lpstr>
      <vt:lpstr>CIDE-2 Programming Environment as A Plug-in</vt:lpstr>
      <vt:lpstr>Cluster Management Tool</vt:lpstr>
      <vt:lpstr>Deployment Management Tool</vt:lpstr>
      <vt:lpstr>Runtime Agent Management Tool</vt:lpstr>
      <vt:lpstr>4. Conclusion</vt:lpstr>
      <vt:lpstr>Summary 1: The New Paradigm</vt:lpstr>
      <vt:lpstr>Summary 2: Benefits of CAOPLE/CIDE</vt:lpstr>
      <vt:lpstr>Work in Progress and Future Work </vt:lpstr>
      <vt:lpstr>Acknowledgement</vt:lpstr>
    </vt:vector>
  </TitlesOfParts>
  <Company>School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IWSC 2012 16 July 2012, Izmir, Turkey  </dc:title>
  <dc:creator> </dc:creator>
  <cp:lastModifiedBy>H Zhu</cp:lastModifiedBy>
  <cp:revision>326</cp:revision>
  <cp:lastPrinted>2017-09-05T23:44:15Z</cp:lastPrinted>
  <dcterms:created xsi:type="dcterms:W3CDTF">2012-07-12T10:43:20Z</dcterms:created>
  <dcterms:modified xsi:type="dcterms:W3CDTF">2018-06-27T16:59:52Z</dcterms:modified>
</cp:coreProperties>
</file>