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9" r:id="rId1"/>
  </p:sldMasterIdLst>
  <p:notesMasterIdLst>
    <p:notesMasterId r:id="rId44"/>
  </p:notesMasterIdLst>
  <p:sldIdLst>
    <p:sldId id="256" r:id="rId2"/>
    <p:sldId id="300" r:id="rId3"/>
    <p:sldId id="258" r:id="rId4"/>
    <p:sldId id="259" r:id="rId5"/>
    <p:sldId id="261" r:id="rId6"/>
    <p:sldId id="322" r:id="rId7"/>
    <p:sldId id="268" r:id="rId8"/>
    <p:sldId id="301" r:id="rId9"/>
    <p:sldId id="302" r:id="rId10"/>
    <p:sldId id="277" r:id="rId11"/>
    <p:sldId id="303" r:id="rId12"/>
    <p:sldId id="270" r:id="rId13"/>
    <p:sldId id="271" r:id="rId14"/>
    <p:sldId id="275" r:id="rId15"/>
    <p:sldId id="273" r:id="rId16"/>
    <p:sldId id="276" r:id="rId17"/>
    <p:sldId id="280" r:id="rId18"/>
    <p:sldId id="281" r:id="rId19"/>
    <p:sldId id="282" r:id="rId20"/>
    <p:sldId id="285" r:id="rId21"/>
    <p:sldId id="286" r:id="rId22"/>
    <p:sldId id="287" r:id="rId23"/>
    <p:sldId id="283" r:id="rId24"/>
    <p:sldId id="284" r:id="rId25"/>
    <p:sldId id="288" r:id="rId26"/>
    <p:sldId id="311" r:id="rId27"/>
    <p:sldId id="313" r:id="rId28"/>
    <p:sldId id="312" r:id="rId29"/>
    <p:sldId id="314" r:id="rId30"/>
    <p:sldId id="315" r:id="rId31"/>
    <p:sldId id="316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296" r:id="rId40"/>
    <p:sldId id="298" r:id="rId41"/>
    <p:sldId id="318" r:id="rId42"/>
    <p:sldId id="299" r:id="rId43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buClr>
        <a:srgbClr val="000000"/>
      </a:buClr>
      <a:buSzPct val="56000"/>
      <a:buFont typeface="Times New Roman" pitchFamily="18" charset="0"/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buClr>
        <a:srgbClr val="000000"/>
      </a:buClr>
      <a:buSzPct val="56000"/>
      <a:buFont typeface="Times New Roman" pitchFamily="18" charset="0"/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buClr>
        <a:srgbClr val="000000"/>
      </a:buClr>
      <a:buSzPct val="56000"/>
      <a:buFont typeface="Times New Roman" pitchFamily="18" charset="0"/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buClr>
        <a:srgbClr val="000000"/>
      </a:buClr>
      <a:buSzPct val="56000"/>
      <a:buFont typeface="Times New Roman" pitchFamily="18" charset="0"/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buClr>
        <a:srgbClr val="000000"/>
      </a:buClr>
      <a:buSzPct val="56000"/>
      <a:buFont typeface="Times New Roman" pitchFamily="18" charset="0"/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15E7E26B-7798-418C-90E2-A3BA1C97F2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1700213"/>
            <a:ext cx="4619625" cy="1423987"/>
          </a:xfrm>
        </p:spPr>
        <p:txBody>
          <a:bodyPr lIns="0" tIns="0" rIns="0" bIns="0" anchor="t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 alt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3213100"/>
            <a:ext cx="5503863" cy="1447800"/>
          </a:xfrm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altLang="en-GB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 rot="16200000">
            <a:off x="-788987" y="3630612"/>
            <a:ext cx="2971800" cy="282575"/>
          </a:xfrm>
        </p:spPr>
        <p:txBody>
          <a:bodyPr lIns="0" tIns="0" rIns="0" bIns="0"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 altLang="en-US"/>
              <a:t>June,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59088" y="835025"/>
            <a:ext cx="5737225" cy="304800"/>
          </a:xfrm>
        </p:spPr>
        <p:txBody>
          <a:bodyPr lIns="91440" tIns="45720" rIns="91440" bIns="45720"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5025" y="6469063"/>
            <a:ext cx="438150" cy="344487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fld id="{E0B5460F-CD8A-44EA-93E5-C70786B04C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79282-BD6D-4393-823B-7F93DA50A6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0538" y="188913"/>
            <a:ext cx="2124075" cy="5907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6219825" cy="5907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722F7-3150-4A54-B3A5-48071EEFFB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Jun.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BFB7B-24CF-44D3-B491-146137E62F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038EE-F3CB-4738-8D20-25ABD179F7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908050"/>
            <a:ext cx="4171950" cy="5187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663" y="908050"/>
            <a:ext cx="4171950" cy="5187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2081D-BDA1-482C-A2DF-C09384DF4E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6C02A-5775-4FBB-89A5-3F4DB88C00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F6E16-AE71-437B-93A9-328183D469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E7E2B-70FB-4F56-820D-74918D1D03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3E310-835B-4332-AA74-71B18666F23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0B283-F2D3-41FB-8FF1-10A47578B9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4963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908050"/>
            <a:ext cx="8496300" cy="518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 rot="-5400000">
            <a:off x="-907256" y="2812256"/>
            <a:ext cx="22098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buClrTx/>
              <a:buSzTx/>
              <a:buFontTx/>
              <a:buNone/>
              <a:defRPr sz="140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June, 2011</a:t>
            </a:r>
            <a:endParaRPr lang="en-GB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453188"/>
            <a:ext cx="50482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Tx/>
              <a:buFontTx/>
              <a:buNone/>
              <a:defRPr sz="1400" b="1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DAC7AAE1-A63E-4359-8594-9CD38DA8269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11388" y="6440488"/>
            <a:ext cx="5040312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Tx/>
              <a:buFontTx/>
              <a:buNone/>
              <a:defRPr sz="140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GB" altLang="en-GB"/>
              <a:t>ONTOSE 2011, London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Ø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8050" y="1449388"/>
            <a:ext cx="7662863" cy="1819275"/>
          </a:xfrm>
        </p:spPr>
        <p:txBody>
          <a:bodyPr/>
          <a:lstStyle/>
          <a:p>
            <a:pPr algn="ctr"/>
            <a:r>
              <a:rPr lang="en-US" altLang="zh-CN" sz="4000" smtClean="0">
                <a:ea typeface="宋体" pitchFamily="2" charset="-122"/>
              </a:rPr>
              <a:t>Development of Software Testing Ontology and</a:t>
            </a:r>
            <a:br>
              <a:rPr lang="en-US" altLang="zh-CN" sz="4000" smtClean="0">
                <a:ea typeface="宋体" pitchFamily="2" charset="-122"/>
              </a:rPr>
            </a:br>
            <a:r>
              <a:rPr lang="en-US" altLang="zh-CN" sz="4000" smtClean="0">
                <a:ea typeface="宋体" pitchFamily="2" charset="-122"/>
              </a:rPr>
              <a:t>Application to Test Automation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36700" y="3657600"/>
            <a:ext cx="6240463" cy="2227263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GB" altLang="zh-CN" sz="3200" smtClean="0">
                <a:ea typeface="宋体" pitchFamily="2" charset="-122"/>
              </a:rPr>
              <a:t>Prof. Hong Zhu</a:t>
            </a:r>
          </a:p>
          <a:p>
            <a:pPr algn="ctr">
              <a:lnSpc>
                <a:spcPct val="80000"/>
              </a:lnSpc>
            </a:pPr>
            <a:r>
              <a:rPr lang="en-GB" altLang="zh-CN" sz="2800" smtClean="0">
                <a:ea typeface="宋体" pitchFamily="2" charset="-122"/>
              </a:rPr>
              <a:t>Department of Computing and Electronics</a:t>
            </a:r>
          </a:p>
          <a:p>
            <a:pPr algn="ctr">
              <a:lnSpc>
                <a:spcPct val="80000"/>
              </a:lnSpc>
            </a:pPr>
            <a:r>
              <a:rPr lang="en-GB" altLang="zh-CN" sz="2800" smtClean="0">
                <a:ea typeface="宋体" pitchFamily="2" charset="-122"/>
              </a:rPr>
              <a:t>Oxford Brookes University</a:t>
            </a:r>
          </a:p>
          <a:p>
            <a:pPr algn="ctr">
              <a:lnSpc>
                <a:spcPct val="80000"/>
              </a:lnSpc>
            </a:pPr>
            <a:r>
              <a:rPr lang="en-GB" altLang="zh-CN" sz="2800" smtClean="0">
                <a:ea typeface="宋体" pitchFamily="2" charset="-122"/>
              </a:rPr>
              <a:t>Oxford OX33 1HX, UK</a:t>
            </a:r>
          </a:p>
          <a:p>
            <a:pPr algn="ctr">
              <a:lnSpc>
                <a:spcPct val="80000"/>
              </a:lnSpc>
            </a:pPr>
            <a:r>
              <a:rPr lang="en-GB" altLang="zh-CN" sz="2800" smtClean="0">
                <a:ea typeface="宋体" pitchFamily="2" charset="-122"/>
              </a:rPr>
              <a:t>Email: hzhu@brookes.ac.uk</a:t>
            </a:r>
            <a:endParaRPr lang="en-US" altLang="zh-CN" sz="280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208A836-3F61-4973-A1FA-7C92D73D34E4}" type="slidenum">
              <a:rPr lang="en-GB" altLang="en-US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2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How </a:t>
            </a:r>
            <a:r>
              <a:rPr lang="en-US" altLang="zh-CN" sz="3200" dirty="0" smtClean="0">
                <a:ea typeface="宋体" pitchFamily="2" charset="-122"/>
              </a:rPr>
              <a:t>Does </a:t>
            </a:r>
            <a:r>
              <a:rPr lang="en-US" altLang="zh-CN" sz="3200" dirty="0" smtClean="0">
                <a:ea typeface="宋体" pitchFamily="2" charset="-122"/>
              </a:rPr>
              <a:t>the </a:t>
            </a:r>
            <a:r>
              <a:rPr lang="en-US" altLang="zh-CN" sz="3200" dirty="0" smtClean="0">
                <a:ea typeface="宋体" pitchFamily="2" charset="-122"/>
              </a:rPr>
              <a:t>System </a:t>
            </a:r>
            <a:r>
              <a:rPr lang="en-US" altLang="zh-CN" sz="3200" dirty="0" smtClean="0">
                <a:ea typeface="宋体" pitchFamily="2" charset="-122"/>
              </a:rPr>
              <a:t>W</a:t>
            </a:r>
            <a:r>
              <a:rPr lang="en-US" altLang="zh-CN" sz="3200" dirty="0" smtClean="0">
                <a:ea typeface="宋体" pitchFamily="2" charset="-122"/>
              </a:rPr>
              <a:t>ork?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68363"/>
            <a:ext cx="8496300" cy="178117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altLang="zh-CN" sz="2800" b="1" smtClean="0">
                <a:ea typeface="宋体" pitchFamily="2" charset="-122"/>
              </a:rPr>
              <a:t>The Scenario</a:t>
            </a:r>
            <a:endParaRPr lang="en-US" altLang="zh-CN" sz="2800" b="1" smtClean="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800" smtClean="0">
                <a:ea typeface="宋体" pitchFamily="2" charset="-122"/>
              </a:rPr>
              <a:t>Suppose the car insurance broker want to search for web services of insurers and test the web service before making quote for its customers.</a:t>
            </a:r>
          </a:p>
        </p:txBody>
      </p:sp>
      <p:sp>
        <p:nvSpPr>
          <p:cNvPr id="36871" name="Text Box 4"/>
          <p:cNvSpPr txBox="1">
            <a:spLocks noChangeArrowheads="1"/>
          </p:cNvSpPr>
          <p:nvPr/>
        </p:nvSpPr>
        <p:spPr bwMode="auto">
          <a:xfrm>
            <a:off x="3609975" y="4184650"/>
            <a:ext cx="1604963" cy="669925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>
                <a:latin typeface="Times New Roman" pitchFamily="18" charset="0"/>
              </a:rPr>
              <a:t>Car Insurance Broker CIB</a:t>
            </a:r>
            <a:endParaRPr lang="en-US" altLang="zh-CN">
              <a:latin typeface="Times New Roman" pitchFamily="18" charset="0"/>
            </a:endParaRPr>
          </a:p>
        </p:txBody>
      </p:sp>
      <p:sp>
        <p:nvSpPr>
          <p:cNvPr id="36872" name="Text Box 5"/>
          <p:cNvSpPr txBox="1">
            <a:spLocks noChangeArrowheads="1"/>
          </p:cNvSpPr>
          <p:nvPr/>
        </p:nvSpPr>
        <p:spPr bwMode="auto">
          <a:xfrm>
            <a:off x="6696075" y="4183063"/>
            <a:ext cx="1604963" cy="669925"/>
          </a:xfrm>
          <a:prstGeom prst="rect">
            <a:avLst/>
          </a:prstGeom>
          <a:solidFill>
            <a:schemeClr val="hlink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>
                <a:latin typeface="Times New Roman" pitchFamily="18" charset="0"/>
              </a:rPr>
              <a:t>Insurer Web Service IS</a:t>
            </a:r>
            <a:endParaRPr lang="en-US" altLang="zh-CN">
              <a:latin typeface="Times New Roman" pitchFamily="18" charset="0"/>
            </a:endParaRPr>
          </a:p>
        </p:txBody>
      </p:sp>
      <p:grpSp>
        <p:nvGrpSpPr>
          <p:cNvPr id="36873" name="Group 11"/>
          <p:cNvGrpSpPr>
            <a:grpSpLocks/>
          </p:cNvGrpSpPr>
          <p:nvPr/>
        </p:nvGrpSpPr>
        <p:grpSpPr bwMode="auto">
          <a:xfrm>
            <a:off x="1068388" y="3873500"/>
            <a:ext cx="468312" cy="1090613"/>
            <a:chOff x="877" y="2317"/>
            <a:chExt cx="295" cy="687"/>
          </a:xfrm>
        </p:grpSpPr>
        <p:sp>
          <p:nvSpPr>
            <p:cNvPr id="36883" name="Oval 6"/>
            <p:cNvSpPr>
              <a:spLocks noChangeArrowheads="1"/>
            </p:cNvSpPr>
            <p:nvPr/>
          </p:nvSpPr>
          <p:spPr bwMode="auto">
            <a:xfrm>
              <a:off x="923" y="2317"/>
              <a:ext cx="216" cy="21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accent2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36884" name="Line 7"/>
            <p:cNvSpPr>
              <a:spLocks noChangeShapeType="1"/>
            </p:cNvSpPr>
            <p:nvPr/>
          </p:nvSpPr>
          <p:spPr bwMode="auto">
            <a:xfrm>
              <a:off x="877" y="2664"/>
              <a:ext cx="295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36885" name="Line 8"/>
            <p:cNvSpPr>
              <a:spLocks noChangeShapeType="1"/>
            </p:cNvSpPr>
            <p:nvPr/>
          </p:nvSpPr>
          <p:spPr bwMode="auto">
            <a:xfrm>
              <a:off x="1021" y="2540"/>
              <a:ext cx="0" cy="29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36886" name="Line 9"/>
            <p:cNvSpPr>
              <a:spLocks noChangeShapeType="1"/>
            </p:cNvSpPr>
            <p:nvPr/>
          </p:nvSpPr>
          <p:spPr bwMode="auto">
            <a:xfrm flipH="1">
              <a:off x="884" y="2834"/>
              <a:ext cx="137" cy="17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36887" name="Line 10"/>
            <p:cNvSpPr>
              <a:spLocks noChangeShapeType="1"/>
            </p:cNvSpPr>
            <p:nvPr/>
          </p:nvSpPr>
          <p:spPr bwMode="auto">
            <a:xfrm>
              <a:off x="1028" y="2841"/>
              <a:ext cx="117" cy="1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36874" name="Text Box 12"/>
          <p:cNvSpPr txBox="1">
            <a:spLocks noChangeArrowheads="1"/>
          </p:cNvSpPr>
          <p:nvPr/>
        </p:nvSpPr>
        <p:spPr bwMode="auto">
          <a:xfrm>
            <a:off x="635000" y="4986338"/>
            <a:ext cx="1266825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>
                <a:latin typeface="Times New Roman" pitchFamily="18" charset="0"/>
              </a:rPr>
              <a:t>customer</a:t>
            </a:r>
            <a:endParaRPr lang="en-US" altLang="zh-CN">
              <a:latin typeface="Times New Roman" pitchFamily="18" charset="0"/>
            </a:endParaRPr>
          </a:p>
        </p:txBody>
      </p:sp>
      <p:sp>
        <p:nvSpPr>
          <p:cNvPr id="36875" name="Line 13"/>
          <p:cNvSpPr>
            <a:spLocks noChangeShapeType="1"/>
          </p:cNvSpPr>
          <p:nvPr/>
        </p:nvSpPr>
        <p:spPr bwMode="auto">
          <a:xfrm>
            <a:off x="1704975" y="4394200"/>
            <a:ext cx="18605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6876" name="Text Box 14"/>
          <p:cNvSpPr txBox="1">
            <a:spLocks noChangeArrowheads="1"/>
          </p:cNvSpPr>
          <p:nvPr/>
        </p:nvSpPr>
        <p:spPr bwMode="auto">
          <a:xfrm>
            <a:off x="1724025" y="3392488"/>
            <a:ext cx="1755775" cy="915987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>
                <a:latin typeface="Times New Roman" pitchFamily="18" charset="0"/>
              </a:rPr>
              <a:t>Information about the car and the user</a:t>
            </a:r>
            <a:endParaRPr lang="en-US" altLang="zh-CN">
              <a:latin typeface="Times New Roman" pitchFamily="18" charset="0"/>
            </a:endParaRPr>
          </a:p>
        </p:txBody>
      </p:sp>
      <p:sp>
        <p:nvSpPr>
          <p:cNvPr id="36877" name="Line 22"/>
          <p:cNvSpPr>
            <a:spLocks noChangeShapeType="1"/>
          </p:cNvSpPr>
          <p:nvPr/>
        </p:nvSpPr>
        <p:spPr bwMode="auto">
          <a:xfrm flipH="1">
            <a:off x="1735138" y="4652963"/>
            <a:ext cx="1817687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6878" name="Text Box 23"/>
          <p:cNvSpPr txBox="1">
            <a:spLocks noChangeArrowheads="1"/>
          </p:cNvSpPr>
          <p:nvPr/>
        </p:nvSpPr>
        <p:spPr bwMode="auto">
          <a:xfrm>
            <a:off x="1836738" y="4702175"/>
            <a:ext cx="15462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>
                <a:latin typeface="Times New Roman" pitchFamily="18" charset="0"/>
              </a:rPr>
              <a:t>Insurance quotes</a:t>
            </a:r>
            <a:endParaRPr lang="en-US" altLang="zh-CN">
              <a:latin typeface="Times New Roman" pitchFamily="18" charset="0"/>
            </a:endParaRPr>
          </a:p>
        </p:txBody>
      </p:sp>
      <p:sp>
        <p:nvSpPr>
          <p:cNvPr id="36879" name="Line 24"/>
          <p:cNvSpPr>
            <a:spLocks noChangeShapeType="1"/>
          </p:cNvSpPr>
          <p:nvPr/>
        </p:nvSpPr>
        <p:spPr bwMode="auto">
          <a:xfrm>
            <a:off x="5205413" y="4530725"/>
            <a:ext cx="14763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6880" name="Oval 25"/>
          <p:cNvSpPr>
            <a:spLocks noChangeArrowheads="1"/>
          </p:cNvSpPr>
          <p:nvPr/>
        </p:nvSpPr>
        <p:spPr bwMode="auto">
          <a:xfrm>
            <a:off x="5133975" y="4008438"/>
            <a:ext cx="1651000" cy="1009650"/>
          </a:xfrm>
          <a:prstGeom prst="ellipse">
            <a:avLst/>
          </a:prstGeom>
          <a:noFill/>
          <a:ln w="28575" algn="ctr">
            <a:solidFill>
              <a:srgbClr val="FF000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36881" name="Text Box 26"/>
          <p:cNvSpPr txBox="1">
            <a:spLocks noChangeArrowheads="1"/>
          </p:cNvSpPr>
          <p:nvPr/>
        </p:nvSpPr>
        <p:spPr bwMode="auto">
          <a:xfrm>
            <a:off x="5895975" y="2755900"/>
            <a:ext cx="2981325" cy="822325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i="1">
                <a:solidFill>
                  <a:srgbClr val="FF0000"/>
                </a:solidFill>
                <a:latin typeface="Times New Roman" pitchFamily="18" charset="0"/>
              </a:rPr>
              <a:t>Testing the integration of two services</a:t>
            </a:r>
            <a:endParaRPr lang="en-US" altLang="zh-CN" sz="2400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882" name="Line 27"/>
          <p:cNvSpPr>
            <a:spLocks noChangeShapeType="1"/>
          </p:cNvSpPr>
          <p:nvPr/>
        </p:nvSpPr>
        <p:spPr bwMode="auto">
          <a:xfrm flipH="1">
            <a:off x="6129338" y="3502025"/>
            <a:ext cx="322262" cy="4460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7260" y="2842260"/>
            <a:ext cx="2209800" cy="33528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2C3DAA-295F-4D48-96A3-E989E3E200AC}" type="slidenum">
              <a:rPr lang="en-GB" altLang="en-US"/>
              <a:pPr>
                <a:defRPr/>
              </a:pPr>
              <a:t>11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496300" cy="430847"/>
          </a:xfrm>
        </p:spPr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Collaboration Process in the Typical Scenario</a:t>
            </a:r>
          </a:p>
        </p:txBody>
      </p:sp>
      <p:pic>
        <p:nvPicPr>
          <p:cNvPr id="3789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175" y="798513"/>
            <a:ext cx="8118475" cy="531336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7260" y="2842260"/>
            <a:ext cx="2209800" cy="33528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A45808-5643-4A0D-B1DC-EA5B075B0752}" type="slidenum">
              <a:rPr lang="en-GB" altLang="en-US"/>
              <a:pPr>
                <a:defRPr/>
              </a:pPr>
              <a:t>12</a:t>
            </a:fld>
            <a:endParaRPr lang="en-GB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Automating Test Services 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1"/>
            <a:ext cx="8496300" cy="3816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The key technique issues: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How to describe, publish and register test services at WS registry; 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How to retrieve test services automatically for testing dynamically composed services;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How invoke test services by both a human tester and a program; 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How to report test results in the forms that are suitable for both human beings to read and machine to understand</a:t>
            </a:r>
          </a:p>
        </p:txBody>
      </p:sp>
      <p:sp>
        <p:nvSpPr>
          <p:cNvPr id="38919" name="Text Box 4"/>
          <p:cNvSpPr txBox="1">
            <a:spLocks noChangeArrowheads="1"/>
          </p:cNvSpPr>
          <p:nvPr/>
        </p:nvSpPr>
        <p:spPr bwMode="auto">
          <a:xfrm>
            <a:off x="751840" y="4927600"/>
            <a:ext cx="8068310" cy="833178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2400" b="1" i="1" dirty="0">
                <a:solidFill>
                  <a:schemeClr val="accent2"/>
                </a:solidFill>
                <a:latin typeface="Times New Roman" pitchFamily="18" charset="0"/>
              </a:rPr>
              <a:t>These issues can be resolved by the utilization of a software testing </a:t>
            </a:r>
            <a:r>
              <a:rPr lang="en-US" altLang="zh-CN" sz="2400" b="1" i="1" dirty="0" smtClean="0">
                <a:solidFill>
                  <a:schemeClr val="accent2"/>
                </a:solidFill>
                <a:latin typeface="Times New Roman" pitchFamily="18" charset="0"/>
              </a:rPr>
              <a:t>ontology. </a:t>
            </a:r>
            <a:endParaRPr lang="en-US" altLang="zh-CN" sz="2400" b="1" i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June, 2011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7F9F2F-9840-4C4D-9C85-BFA8A78DD4EC}" type="slidenum">
              <a:rPr lang="en-GB" altLang="en-US"/>
              <a:pPr>
                <a:defRPr/>
              </a:pPr>
              <a:t>13</a:t>
            </a:fld>
            <a:endParaRPr lang="en-GB" altLang="en-US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i="1" smtClean="0">
                <a:ea typeface="宋体" pitchFamily="2" charset="-122"/>
              </a:rPr>
              <a:t>STOWS: </a:t>
            </a:r>
            <a:r>
              <a:rPr lang="en-GB" altLang="zh-CN" sz="3200" smtClean="0">
                <a:ea typeface="宋体" pitchFamily="2" charset="-122"/>
              </a:rPr>
              <a:t>Software Testing Ontology for WS </a:t>
            </a:r>
            <a:endParaRPr lang="en-US" altLang="zh-CN" sz="3200" smtClean="0">
              <a:ea typeface="宋体" pitchFamily="2" charset="-122"/>
            </a:endParaRPr>
          </a:p>
        </p:txBody>
      </p:sp>
      <p:sp>
        <p:nvSpPr>
          <p:cNvPr id="39942" name="Text Box 5"/>
          <p:cNvSpPr txBox="1">
            <a:spLocks noChangeArrowheads="1"/>
          </p:cNvSpPr>
          <p:nvPr/>
        </p:nvSpPr>
        <p:spPr bwMode="auto">
          <a:xfrm>
            <a:off x="395288" y="1222375"/>
            <a:ext cx="8569325" cy="3738589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wrap="square" lIns="90000" tIns="46800" rIns="90000" bIns="46800">
            <a:spAutoFit/>
          </a:bodyPr>
          <a:lstStyle/>
          <a:p>
            <a:pPr marL="269875" indent="-269875" algn="l" eaLnBrk="0" hangingPunct="0">
              <a:spcBef>
                <a:spcPct val="20000"/>
              </a:spcBef>
              <a:buClrTx/>
              <a:buSzPct val="80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200" dirty="0" smtClean="0">
                <a:latin typeface="Times New Roman" pitchFamily="18" charset="0"/>
              </a:rPr>
              <a:t>   STOWS </a:t>
            </a:r>
            <a:r>
              <a:rPr lang="en-US" altLang="zh-CN" sz="3200" dirty="0">
                <a:latin typeface="Times New Roman" pitchFamily="18" charset="0"/>
              </a:rPr>
              <a:t>is base on an ontology of software testing originally developed for agent oriented software testing (Zhu &amp; </a:t>
            </a:r>
            <a:r>
              <a:rPr lang="en-US" altLang="zh-CN" sz="3200" dirty="0" err="1">
                <a:latin typeface="Times New Roman" pitchFamily="18" charset="0"/>
              </a:rPr>
              <a:t>Huo</a:t>
            </a:r>
            <a:r>
              <a:rPr lang="en-US" altLang="zh-CN" sz="3200" dirty="0">
                <a:latin typeface="Times New Roman" pitchFamily="18" charset="0"/>
              </a:rPr>
              <a:t> 2003, 2005).</a:t>
            </a:r>
            <a:endParaRPr lang="en-GB" altLang="zh-CN" sz="3200" dirty="0">
              <a:latin typeface="Times New Roman" pitchFamily="18" charset="0"/>
            </a:endParaRPr>
          </a:p>
          <a:p>
            <a:pPr marL="963613" lvl="1" indent="-514350" algn="l" eaLnBrk="0" hangingPunct="0">
              <a:spcBef>
                <a:spcPct val="20000"/>
              </a:spcBef>
              <a:buClrTx/>
              <a:buSzPct val="80000"/>
              <a:buFont typeface="Arial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200" dirty="0">
                <a:latin typeface="Times New Roman" pitchFamily="18" charset="0"/>
              </a:rPr>
              <a:t>The concepts of software testing are </a:t>
            </a:r>
            <a:r>
              <a:rPr lang="en-GB" altLang="zh-CN" sz="3200" dirty="0" smtClean="0">
                <a:latin typeface="Times New Roman" pitchFamily="18" charset="0"/>
              </a:rPr>
              <a:t>represented as classes </a:t>
            </a:r>
            <a:endParaRPr lang="en-GB" altLang="zh-CN" sz="3200" dirty="0">
              <a:latin typeface="Times New Roman" pitchFamily="18" charset="0"/>
            </a:endParaRPr>
          </a:p>
          <a:p>
            <a:pPr marL="963613" lvl="1" indent="-514350" algn="l" eaLnBrk="0" hangingPunct="0">
              <a:spcBef>
                <a:spcPct val="20000"/>
              </a:spcBef>
              <a:buClrTx/>
              <a:buSzPct val="80000"/>
              <a:buFont typeface="Arial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200" dirty="0">
                <a:latin typeface="Times New Roman" pitchFamily="18" charset="0"/>
              </a:rPr>
              <a:t>Knowledge about software testing are </a:t>
            </a:r>
            <a:r>
              <a:rPr lang="en-GB" altLang="zh-CN" sz="3200" dirty="0" smtClean="0">
                <a:latin typeface="Times New Roman" pitchFamily="18" charset="0"/>
              </a:rPr>
              <a:t>represented </a:t>
            </a:r>
            <a:r>
              <a:rPr lang="en-GB" altLang="zh-CN" sz="3200" dirty="0">
                <a:latin typeface="Times New Roman" pitchFamily="18" charset="0"/>
              </a:rPr>
              <a:t>as relations between concepts</a:t>
            </a:r>
            <a:endParaRPr lang="en-US" altLang="zh-CN" sz="32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42340" y="2847340"/>
            <a:ext cx="2209800" cy="32512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B5BD59-E2E4-4FA0-B876-094A0A6C045C}" type="slidenum">
              <a:rPr lang="en-GB" altLang="en-US"/>
              <a:pPr>
                <a:defRPr/>
              </a:pPr>
              <a:t>14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Basic </a:t>
            </a:r>
            <a:r>
              <a:rPr lang="en-GB" altLang="zh-CN" sz="3200" dirty="0" smtClean="0">
                <a:ea typeface="宋体" pitchFamily="2" charset="-122"/>
              </a:rPr>
              <a:t>Concepts </a:t>
            </a:r>
            <a:r>
              <a:rPr lang="en-GB" altLang="zh-CN" sz="3200" dirty="0" smtClean="0">
                <a:ea typeface="宋体" pitchFamily="2" charset="-122"/>
              </a:rPr>
              <a:t>of </a:t>
            </a:r>
            <a:r>
              <a:rPr lang="en-GB" altLang="zh-CN" sz="3200" dirty="0" smtClean="0">
                <a:ea typeface="宋体" pitchFamily="2" charset="-122"/>
              </a:rPr>
              <a:t>Software </a:t>
            </a:r>
            <a:r>
              <a:rPr lang="en-GB" altLang="zh-CN" sz="3200" dirty="0" smtClean="0">
                <a:ea typeface="宋体" pitchFamily="2" charset="-122"/>
              </a:rPr>
              <a:t>T</a:t>
            </a:r>
            <a:r>
              <a:rPr lang="en-GB" altLang="zh-CN" sz="3200" dirty="0" smtClean="0">
                <a:ea typeface="宋体" pitchFamily="2" charset="-122"/>
              </a:rPr>
              <a:t>esting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83920"/>
            <a:ext cx="8496300" cy="5212080"/>
          </a:xfrm>
        </p:spPr>
        <p:txBody>
          <a:bodyPr/>
          <a:lstStyle/>
          <a:p>
            <a:pPr marL="355600" indent="-355600">
              <a:lnSpc>
                <a:spcPct val="80000"/>
              </a:lnSpc>
            </a:pPr>
            <a:r>
              <a:rPr lang="en-US" altLang="zh-CN" sz="2400" b="1" i="1" dirty="0" smtClean="0">
                <a:ea typeface="宋体" pitchFamily="2" charset="-122"/>
              </a:rPr>
              <a:t>Tester</a:t>
            </a:r>
            <a:r>
              <a:rPr lang="en-US" altLang="zh-CN" sz="2400" dirty="0" smtClean="0">
                <a:ea typeface="宋体" pitchFamily="2" charset="-122"/>
              </a:rPr>
              <a:t>: </a:t>
            </a:r>
            <a:r>
              <a:rPr lang="en-US" altLang="zh-CN" sz="2400" dirty="0" smtClean="0">
                <a:ea typeface="宋体" pitchFamily="2" charset="-122"/>
              </a:rPr>
              <a:t>who </a:t>
            </a:r>
            <a:r>
              <a:rPr lang="en-US" altLang="zh-CN" sz="2400" dirty="0" smtClean="0">
                <a:ea typeface="宋体" pitchFamily="2" charset="-122"/>
              </a:rPr>
              <a:t>carries out a testing activity. </a:t>
            </a:r>
          </a:p>
          <a:p>
            <a:pPr marL="355600" indent="-355600">
              <a:lnSpc>
                <a:spcPct val="80000"/>
              </a:lnSpc>
            </a:pPr>
            <a:r>
              <a:rPr lang="en-US" altLang="zh-CN" sz="2400" b="1" i="1" dirty="0" smtClean="0">
                <a:ea typeface="宋体" pitchFamily="2" charset="-122"/>
              </a:rPr>
              <a:t>Activity</a:t>
            </a:r>
            <a:r>
              <a:rPr lang="en-US" altLang="zh-CN" sz="2400" dirty="0" smtClean="0">
                <a:ea typeface="宋体" pitchFamily="2" charset="-122"/>
              </a:rPr>
              <a:t>: </a:t>
            </a:r>
            <a:r>
              <a:rPr lang="en-US" altLang="zh-CN" sz="2400" dirty="0" smtClean="0">
                <a:ea typeface="宋体" pitchFamily="2" charset="-122"/>
              </a:rPr>
              <a:t>actions </a:t>
            </a:r>
            <a:r>
              <a:rPr lang="en-US" altLang="zh-CN" sz="2400" dirty="0" smtClean="0">
                <a:ea typeface="宋体" pitchFamily="2" charset="-122"/>
              </a:rPr>
              <a:t>performed in testing process, e.g. </a:t>
            </a:r>
            <a:endParaRPr lang="en-US" altLang="zh-CN" sz="2400" dirty="0" smtClean="0">
              <a:ea typeface="宋体" pitchFamily="2" charset="-122"/>
            </a:endParaRPr>
          </a:p>
          <a:p>
            <a:pPr marL="720725" lvl="1" indent="-355600">
              <a:lnSpc>
                <a:spcPct val="80000"/>
              </a:lnSpc>
            </a:pPr>
            <a:r>
              <a:rPr lang="en-US" altLang="zh-CN" sz="2000" i="1" dirty="0" smtClean="0">
                <a:ea typeface="宋体" pitchFamily="2" charset="-122"/>
              </a:rPr>
              <a:t>test planning, test case generation, test execution, result validation, adequacy measurement and test report generation, etc.</a:t>
            </a:r>
          </a:p>
          <a:p>
            <a:pPr marL="355600" indent="-355600">
              <a:lnSpc>
                <a:spcPct val="80000"/>
              </a:lnSpc>
            </a:pPr>
            <a:r>
              <a:rPr lang="en-US" altLang="zh-CN" sz="2400" b="1" i="1" dirty="0" smtClean="0">
                <a:ea typeface="宋体" pitchFamily="2" charset="-122"/>
              </a:rPr>
              <a:t>Artifact</a:t>
            </a:r>
            <a:r>
              <a:rPr lang="en-US" altLang="zh-CN" sz="2400" i="1" dirty="0" smtClean="0">
                <a:ea typeface="宋体" pitchFamily="2" charset="-122"/>
              </a:rPr>
              <a:t>:</a:t>
            </a:r>
            <a:r>
              <a:rPr lang="en-US" altLang="zh-CN" sz="2400" dirty="0" smtClean="0">
                <a:ea typeface="宋体" pitchFamily="2" charset="-122"/>
              </a:rPr>
              <a:t> the entities used and/or produced by </a:t>
            </a:r>
            <a:r>
              <a:rPr lang="en-US" altLang="zh-CN" sz="2400" dirty="0" smtClean="0">
                <a:ea typeface="宋体" pitchFamily="2" charset="-122"/>
              </a:rPr>
              <a:t>a </a:t>
            </a:r>
            <a:r>
              <a:rPr lang="en-US" altLang="zh-CN" sz="2400" dirty="0" smtClean="0">
                <a:ea typeface="宋体" pitchFamily="2" charset="-122"/>
              </a:rPr>
              <a:t>testing activity, </a:t>
            </a:r>
          </a:p>
          <a:p>
            <a:pPr marL="720725" lvl="1" indent="-355600">
              <a:lnSpc>
                <a:spcPct val="80000"/>
              </a:lnSpc>
            </a:pPr>
            <a:r>
              <a:rPr lang="en-US" altLang="zh-CN" sz="2000" i="1" dirty="0" smtClean="0">
                <a:ea typeface="宋体" pitchFamily="2" charset="-122"/>
              </a:rPr>
              <a:t>Location</a:t>
            </a:r>
            <a:r>
              <a:rPr lang="en-US" altLang="zh-CN" sz="2000" dirty="0" smtClean="0">
                <a:ea typeface="宋体" pitchFamily="2" charset="-122"/>
              </a:rPr>
              <a:t>: </a:t>
            </a:r>
            <a:r>
              <a:rPr lang="en-US" altLang="zh-CN" sz="2000" dirty="0" smtClean="0">
                <a:ea typeface="宋体" pitchFamily="2" charset="-122"/>
              </a:rPr>
              <a:t>expressed </a:t>
            </a:r>
            <a:r>
              <a:rPr lang="en-US" altLang="zh-CN" sz="2000" dirty="0" smtClean="0">
                <a:ea typeface="宋体" pitchFamily="2" charset="-122"/>
              </a:rPr>
              <a:t>by a URL or a URI.  </a:t>
            </a:r>
            <a:endParaRPr lang="en-US" altLang="zh-CN" sz="2000" dirty="0" smtClean="0">
              <a:ea typeface="宋体" pitchFamily="2" charset="-122"/>
            </a:endParaRPr>
          </a:p>
          <a:p>
            <a:pPr marL="720725" lvl="1" indent="-355600">
              <a:lnSpc>
                <a:spcPct val="80000"/>
              </a:lnSpc>
            </a:pPr>
            <a:r>
              <a:rPr lang="en-US" altLang="zh-CN" sz="2000" i="1" dirty="0" smtClean="0">
                <a:ea typeface="宋体" pitchFamily="2" charset="-122"/>
              </a:rPr>
              <a:t>Format</a:t>
            </a:r>
            <a:r>
              <a:rPr lang="en-US" altLang="zh-CN" sz="2000" dirty="0" smtClean="0">
                <a:ea typeface="宋体" pitchFamily="2" charset="-122"/>
              </a:rPr>
              <a:t>:  the format in which data are presented</a:t>
            </a:r>
            <a:endParaRPr lang="en-US" altLang="zh-CN" sz="2000" dirty="0" smtClean="0">
              <a:ea typeface="宋体" pitchFamily="2" charset="-122"/>
            </a:endParaRPr>
          </a:p>
          <a:p>
            <a:pPr marL="755650" lvl="1" indent="-355600">
              <a:lnSpc>
                <a:spcPct val="80000"/>
              </a:lnSpc>
            </a:pPr>
            <a:r>
              <a:rPr lang="en-US" altLang="zh-CN" sz="2000" dirty="0" smtClean="0">
                <a:ea typeface="宋体" pitchFamily="2" charset="-122"/>
              </a:rPr>
              <a:t>e.g. the files, data, program code and documents etc.</a:t>
            </a:r>
          </a:p>
          <a:p>
            <a:pPr marL="355600" indent="-355600">
              <a:lnSpc>
                <a:spcPct val="80000"/>
              </a:lnSpc>
            </a:pPr>
            <a:r>
              <a:rPr lang="en-US" altLang="zh-CN" sz="2400" b="1" i="1" dirty="0" smtClean="0">
                <a:ea typeface="宋体" pitchFamily="2" charset="-122"/>
              </a:rPr>
              <a:t>Method</a:t>
            </a:r>
            <a:r>
              <a:rPr lang="en-US" altLang="zh-CN" sz="2400" i="1" dirty="0" smtClean="0">
                <a:ea typeface="宋体" pitchFamily="2" charset="-122"/>
              </a:rPr>
              <a:t>: </a:t>
            </a:r>
            <a:r>
              <a:rPr lang="en-US" altLang="zh-CN" sz="2400" dirty="0" smtClean="0">
                <a:ea typeface="宋体" pitchFamily="2" charset="-122"/>
              </a:rPr>
              <a:t>the method used to perform a test activity</a:t>
            </a:r>
            <a:r>
              <a:rPr lang="en-US" altLang="zh-CN" sz="2400" i="1" dirty="0" smtClean="0">
                <a:ea typeface="宋体" pitchFamily="2" charset="-122"/>
              </a:rPr>
              <a:t>.</a:t>
            </a:r>
            <a:r>
              <a:rPr lang="en-US" altLang="zh-CN" sz="2400" dirty="0" smtClean="0">
                <a:ea typeface="宋体" pitchFamily="2" charset="-122"/>
              </a:rPr>
              <a:t> </a:t>
            </a:r>
            <a:endParaRPr lang="en-US" altLang="zh-CN" sz="2400" dirty="0" smtClean="0">
              <a:ea typeface="宋体" pitchFamily="2" charset="-122"/>
            </a:endParaRPr>
          </a:p>
          <a:p>
            <a:pPr marL="755650" lvl="1" indent="-355600">
              <a:lnSpc>
                <a:spcPct val="80000"/>
              </a:lnSpc>
            </a:pPr>
            <a:r>
              <a:rPr lang="en-US" altLang="zh-CN" sz="2000" dirty="0" smtClean="0">
                <a:ea typeface="宋体" pitchFamily="2" charset="-122"/>
              </a:rPr>
              <a:t>Test </a:t>
            </a:r>
            <a:r>
              <a:rPr lang="en-US" altLang="zh-CN" sz="2000" dirty="0" smtClean="0">
                <a:ea typeface="宋体" pitchFamily="2" charset="-122"/>
              </a:rPr>
              <a:t>methods can be classified in a number of different ways. </a:t>
            </a:r>
          </a:p>
          <a:p>
            <a:pPr marL="355600" indent="-355600">
              <a:lnSpc>
                <a:spcPct val="80000"/>
              </a:lnSpc>
            </a:pPr>
            <a:r>
              <a:rPr lang="en-US" altLang="zh-CN" sz="2400" b="1" i="1" dirty="0" smtClean="0">
                <a:ea typeface="宋体" pitchFamily="2" charset="-122"/>
              </a:rPr>
              <a:t>Context</a:t>
            </a:r>
            <a:r>
              <a:rPr lang="en-US" altLang="zh-CN" sz="2400" i="1" dirty="0" smtClean="0">
                <a:ea typeface="宋体" pitchFamily="2" charset="-122"/>
              </a:rPr>
              <a:t>: </a:t>
            </a:r>
            <a:r>
              <a:rPr lang="en-US" altLang="zh-CN" sz="2400" dirty="0" smtClean="0">
                <a:ea typeface="宋体" pitchFamily="2" charset="-122"/>
              </a:rPr>
              <a:t>the context in </a:t>
            </a:r>
            <a:r>
              <a:rPr lang="en-US" altLang="zh-CN" sz="2400" dirty="0" smtClean="0">
                <a:ea typeface="宋体" pitchFamily="2" charset="-122"/>
              </a:rPr>
              <a:t>which a </a:t>
            </a:r>
            <a:r>
              <a:rPr lang="en-US" altLang="zh-CN" sz="2400" dirty="0" smtClean="0">
                <a:ea typeface="宋体" pitchFamily="2" charset="-122"/>
              </a:rPr>
              <a:t>testing </a:t>
            </a:r>
            <a:r>
              <a:rPr lang="en-US" altLang="zh-CN" sz="2400" dirty="0" smtClean="0">
                <a:ea typeface="宋体" pitchFamily="2" charset="-122"/>
              </a:rPr>
              <a:t>activity is performed, e.g.</a:t>
            </a:r>
          </a:p>
          <a:p>
            <a:pPr marL="755650" lvl="1" indent="-355600">
              <a:lnSpc>
                <a:spcPct val="80000"/>
              </a:lnSpc>
            </a:pPr>
            <a:r>
              <a:rPr lang="en-US" altLang="zh-CN" sz="2000" dirty="0" smtClean="0">
                <a:ea typeface="宋体" pitchFamily="2" charset="-122"/>
              </a:rPr>
              <a:t>in </a:t>
            </a:r>
            <a:r>
              <a:rPr lang="en-US" altLang="zh-CN" sz="2000" dirty="0" smtClean="0">
                <a:ea typeface="宋体" pitchFamily="2" charset="-122"/>
              </a:rPr>
              <a:t>software development stages </a:t>
            </a:r>
            <a:endParaRPr lang="en-US" altLang="zh-CN" sz="2000" dirty="0" smtClean="0">
              <a:ea typeface="宋体" pitchFamily="2" charset="-122"/>
            </a:endParaRPr>
          </a:p>
          <a:p>
            <a:pPr marL="755650" lvl="1" indent="-355600">
              <a:lnSpc>
                <a:spcPct val="80000"/>
              </a:lnSpc>
            </a:pPr>
            <a:r>
              <a:rPr lang="en-US" altLang="zh-CN" sz="2000" dirty="0" smtClean="0">
                <a:ea typeface="宋体" pitchFamily="2" charset="-122"/>
              </a:rPr>
              <a:t>to </a:t>
            </a:r>
            <a:r>
              <a:rPr lang="en-US" altLang="zh-CN" sz="2000" dirty="0" smtClean="0">
                <a:ea typeface="宋体" pitchFamily="2" charset="-122"/>
              </a:rPr>
              <a:t>achieve various testing </a:t>
            </a:r>
            <a:r>
              <a:rPr lang="en-US" altLang="zh-CN" sz="2000" dirty="0" smtClean="0">
                <a:ea typeface="宋体" pitchFamily="2" charset="-122"/>
              </a:rPr>
              <a:t>purposes</a:t>
            </a:r>
            <a:endParaRPr lang="en-US" altLang="zh-CN" sz="2000" i="1" dirty="0" smtClean="0">
              <a:ea typeface="宋体" pitchFamily="2" charset="-122"/>
            </a:endParaRPr>
          </a:p>
          <a:p>
            <a:pPr marL="355600" indent="-355600">
              <a:lnSpc>
                <a:spcPct val="80000"/>
              </a:lnSpc>
            </a:pPr>
            <a:r>
              <a:rPr lang="en-US" altLang="zh-CN" sz="2400" b="1" i="1" dirty="0" smtClean="0">
                <a:ea typeface="宋体" pitchFamily="2" charset="-122"/>
              </a:rPr>
              <a:t>Environment</a:t>
            </a:r>
            <a:r>
              <a:rPr lang="en-US" altLang="zh-CN" sz="2400" dirty="0" smtClean="0">
                <a:ea typeface="宋体" pitchFamily="2" charset="-122"/>
              </a:rPr>
              <a:t>:</a:t>
            </a:r>
            <a:r>
              <a:rPr lang="en-US" altLang="zh-CN" sz="2400" dirty="0" smtClean="0">
                <a:ea typeface="宋体" pitchFamily="2" charset="-122"/>
              </a:rPr>
              <a:t> </a:t>
            </a:r>
            <a:r>
              <a:rPr lang="en-US" altLang="zh-CN" sz="2400" dirty="0" smtClean="0">
                <a:ea typeface="宋体" pitchFamily="2" charset="-122"/>
              </a:rPr>
              <a:t>The testing environment is the hardware and software configurations in which a testing is to be performed.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42340" y="2847340"/>
            <a:ext cx="2209800" cy="32512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2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2A9143-B1AA-4334-92D4-8BED95A00696}" type="slidenum">
              <a:rPr lang="en-GB" altLang="en-US"/>
              <a:pPr>
                <a:defRPr/>
              </a:pPr>
              <a:t>15</a:t>
            </a:fld>
            <a:endParaRPr lang="en-GB" altLang="en-US"/>
          </a:p>
        </p:txBody>
      </p:sp>
      <p:sp>
        <p:nvSpPr>
          <p:cNvPr id="2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Structure of </a:t>
            </a:r>
            <a:r>
              <a:rPr lang="en-GB" altLang="zh-CN" sz="3200" dirty="0" smtClean="0">
                <a:ea typeface="宋体" pitchFamily="2" charset="-122"/>
              </a:rPr>
              <a:t>Basic </a:t>
            </a:r>
            <a:r>
              <a:rPr lang="en-GB" altLang="zh-CN" sz="3200" dirty="0" smtClean="0">
                <a:ea typeface="宋体" pitchFamily="2" charset="-122"/>
              </a:rPr>
              <a:t>C</a:t>
            </a:r>
            <a:r>
              <a:rPr lang="en-GB" altLang="zh-CN" sz="3200" dirty="0" smtClean="0">
                <a:ea typeface="宋体" pitchFamily="2" charset="-122"/>
              </a:rPr>
              <a:t>oncepts</a:t>
            </a:r>
            <a:r>
              <a:rPr lang="en-GB" altLang="zh-CN" sz="3200" dirty="0" smtClean="0">
                <a:ea typeface="宋体" pitchFamily="2" charset="-122"/>
              </a:rPr>
              <a:t>: Examples </a:t>
            </a:r>
            <a:endParaRPr lang="en-US" altLang="zh-CN" sz="3200" dirty="0" smtClean="0">
              <a:ea typeface="宋体" pitchFamily="2" charset="-122"/>
            </a:endParaRPr>
          </a:p>
        </p:txBody>
      </p:sp>
      <p:grpSp>
        <p:nvGrpSpPr>
          <p:cNvPr id="41990" name="Group 27"/>
          <p:cNvGrpSpPr>
            <a:grpSpLocks/>
          </p:cNvGrpSpPr>
          <p:nvPr/>
        </p:nvGrpSpPr>
        <p:grpSpPr bwMode="auto">
          <a:xfrm>
            <a:off x="2195513" y="2565400"/>
            <a:ext cx="6624637" cy="3409950"/>
            <a:chOff x="1111" y="1616"/>
            <a:chExt cx="4173" cy="2148"/>
          </a:xfrm>
        </p:grpSpPr>
        <p:sp>
          <p:nvSpPr>
            <p:cNvPr id="41999" name="Rectangle 6"/>
            <p:cNvSpPr>
              <a:spLocks noChangeArrowheads="1"/>
            </p:cNvSpPr>
            <p:nvPr/>
          </p:nvSpPr>
          <p:spPr bwMode="auto">
            <a:xfrm>
              <a:off x="1111" y="2610"/>
              <a:ext cx="1528" cy="2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Test Activity</a:t>
              </a:r>
              <a:endParaRPr lang="en-US" altLang="zh-CN" sz="6000"/>
            </a:p>
          </p:txBody>
        </p:sp>
        <p:sp>
          <p:nvSpPr>
            <p:cNvPr id="42000" name="Rectangle 7"/>
            <p:cNvSpPr>
              <a:spLocks noChangeArrowheads="1"/>
            </p:cNvSpPr>
            <p:nvPr/>
          </p:nvSpPr>
          <p:spPr bwMode="auto">
            <a:xfrm>
              <a:off x="2869" y="1616"/>
              <a:ext cx="1688" cy="2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Test planning </a:t>
              </a:r>
              <a:endParaRPr lang="en-US" altLang="zh-CN" sz="6000"/>
            </a:p>
          </p:txBody>
        </p:sp>
        <p:sp>
          <p:nvSpPr>
            <p:cNvPr id="42001" name="Rectangle 8"/>
            <p:cNvSpPr>
              <a:spLocks noChangeArrowheads="1"/>
            </p:cNvSpPr>
            <p:nvPr/>
          </p:nvSpPr>
          <p:spPr bwMode="auto">
            <a:xfrm>
              <a:off x="2869" y="1992"/>
              <a:ext cx="2233" cy="2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Test Case Generation </a:t>
              </a:r>
              <a:endParaRPr lang="en-US" altLang="zh-CN" sz="6000"/>
            </a:p>
          </p:txBody>
        </p:sp>
        <p:sp>
          <p:nvSpPr>
            <p:cNvPr id="42002" name="Rectangle 9"/>
            <p:cNvSpPr>
              <a:spLocks noChangeArrowheads="1"/>
            </p:cNvSpPr>
            <p:nvPr/>
          </p:nvSpPr>
          <p:spPr bwMode="auto">
            <a:xfrm>
              <a:off x="2869" y="2374"/>
              <a:ext cx="1780" cy="2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Test Execution </a:t>
              </a:r>
              <a:endParaRPr lang="en-US" altLang="zh-CN" sz="6000"/>
            </a:p>
          </p:txBody>
        </p:sp>
        <p:sp>
          <p:nvSpPr>
            <p:cNvPr id="42003" name="Rectangle 10"/>
            <p:cNvSpPr>
              <a:spLocks noChangeArrowheads="1"/>
            </p:cNvSpPr>
            <p:nvPr/>
          </p:nvSpPr>
          <p:spPr bwMode="auto">
            <a:xfrm>
              <a:off x="2869" y="2754"/>
              <a:ext cx="1897" cy="2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Result validation </a:t>
              </a:r>
              <a:endParaRPr lang="en-US" altLang="zh-CN" sz="6000"/>
            </a:p>
          </p:txBody>
        </p:sp>
        <p:sp>
          <p:nvSpPr>
            <p:cNvPr id="42004" name="Rectangle 11"/>
            <p:cNvSpPr>
              <a:spLocks noChangeArrowheads="1"/>
            </p:cNvSpPr>
            <p:nvPr/>
          </p:nvSpPr>
          <p:spPr bwMode="auto">
            <a:xfrm>
              <a:off x="2869" y="3120"/>
              <a:ext cx="2415" cy="2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Adequacy measurement </a:t>
              </a:r>
              <a:endParaRPr lang="en-US" altLang="zh-CN" sz="6000"/>
            </a:p>
          </p:txBody>
        </p:sp>
        <p:sp>
          <p:nvSpPr>
            <p:cNvPr id="42005" name="Rectangle 12"/>
            <p:cNvSpPr>
              <a:spLocks noChangeArrowheads="1"/>
            </p:cNvSpPr>
            <p:nvPr/>
          </p:nvSpPr>
          <p:spPr bwMode="auto">
            <a:xfrm>
              <a:off x="2869" y="3489"/>
              <a:ext cx="2036" cy="2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Report generation </a:t>
              </a:r>
              <a:endParaRPr lang="en-US" altLang="zh-CN" sz="6000"/>
            </a:p>
          </p:txBody>
        </p:sp>
        <p:cxnSp>
          <p:nvCxnSpPr>
            <p:cNvPr id="42006" name="AutoShape 13"/>
            <p:cNvCxnSpPr>
              <a:cxnSpLocks noChangeShapeType="1"/>
              <a:stCxn id="41999" idx="3"/>
              <a:endCxn id="42000" idx="1"/>
            </p:cNvCxnSpPr>
            <p:nvPr/>
          </p:nvCxnSpPr>
          <p:spPr bwMode="auto">
            <a:xfrm flipV="1">
              <a:off x="2639" y="1699"/>
              <a:ext cx="230" cy="100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42007" name="AutoShape 14"/>
            <p:cNvCxnSpPr>
              <a:cxnSpLocks noChangeShapeType="1"/>
              <a:stCxn id="41999" idx="3"/>
              <a:endCxn id="42001" idx="1"/>
            </p:cNvCxnSpPr>
            <p:nvPr/>
          </p:nvCxnSpPr>
          <p:spPr bwMode="auto">
            <a:xfrm flipV="1">
              <a:off x="2639" y="2074"/>
              <a:ext cx="230" cy="62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42008" name="AutoShape 15"/>
            <p:cNvCxnSpPr>
              <a:cxnSpLocks noChangeShapeType="1"/>
              <a:stCxn id="41999" idx="3"/>
              <a:endCxn id="42002" idx="1"/>
            </p:cNvCxnSpPr>
            <p:nvPr/>
          </p:nvCxnSpPr>
          <p:spPr bwMode="auto">
            <a:xfrm flipV="1">
              <a:off x="2639" y="2512"/>
              <a:ext cx="230" cy="2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42009" name="AutoShape 16"/>
            <p:cNvCxnSpPr>
              <a:cxnSpLocks noChangeShapeType="1"/>
              <a:stCxn id="41999" idx="3"/>
              <a:endCxn id="42003" idx="1"/>
            </p:cNvCxnSpPr>
            <p:nvPr/>
          </p:nvCxnSpPr>
          <p:spPr bwMode="auto">
            <a:xfrm>
              <a:off x="2639" y="2700"/>
              <a:ext cx="230" cy="13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42010" name="AutoShape 17"/>
            <p:cNvCxnSpPr>
              <a:cxnSpLocks noChangeShapeType="1"/>
              <a:stCxn id="41999" idx="3"/>
              <a:endCxn id="42004" idx="1"/>
            </p:cNvCxnSpPr>
            <p:nvPr/>
          </p:nvCxnSpPr>
          <p:spPr bwMode="auto">
            <a:xfrm>
              <a:off x="2639" y="2700"/>
              <a:ext cx="230" cy="50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42011" name="AutoShape 18"/>
            <p:cNvCxnSpPr>
              <a:cxnSpLocks noChangeShapeType="1"/>
              <a:endCxn id="42005" idx="1"/>
            </p:cNvCxnSpPr>
            <p:nvPr/>
          </p:nvCxnSpPr>
          <p:spPr bwMode="auto">
            <a:xfrm rot="16200000" flipH="1">
              <a:off x="2633" y="3391"/>
              <a:ext cx="357" cy="115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cxnSp>
      </p:grpSp>
      <p:grpSp>
        <p:nvGrpSpPr>
          <p:cNvPr id="41991" name="Group 31"/>
          <p:cNvGrpSpPr>
            <a:grpSpLocks/>
          </p:cNvGrpSpPr>
          <p:nvPr/>
        </p:nvGrpSpPr>
        <p:grpSpPr bwMode="auto">
          <a:xfrm>
            <a:off x="777875" y="1014413"/>
            <a:ext cx="3382963" cy="2159000"/>
            <a:chOff x="431" y="482"/>
            <a:chExt cx="2131" cy="1360"/>
          </a:xfrm>
        </p:grpSpPr>
        <p:sp>
          <p:nvSpPr>
            <p:cNvPr id="41992" name="Rectangle 22"/>
            <p:cNvSpPr>
              <a:spLocks noChangeArrowheads="1"/>
            </p:cNvSpPr>
            <p:nvPr/>
          </p:nvSpPr>
          <p:spPr bwMode="auto">
            <a:xfrm>
              <a:off x="839" y="482"/>
              <a:ext cx="1043" cy="2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Tester</a:t>
              </a:r>
              <a:endParaRPr lang="en-US" altLang="zh-CN" sz="6000"/>
            </a:p>
          </p:txBody>
        </p:sp>
        <p:sp>
          <p:nvSpPr>
            <p:cNvPr id="41993" name="Rectangle 23"/>
            <p:cNvSpPr>
              <a:spLocks noChangeArrowheads="1"/>
            </p:cNvSpPr>
            <p:nvPr/>
          </p:nvSpPr>
          <p:spPr bwMode="auto">
            <a:xfrm>
              <a:off x="431" y="1298"/>
              <a:ext cx="907" cy="54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Atomic Service</a:t>
              </a:r>
              <a:endParaRPr lang="en-US" altLang="zh-CN" sz="6000"/>
            </a:p>
          </p:txBody>
        </p:sp>
        <p:sp>
          <p:nvSpPr>
            <p:cNvPr id="41994" name="Rectangle 24"/>
            <p:cNvSpPr>
              <a:spLocks noChangeArrowheads="1"/>
            </p:cNvSpPr>
            <p:nvPr/>
          </p:nvSpPr>
          <p:spPr bwMode="auto">
            <a:xfrm>
              <a:off x="1429" y="1298"/>
              <a:ext cx="1133" cy="54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800">
                  <a:latin typeface="Times New Roman" pitchFamily="18" charset="0"/>
                </a:rPr>
                <a:t>Composite Service</a:t>
              </a:r>
              <a:endParaRPr lang="en-US" altLang="zh-CN" sz="6000"/>
            </a:p>
          </p:txBody>
        </p:sp>
        <p:sp>
          <p:nvSpPr>
            <p:cNvPr id="41995" name="Freeform 25"/>
            <p:cNvSpPr>
              <a:spLocks/>
            </p:cNvSpPr>
            <p:nvPr/>
          </p:nvSpPr>
          <p:spPr bwMode="auto">
            <a:xfrm>
              <a:off x="975" y="1071"/>
              <a:ext cx="862" cy="227"/>
            </a:xfrm>
            <a:custGeom>
              <a:avLst/>
              <a:gdLst>
                <a:gd name="T0" fmla="*/ 0 w 1316"/>
                <a:gd name="T1" fmla="*/ 227 h 227"/>
                <a:gd name="T2" fmla="*/ 0 w 1316"/>
                <a:gd name="T3" fmla="*/ 0 h 227"/>
                <a:gd name="T4" fmla="*/ 565 w 1316"/>
                <a:gd name="T5" fmla="*/ 0 h 227"/>
                <a:gd name="T6" fmla="*/ 565 w 1316"/>
                <a:gd name="T7" fmla="*/ 227 h 22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16"/>
                <a:gd name="T13" fmla="*/ 0 h 227"/>
                <a:gd name="T14" fmla="*/ 1316 w 1316"/>
                <a:gd name="T15" fmla="*/ 227 h 22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16" h="227">
                  <a:moveTo>
                    <a:pt x="0" y="227"/>
                  </a:moveTo>
                  <a:lnTo>
                    <a:pt x="0" y="0"/>
                  </a:lnTo>
                  <a:lnTo>
                    <a:pt x="1316" y="0"/>
                  </a:lnTo>
                  <a:lnTo>
                    <a:pt x="1316" y="22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1996" name="AutoShape 26"/>
            <p:cNvSpPr>
              <a:spLocks noChangeArrowheads="1"/>
            </p:cNvSpPr>
            <p:nvPr/>
          </p:nvSpPr>
          <p:spPr bwMode="auto">
            <a:xfrm>
              <a:off x="1338" y="754"/>
              <a:ext cx="136" cy="317"/>
            </a:xfrm>
            <a:prstGeom prst="upArrow">
              <a:avLst>
                <a:gd name="adj1" fmla="val 0"/>
                <a:gd name="adj2" fmla="val 75408"/>
              </a:avLst>
            </a:prstGeom>
            <a:solidFill>
              <a:srgbClr val="FFFFFF"/>
            </a:solidFill>
            <a:ln w="12700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41997" name="Freeform 29"/>
            <p:cNvSpPr>
              <a:spLocks/>
            </p:cNvSpPr>
            <p:nvPr/>
          </p:nvSpPr>
          <p:spPr bwMode="auto">
            <a:xfrm>
              <a:off x="1882" y="618"/>
              <a:ext cx="292" cy="635"/>
            </a:xfrm>
            <a:custGeom>
              <a:avLst/>
              <a:gdLst>
                <a:gd name="T0" fmla="*/ 0 w 272"/>
                <a:gd name="T1" fmla="*/ 0 h 635"/>
                <a:gd name="T2" fmla="*/ 313 w 272"/>
                <a:gd name="T3" fmla="*/ 0 h 635"/>
                <a:gd name="T4" fmla="*/ 313 w 272"/>
                <a:gd name="T5" fmla="*/ 635 h 635"/>
                <a:gd name="T6" fmla="*/ 0 60000 65536"/>
                <a:gd name="T7" fmla="*/ 0 60000 65536"/>
                <a:gd name="T8" fmla="*/ 0 60000 65536"/>
                <a:gd name="T9" fmla="*/ 0 w 272"/>
                <a:gd name="T10" fmla="*/ 0 h 635"/>
                <a:gd name="T11" fmla="*/ 272 w 272"/>
                <a:gd name="T12" fmla="*/ 635 h 6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635">
                  <a:moveTo>
                    <a:pt x="0" y="0"/>
                  </a:moveTo>
                  <a:lnTo>
                    <a:pt x="272" y="0"/>
                  </a:lnTo>
                  <a:lnTo>
                    <a:pt x="272" y="63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1998" name="AutoShape 30"/>
            <p:cNvSpPr>
              <a:spLocks noChangeArrowheads="1"/>
            </p:cNvSpPr>
            <p:nvPr/>
          </p:nvSpPr>
          <p:spPr bwMode="auto">
            <a:xfrm>
              <a:off x="2109" y="1071"/>
              <a:ext cx="136" cy="226"/>
            </a:xfrm>
            <a:prstGeom prst="flowChartDecision">
              <a:avLst/>
            </a:prstGeom>
            <a:solidFill>
              <a:schemeClr val="tx1"/>
            </a:solidFill>
            <a:ln w="2857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2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8ADAD84-0207-4690-BD61-17A26FD98BEA}" type="slidenum">
              <a:rPr lang="en-GB" altLang="en-US"/>
              <a:pPr>
                <a:defRPr/>
              </a:pPr>
              <a:t>16</a:t>
            </a:fld>
            <a:endParaRPr lang="en-GB" altLang="en-US"/>
          </a:p>
        </p:txBody>
      </p:sp>
      <p:sp>
        <p:nvSpPr>
          <p:cNvPr id="30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Compound </a:t>
            </a:r>
            <a:r>
              <a:rPr lang="en-GB" altLang="zh-CN" sz="3200" dirty="0" smtClean="0">
                <a:ea typeface="宋体" pitchFamily="2" charset="-122"/>
              </a:rPr>
              <a:t>Concepts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01040"/>
            <a:ext cx="8496300" cy="568960"/>
          </a:xfrm>
        </p:spPr>
        <p:txBody>
          <a:bodyPr/>
          <a:lstStyle/>
          <a:p>
            <a:r>
              <a:rPr lang="en-GB" altLang="zh-CN" dirty="0" smtClean="0">
                <a:ea typeface="宋体" pitchFamily="2" charset="-122"/>
              </a:rPr>
              <a:t>Capability: describes what a tester can do 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43016" name="Text Box 27"/>
          <p:cNvSpPr txBox="1">
            <a:spLocks noChangeArrowheads="1"/>
          </p:cNvSpPr>
          <p:nvPr/>
        </p:nvSpPr>
        <p:spPr bwMode="auto">
          <a:xfrm>
            <a:off x="928053" y="1293813"/>
            <a:ext cx="7545387" cy="2236639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wrap="square" lIns="90000" tIns="46800" rIns="90000" bIns="46800">
            <a:spAutoFit/>
          </a:bodyPr>
          <a:lstStyle/>
          <a:p>
            <a:pPr marL="269875" indent="-269875" algn="l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>
                <a:latin typeface="Times New Roman" pitchFamily="18" charset="0"/>
              </a:rPr>
              <a:t>the activities that a tester can perform </a:t>
            </a:r>
          </a:p>
          <a:p>
            <a:pPr marL="269875" indent="-269875" algn="l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>
                <a:latin typeface="Times New Roman" pitchFamily="18" charset="0"/>
              </a:rPr>
              <a:t>the context to perform the activity</a:t>
            </a:r>
          </a:p>
          <a:p>
            <a:pPr marL="269875" indent="-269875" algn="l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>
                <a:latin typeface="Times New Roman" pitchFamily="18" charset="0"/>
              </a:rPr>
              <a:t>the testing method used</a:t>
            </a:r>
          </a:p>
          <a:p>
            <a:pPr marL="269875" indent="-269875" algn="l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>
                <a:latin typeface="Times New Roman" pitchFamily="18" charset="0"/>
              </a:rPr>
              <a:t>the environment to perform the testing </a:t>
            </a:r>
          </a:p>
          <a:p>
            <a:pPr marL="269875" indent="-269875" algn="l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>
                <a:latin typeface="Times New Roman" pitchFamily="18" charset="0"/>
              </a:rPr>
              <a:t>the required resources (i.e. the input) </a:t>
            </a:r>
          </a:p>
          <a:p>
            <a:pPr marL="269875" indent="-269875" algn="l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>
                <a:latin typeface="Times New Roman" pitchFamily="18" charset="0"/>
              </a:rPr>
              <a:t>the output that the tester can generate</a:t>
            </a:r>
            <a:endParaRPr lang="en-US" altLang="zh-CN" sz="2400" dirty="0">
              <a:latin typeface="Times New Roman" pitchFamily="18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687705" y="3768090"/>
            <a:ext cx="8049895" cy="2033270"/>
            <a:chOff x="687705" y="3768090"/>
            <a:chExt cx="8049895" cy="2033270"/>
          </a:xfrm>
        </p:grpSpPr>
        <p:sp>
          <p:nvSpPr>
            <p:cNvPr id="17410" name="Text Box 2"/>
            <p:cNvSpPr txBox="1">
              <a:spLocks noChangeArrowheads="1"/>
            </p:cNvSpPr>
            <p:nvPr/>
          </p:nvSpPr>
          <p:spPr bwMode="auto">
            <a:xfrm>
              <a:off x="2793254" y="3768090"/>
              <a:ext cx="1621023" cy="4235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</a:rPr>
                <a:t>Capability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687705" y="4757328"/>
              <a:ext cx="1621023" cy="4235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</a:rPr>
                <a:t>Activity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4505126" y="4812122"/>
              <a:ext cx="1621023" cy="4235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</a:rPr>
                <a:t>Method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6726462" y="3893966"/>
              <a:ext cx="1621023" cy="4235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</a:rPr>
                <a:t>Artefact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6484199" y="4812122"/>
              <a:ext cx="2253401" cy="4235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</a:rPr>
                <a:t>Capability Data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1936427" y="5376343"/>
              <a:ext cx="1621023" cy="4235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</a:rPr>
                <a:t>Context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3785463" y="5377824"/>
              <a:ext cx="1751061" cy="4235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</a:rPr>
                <a:t>Environment 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7" name="AutoShape 9"/>
            <p:cNvSpPr>
              <a:spLocks noChangeArrowheads="1"/>
            </p:cNvSpPr>
            <p:nvPr/>
          </p:nvSpPr>
          <p:spPr bwMode="auto">
            <a:xfrm>
              <a:off x="7501347" y="4330830"/>
              <a:ext cx="228012" cy="462040"/>
            </a:xfrm>
            <a:prstGeom prst="upArrow">
              <a:avLst>
                <a:gd name="adj1" fmla="val 0"/>
                <a:gd name="adj2" fmla="val 89849"/>
              </a:avLst>
            </a:prstGeom>
            <a:solidFill>
              <a:srgbClr val="FFFFFF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grpSp>
          <p:nvGrpSpPr>
            <p:cNvPr id="17418" name="Group 10"/>
            <p:cNvGrpSpPr>
              <a:grpSpLocks/>
            </p:cNvGrpSpPr>
            <p:nvPr/>
          </p:nvGrpSpPr>
          <p:grpSpPr bwMode="auto">
            <a:xfrm>
              <a:off x="1444776" y="4197550"/>
              <a:ext cx="1644181" cy="564221"/>
              <a:chOff x="1203" y="3945"/>
              <a:chExt cx="923" cy="381"/>
            </a:xfrm>
          </p:grpSpPr>
          <p:sp>
            <p:nvSpPr>
              <p:cNvPr id="17419" name="AutoShape 11"/>
              <p:cNvSpPr>
                <a:spLocks noChangeArrowheads="1"/>
              </p:cNvSpPr>
              <p:nvPr/>
            </p:nvSpPr>
            <p:spPr bwMode="auto">
              <a:xfrm>
                <a:off x="2046" y="3945"/>
                <a:ext cx="80" cy="143"/>
              </a:xfrm>
              <a:prstGeom prst="diamond">
                <a:avLst/>
              </a:prstGeom>
              <a:solidFill>
                <a:srgbClr val="000000"/>
              </a:solidFill>
              <a:ln w="6350" algn="ctr">
                <a:solidFill>
                  <a:srgbClr val="000000"/>
                </a:solidFill>
                <a:miter lim="800000"/>
                <a:headEnd/>
                <a:tailEnd type="none" w="sm" len="med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20" name="Freeform 12"/>
              <p:cNvSpPr>
                <a:spLocks/>
              </p:cNvSpPr>
              <p:nvPr/>
            </p:nvSpPr>
            <p:spPr bwMode="auto">
              <a:xfrm>
                <a:off x="1203" y="4089"/>
                <a:ext cx="885" cy="237"/>
              </a:xfrm>
              <a:custGeom>
                <a:avLst/>
                <a:gdLst/>
                <a:ahLst/>
                <a:cxnLst>
                  <a:cxn ang="0">
                    <a:pos x="888" y="0"/>
                  </a:cxn>
                  <a:cxn ang="0">
                    <a:pos x="888" y="111"/>
                  </a:cxn>
                  <a:cxn ang="0">
                    <a:pos x="0" y="108"/>
                  </a:cxn>
                  <a:cxn ang="0">
                    <a:pos x="0" y="237"/>
                  </a:cxn>
                </a:cxnLst>
                <a:rect l="0" t="0" r="r" b="b"/>
                <a:pathLst>
                  <a:path w="888" h="237">
                    <a:moveTo>
                      <a:pt x="888" y="0"/>
                    </a:moveTo>
                    <a:lnTo>
                      <a:pt x="888" y="111"/>
                    </a:lnTo>
                    <a:lnTo>
                      <a:pt x="0" y="108"/>
                    </a:lnTo>
                    <a:lnTo>
                      <a:pt x="0" y="237"/>
                    </a:lnTo>
                  </a:path>
                </a:pathLst>
              </a:custGeom>
              <a:noFill/>
              <a:ln w="63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sm" len="med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421" name="AutoShape 13"/>
            <p:cNvSpPr>
              <a:spLocks noChangeArrowheads="1"/>
            </p:cNvSpPr>
            <p:nvPr/>
          </p:nvSpPr>
          <p:spPr bwMode="auto">
            <a:xfrm>
              <a:off x="3213651" y="4193107"/>
              <a:ext cx="142508" cy="211768"/>
            </a:xfrm>
            <a:prstGeom prst="diamond">
              <a:avLst/>
            </a:prstGeom>
            <a:solidFill>
              <a:srgbClr val="000000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7422" name="Freeform 14"/>
            <p:cNvSpPr>
              <a:spLocks/>
            </p:cNvSpPr>
            <p:nvPr/>
          </p:nvSpPr>
          <p:spPr bwMode="auto">
            <a:xfrm>
              <a:off x="2567023" y="4397471"/>
              <a:ext cx="721444" cy="980353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405" y="357"/>
                </a:cxn>
                <a:cxn ang="0">
                  <a:pos x="0" y="355"/>
                </a:cxn>
                <a:cxn ang="0">
                  <a:pos x="0" y="780"/>
                </a:cxn>
              </a:cxnLst>
              <a:rect l="0" t="0" r="r" b="b"/>
              <a:pathLst>
                <a:path w="405" h="780">
                  <a:moveTo>
                    <a:pt x="402" y="0"/>
                  </a:moveTo>
                  <a:lnTo>
                    <a:pt x="405" y="357"/>
                  </a:lnTo>
                  <a:lnTo>
                    <a:pt x="0" y="355"/>
                  </a:lnTo>
                  <a:lnTo>
                    <a:pt x="0" y="780"/>
                  </a:lnTo>
                </a:path>
              </a:pathLst>
            </a:custGeom>
            <a:noFill/>
            <a:ln w="63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7423" name="AutoShape 15"/>
            <p:cNvSpPr>
              <a:spLocks noChangeArrowheads="1"/>
            </p:cNvSpPr>
            <p:nvPr/>
          </p:nvSpPr>
          <p:spPr bwMode="auto">
            <a:xfrm flipH="1">
              <a:off x="3491541" y="4197550"/>
              <a:ext cx="142508" cy="211768"/>
            </a:xfrm>
            <a:prstGeom prst="diamond">
              <a:avLst/>
            </a:prstGeom>
            <a:solidFill>
              <a:srgbClr val="000000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7424" name="Freeform 16"/>
            <p:cNvSpPr>
              <a:spLocks/>
            </p:cNvSpPr>
            <p:nvPr/>
          </p:nvSpPr>
          <p:spPr bwMode="auto">
            <a:xfrm>
              <a:off x="3555669" y="4410799"/>
              <a:ext cx="684036" cy="96554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54"/>
                </a:cxn>
                <a:cxn ang="0">
                  <a:pos x="381" y="354"/>
                </a:cxn>
                <a:cxn ang="0">
                  <a:pos x="384" y="771"/>
                </a:cxn>
              </a:cxnLst>
              <a:rect l="0" t="0" r="r" b="b"/>
              <a:pathLst>
                <a:path w="384" h="771">
                  <a:moveTo>
                    <a:pt x="3" y="0"/>
                  </a:moveTo>
                  <a:lnTo>
                    <a:pt x="0" y="354"/>
                  </a:lnTo>
                  <a:lnTo>
                    <a:pt x="381" y="354"/>
                  </a:lnTo>
                  <a:lnTo>
                    <a:pt x="384" y="771"/>
                  </a:lnTo>
                </a:path>
              </a:pathLst>
            </a:custGeom>
            <a:noFill/>
            <a:ln w="63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7425" name="AutoShape 17"/>
            <p:cNvSpPr>
              <a:spLocks noChangeArrowheads="1"/>
            </p:cNvSpPr>
            <p:nvPr/>
          </p:nvSpPr>
          <p:spPr bwMode="auto">
            <a:xfrm flipH="1">
              <a:off x="3806839" y="4197550"/>
              <a:ext cx="142508" cy="211768"/>
            </a:xfrm>
            <a:prstGeom prst="diamond">
              <a:avLst/>
            </a:prstGeom>
            <a:solidFill>
              <a:srgbClr val="000000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7426" name="Freeform 18"/>
            <p:cNvSpPr>
              <a:spLocks/>
            </p:cNvSpPr>
            <p:nvPr/>
          </p:nvSpPr>
          <p:spPr bwMode="auto">
            <a:xfrm>
              <a:off x="3881655" y="4410799"/>
              <a:ext cx="1432201" cy="3953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9"/>
                </a:cxn>
                <a:cxn ang="0">
                  <a:pos x="804" y="126"/>
                </a:cxn>
                <a:cxn ang="0">
                  <a:pos x="804" y="267"/>
                </a:cxn>
              </a:cxnLst>
              <a:rect l="0" t="0" r="r" b="b"/>
              <a:pathLst>
                <a:path w="804" h="267">
                  <a:moveTo>
                    <a:pt x="0" y="0"/>
                  </a:moveTo>
                  <a:lnTo>
                    <a:pt x="0" y="129"/>
                  </a:lnTo>
                  <a:lnTo>
                    <a:pt x="804" y="126"/>
                  </a:lnTo>
                  <a:lnTo>
                    <a:pt x="804" y="267"/>
                  </a:lnTo>
                </a:path>
              </a:pathLst>
            </a:custGeom>
            <a:noFill/>
            <a:ln w="63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7427" name="AutoShape 19"/>
            <p:cNvSpPr>
              <a:spLocks noChangeArrowheads="1"/>
            </p:cNvSpPr>
            <p:nvPr/>
          </p:nvSpPr>
          <p:spPr bwMode="auto">
            <a:xfrm flipH="1">
              <a:off x="4127481" y="4201992"/>
              <a:ext cx="142508" cy="211768"/>
            </a:xfrm>
            <a:prstGeom prst="diamond">
              <a:avLst/>
            </a:prstGeom>
            <a:solidFill>
              <a:srgbClr val="000000"/>
            </a:solidFill>
            <a:ln w="6350" algn="ctr">
              <a:solidFill>
                <a:srgbClr val="000000"/>
              </a:solidFill>
              <a:miter lim="800000"/>
              <a:headEnd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7428" name="Freeform 20"/>
            <p:cNvSpPr>
              <a:spLocks/>
            </p:cNvSpPr>
            <p:nvPr/>
          </p:nvSpPr>
          <p:spPr bwMode="auto">
            <a:xfrm>
              <a:off x="4202297" y="4419684"/>
              <a:ext cx="2864402" cy="39095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81"/>
                </a:cxn>
                <a:cxn ang="0">
                  <a:pos x="1608" y="78"/>
                </a:cxn>
                <a:cxn ang="0">
                  <a:pos x="1608" y="273"/>
                </a:cxn>
              </a:cxnLst>
              <a:rect l="0" t="0" r="r" b="b"/>
              <a:pathLst>
                <a:path w="1608" h="273">
                  <a:moveTo>
                    <a:pt x="0" y="0"/>
                  </a:moveTo>
                  <a:lnTo>
                    <a:pt x="3" y="81"/>
                  </a:lnTo>
                  <a:lnTo>
                    <a:pt x="1608" y="78"/>
                  </a:lnTo>
                  <a:lnTo>
                    <a:pt x="1608" y="273"/>
                  </a:lnTo>
                </a:path>
              </a:pathLst>
            </a:custGeom>
            <a:noFill/>
            <a:ln w="63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sm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7260" y="2842260"/>
            <a:ext cx="2209800" cy="33528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2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68D6123-B7DE-4AC5-B711-CF1D0DD8E6BB}" type="slidenum">
              <a:rPr lang="en-GB" altLang="en-US"/>
              <a:pPr>
                <a:defRPr/>
              </a:pPr>
              <a:t>17</a:t>
            </a:fld>
            <a:endParaRPr lang="en-GB" altLang="en-US"/>
          </a:p>
        </p:txBody>
      </p:sp>
      <p:sp>
        <p:nvSpPr>
          <p:cNvPr id="29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8788" y="138113"/>
            <a:ext cx="8496300" cy="666750"/>
          </a:xfrm>
        </p:spPr>
        <p:txBody>
          <a:bodyPr/>
          <a:lstStyle/>
          <a:p>
            <a:r>
              <a:rPr lang="en-GB" altLang="zh-CN" smtClean="0">
                <a:ea typeface="宋体" pitchFamily="2" charset="-122"/>
              </a:rPr>
              <a:t>Task: describes what testing service is requested</a:t>
            </a:r>
            <a:endParaRPr lang="en-US" altLang="zh-CN" smtClean="0">
              <a:ea typeface="宋体" pitchFamily="2" charset="-122"/>
            </a:endParaRPr>
          </a:p>
        </p:txBody>
      </p:sp>
      <p:sp>
        <p:nvSpPr>
          <p:cNvPr id="44038" name="Text Box 5"/>
          <p:cNvSpPr txBox="1">
            <a:spLocks noChangeArrowheads="1"/>
          </p:cNvSpPr>
          <p:nvPr/>
        </p:nvSpPr>
        <p:spPr bwMode="auto">
          <a:xfrm>
            <a:off x="887412" y="941705"/>
            <a:ext cx="7880668" cy="4058676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wrap="square" lIns="90000" tIns="46800" rIns="90000" bIns="46800">
            <a:spAutoFit/>
          </a:bodyPr>
          <a:lstStyle/>
          <a:p>
            <a:pPr marL="355600" indent="-355600" algn="l">
              <a:spcBef>
                <a:spcPct val="20000"/>
              </a:spcBef>
              <a:buFont typeface="Wingdings" pitchFamily="2" charset="2"/>
              <a:buChar char="p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>
                <a:latin typeface="Times New Roman" pitchFamily="18" charset="0"/>
              </a:rPr>
              <a:t>A testing activity to be performed</a:t>
            </a:r>
          </a:p>
          <a:p>
            <a:pPr marL="355600" indent="-355600" algn="l">
              <a:spcBef>
                <a:spcPct val="20000"/>
              </a:spcBef>
              <a:buFont typeface="Wingdings" pitchFamily="2" charset="2"/>
              <a:buChar char="p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>
                <a:latin typeface="Times New Roman" pitchFamily="18" charset="0"/>
              </a:rPr>
              <a:t>How the activity is to be performed:</a:t>
            </a:r>
          </a:p>
          <a:p>
            <a:pPr marL="720725" lvl="1" indent="-365125" algn="l">
              <a:spcBef>
                <a:spcPct val="20000"/>
              </a:spcBef>
              <a:buFont typeface="Wingdings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>
                <a:latin typeface="Times New Roman" pitchFamily="18" charset="0"/>
              </a:rPr>
              <a:t>the context </a:t>
            </a:r>
          </a:p>
          <a:p>
            <a:pPr marL="720725" lvl="1" indent="-365125" algn="l">
              <a:spcBef>
                <a:spcPct val="20000"/>
              </a:spcBef>
              <a:buFont typeface="Wingdings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>
                <a:latin typeface="Times New Roman" pitchFamily="18" charset="0"/>
              </a:rPr>
              <a:t>the testing method to be used</a:t>
            </a:r>
          </a:p>
          <a:p>
            <a:pPr marL="720725" lvl="1" indent="-365125" algn="l">
              <a:spcBef>
                <a:spcPct val="20000"/>
              </a:spcBef>
              <a:buFont typeface="Wingdings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>
                <a:latin typeface="Times New Roman" pitchFamily="18" charset="0"/>
              </a:rPr>
              <a:t>the environment in which the activity must be carried out</a:t>
            </a:r>
          </a:p>
          <a:p>
            <a:pPr marL="720725" lvl="1" indent="-365125" algn="l">
              <a:spcBef>
                <a:spcPct val="20000"/>
              </a:spcBef>
              <a:buFont typeface="Wingdings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>
                <a:latin typeface="Times New Roman" pitchFamily="18" charset="0"/>
              </a:rPr>
              <a:t>the available resources </a:t>
            </a:r>
          </a:p>
          <a:p>
            <a:pPr marL="720725" lvl="1" indent="-365125" algn="l">
              <a:spcBef>
                <a:spcPct val="20000"/>
              </a:spcBef>
              <a:buFont typeface="Wingdings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>
                <a:latin typeface="Times New Roman" pitchFamily="18" charset="0"/>
              </a:rPr>
              <a:t>the expected outcomes</a:t>
            </a:r>
            <a:endParaRPr lang="en-US" altLang="zh-CN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F96F4D-8B6D-406A-B65D-575DFCD1160E}" type="slidenum">
              <a:rPr lang="en-GB" altLang="en-US"/>
              <a:pPr>
                <a:defRPr/>
              </a:pPr>
              <a:t>18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Relations </a:t>
            </a:r>
            <a:r>
              <a:rPr lang="en-GB" altLang="zh-CN" sz="3200" dirty="0" smtClean="0">
                <a:ea typeface="宋体" pitchFamily="2" charset="-122"/>
              </a:rPr>
              <a:t>B</a:t>
            </a:r>
            <a:r>
              <a:rPr lang="en-GB" altLang="zh-CN" sz="3200" dirty="0" smtClean="0">
                <a:ea typeface="宋体" pitchFamily="2" charset="-122"/>
              </a:rPr>
              <a:t>etween Concepts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Relationships between concepts are a very important part of the knowledge of software testing:</a:t>
            </a:r>
          </a:p>
          <a:p>
            <a:pPr lvl="1">
              <a:lnSpc>
                <a:spcPct val="90000"/>
              </a:lnSpc>
            </a:pPr>
            <a:r>
              <a:rPr lang="en-GB" altLang="zh-CN" sz="2400" i="1" dirty="0" err="1" smtClean="0">
                <a:ea typeface="宋体" pitchFamily="2" charset="-122"/>
              </a:rPr>
              <a:t>Subsumption</a:t>
            </a:r>
            <a:r>
              <a:rPr lang="en-GB" altLang="zh-CN" sz="2400" i="1" dirty="0" smtClean="0">
                <a:ea typeface="宋体" pitchFamily="2" charset="-122"/>
              </a:rPr>
              <a:t> relation between testing methods </a:t>
            </a:r>
          </a:p>
          <a:p>
            <a:pPr lvl="1">
              <a:lnSpc>
                <a:spcPct val="90000"/>
              </a:lnSpc>
            </a:pPr>
            <a:r>
              <a:rPr lang="en-GB" altLang="zh-CN" sz="2400" i="1" dirty="0" smtClean="0">
                <a:ea typeface="宋体" pitchFamily="2" charset="-122"/>
              </a:rPr>
              <a:t>Compatibility between artefacts’ formats </a:t>
            </a:r>
          </a:p>
          <a:p>
            <a:pPr lvl="1">
              <a:lnSpc>
                <a:spcPct val="90000"/>
              </a:lnSpc>
            </a:pPr>
            <a:r>
              <a:rPr lang="en-GB" altLang="zh-CN" sz="2400" i="1" dirty="0" smtClean="0">
                <a:ea typeface="宋体" pitchFamily="2" charset="-122"/>
              </a:rPr>
              <a:t>Enhancement relation between environments</a:t>
            </a:r>
          </a:p>
          <a:p>
            <a:pPr lvl="1">
              <a:lnSpc>
                <a:spcPct val="90000"/>
              </a:lnSpc>
            </a:pPr>
            <a:r>
              <a:rPr lang="en-GB" altLang="zh-CN" sz="2400" i="1" dirty="0" smtClean="0">
                <a:ea typeface="宋体" pitchFamily="2" charset="-122"/>
              </a:rPr>
              <a:t>Inclusion relation between test activities</a:t>
            </a:r>
          </a:p>
          <a:p>
            <a:pPr lvl="1">
              <a:lnSpc>
                <a:spcPct val="90000"/>
              </a:lnSpc>
            </a:pPr>
            <a:r>
              <a:rPr lang="en-GB" altLang="zh-CN" sz="2400" i="1" dirty="0" smtClean="0">
                <a:ea typeface="宋体" pitchFamily="2" charset="-122"/>
              </a:rPr>
              <a:t>Temporal ordering between test activities</a:t>
            </a:r>
          </a:p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How such knowledge is used:</a:t>
            </a:r>
            <a:endParaRPr lang="en-US" altLang="zh-CN" sz="2800" dirty="0" smtClean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GB" altLang="zh-CN" sz="2400" dirty="0" smtClean="0">
                <a:ea typeface="宋体" pitchFamily="2" charset="-122"/>
              </a:rPr>
              <a:t>Instances of basic relations are stored in a knowledge-base as basic facts</a:t>
            </a:r>
          </a:p>
          <a:p>
            <a:pPr lvl="1">
              <a:lnSpc>
                <a:spcPct val="90000"/>
              </a:lnSpc>
            </a:pPr>
            <a:r>
              <a:rPr lang="en-GB" altLang="zh-CN" sz="2400" dirty="0" smtClean="0">
                <a:ea typeface="宋体" pitchFamily="2" charset="-122"/>
              </a:rPr>
              <a:t>Used by the testing broker to search for test services through compound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27100" y="2832100"/>
            <a:ext cx="2209800" cy="35560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3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D38C966-CC9F-49B8-9A0F-66069CFC848F}" type="slidenum">
              <a:rPr lang="en-GB" altLang="en-US"/>
              <a:pPr>
                <a:defRPr/>
              </a:pPr>
              <a:t>19</a:t>
            </a:fld>
            <a:endParaRPr lang="en-GB" altLang="en-US"/>
          </a:p>
        </p:txBody>
      </p:sp>
      <p:sp>
        <p:nvSpPr>
          <p:cNvPr id="3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Compound </a:t>
            </a:r>
            <a:r>
              <a:rPr lang="en-GB" altLang="zh-CN" sz="3200" dirty="0" smtClean="0">
                <a:ea typeface="宋体" pitchFamily="2" charset="-122"/>
              </a:rPr>
              <a:t>Relations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0375" y="814388"/>
            <a:ext cx="8683625" cy="24971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i="1" smtClean="0">
                <a:ea typeface="宋体" pitchFamily="2" charset="-122"/>
              </a:rPr>
              <a:t>MorePowerful</a:t>
            </a:r>
            <a:r>
              <a:rPr lang="en-GB" altLang="zh-CN" sz="2400" smtClean="0">
                <a:ea typeface="宋体" pitchFamily="2" charset="-122"/>
              </a:rPr>
              <a:t> relation: between two capabilities. </a:t>
            </a:r>
          </a:p>
          <a:p>
            <a:pPr lvl="1">
              <a:lnSpc>
                <a:spcPct val="80000"/>
              </a:lnSpc>
            </a:pPr>
            <a:r>
              <a:rPr lang="en-GB" altLang="zh-CN" sz="2000" i="1" smtClean="0">
                <a:ea typeface="宋体" pitchFamily="2" charset="-122"/>
              </a:rPr>
              <a:t>MorePowerful</a:t>
            </a:r>
            <a:r>
              <a:rPr lang="en-GB" altLang="zh-CN" sz="2000" smtClean="0">
                <a:ea typeface="宋体" pitchFamily="2" charset="-122"/>
              </a:rPr>
              <a:t>(</a:t>
            </a:r>
            <a:r>
              <a:rPr lang="en-GB" altLang="zh-CN" sz="2000" i="1" smtClean="0">
                <a:ea typeface="宋体" pitchFamily="2" charset="-122"/>
              </a:rPr>
              <a:t>c</a:t>
            </a:r>
            <a:r>
              <a:rPr lang="en-GB" altLang="zh-CN" sz="2000" baseline="-25000" smtClean="0">
                <a:ea typeface="宋体" pitchFamily="2" charset="-122"/>
              </a:rPr>
              <a:t>1</a:t>
            </a:r>
            <a:r>
              <a:rPr lang="en-GB" altLang="zh-CN" sz="2000" smtClean="0">
                <a:ea typeface="宋体" pitchFamily="2" charset="-122"/>
              </a:rPr>
              <a:t>, </a:t>
            </a:r>
            <a:r>
              <a:rPr lang="en-GB" altLang="zh-CN" sz="2000" i="1" smtClean="0">
                <a:ea typeface="宋体" pitchFamily="2" charset="-122"/>
              </a:rPr>
              <a:t>c</a:t>
            </a:r>
            <a:r>
              <a:rPr lang="en-GB" altLang="zh-CN" sz="2000" baseline="-25000" smtClean="0">
                <a:ea typeface="宋体" pitchFamily="2" charset="-122"/>
              </a:rPr>
              <a:t>2</a:t>
            </a:r>
            <a:r>
              <a:rPr lang="en-GB" altLang="zh-CN" sz="2000" smtClean="0">
                <a:ea typeface="宋体" pitchFamily="2" charset="-122"/>
              </a:rPr>
              <a:t>) means that a tester has capability </a:t>
            </a:r>
            <a:r>
              <a:rPr lang="en-GB" altLang="zh-CN" sz="2000" i="1" smtClean="0">
                <a:ea typeface="宋体" pitchFamily="2" charset="-122"/>
              </a:rPr>
              <a:t>c</a:t>
            </a:r>
            <a:r>
              <a:rPr lang="en-GB" altLang="zh-CN" sz="2000" baseline="-25000" smtClean="0">
                <a:ea typeface="宋体" pitchFamily="2" charset="-122"/>
              </a:rPr>
              <a:t>1</a:t>
            </a:r>
            <a:r>
              <a:rPr lang="en-GB" altLang="zh-CN" sz="2000" smtClean="0">
                <a:ea typeface="宋体" pitchFamily="2" charset="-122"/>
              </a:rPr>
              <a:t> implies that the tester can do all the tasks that can be done by a tester who has capability </a:t>
            </a:r>
            <a:r>
              <a:rPr lang="en-GB" altLang="zh-CN" sz="2000" i="1" smtClean="0">
                <a:ea typeface="宋体" pitchFamily="2" charset="-122"/>
              </a:rPr>
              <a:t>c</a:t>
            </a:r>
            <a:r>
              <a:rPr lang="en-GB" altLang="zh-CN" sz="2000" baseline="-25000" smtClean="0">
                <a:ea typeface="宋体" pitchFamily="2" charset="-122"/>
              </a:rPr>
              <a:t>2</a:t>
            </a:r>
            <a:r>
              <a:rPr lang="en-GB" altLang="zh-CN" sz="2000" smtClean="0">
                <a:ea typeface="宋体" pitchFamily="2" charset="-122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GB" altLang="zh-CN" sz="2400" i="1" smtClean="0">
                <a:ea typeface="宋体" pitchFamily="2" charset="-122"/>
              </a:rPr>
              <a:t>Contains</a:t>
            </a:r>
            <a:r>
              <a:rPr lang="en-GB" altLang="zh-CN" sz="2400" smtClean="0">
                <a:ea typeface="宋体" pitchFamily="2" charset="-122"/>
              </a:rPr>
              <a:t> relation:  between two tasks. </a:t>
            </a:r>
          </a:p>
          <a:p>
            <a:pPr lvl="1">
              <a:lnSpc>
                <a:spcPct val="80000"/>
              </a:lnSpc>
            </a:pPr>
            <a:r>
              <a:rPr lang="en-GB" altLang="zh-CN" sz="2000" i="1" smtClean="0">
                <a:ea typeface="宋体" pitchFamily="2" charset="-122"/>
              </a:rPr>
              <a:t>Contains</a:t>
            </a:r>
            <a:r>
              <a:rPr lang="en-GB" altLang="zh-CN" sz="2000" smtClean="0">
                <a:ea typeface="宋体" pitchFamily="2" charset="-122"/>
              </a:rPr>
              <a:t>(</a:t>
            </a:r>
            <a:r>
              <a:rPr lang="en-GB" altLang="zh-CN" sz="2000" i="1" smtClean="0">
                <a:ea typeface="宋体" pitchFamily="2" charset="-122"/>
              </a:rPr>
              <a:t>t</a:t>
            </a:r>
            <a:r>
              <a:rPr lang="en-GB" altLang="zh-CN" sz="2000" baseline="-25000" smtClean="0">
                <a:ea typeface="宋体" pitchFamily="2" charset="-122"/>
              </a:rPr>
              <a:t>1</a:t>
            </a:r>
            <a:r>
              <a:rPr lang="en-GB" altLang="zh-CN" sz="2000" smtClean="0">
                <a:ea typeface="宋体" pitchFamily="2" charset="-122"/>
              </a:rPr>
              <a:t>, </a:t>
            </a:r>
            <a:r>
              <a:rPr lang="en-GB" altLang="zh-CN" sz="2000" i="1" smtClean="0">
                <a:ea typeface="宋体" pitchFamily="2" charset="-122"/>
              </a:rPr>
              <a:t>t</a:t>
            </a:r>
            <a:r>
              <a:rPr lang="en-GB" altLang="zh-CN" sz="2000" baseline="-25000" smtClean="0">
                <a:ea typeface="宋体" pitchFamily="2" charset="-122"/>
              </a:rPr>
              <a:t>2</a:t>
            </a:r>
            <a:r>
              <a:rPr lang="en-GB" altLang="zh-CN" sz="2000" smtClean="0">
                <a:ea typeface="宋体" pitchFamily="2" charset="-122"/>
              </a:rPr>
              <a:t>) means that accomplishing task </a:t>
            </a:r>
            <a:r>
              <a:rPr lang="en-GB" altLang="zh-CN" sz="2000" i="1" smtClean="0">
                <a:ea typeface="宋体" pitchFamily="2" charset="-122"/>
              </a:rPr>
              <a:t>t</a:t>
            </a:r>
            <a:r>
              <a:rPr lang="en-GB" altLang="zh-CN" sz="2000" baseline="-25000" smtClean="0">
                <a:ea typeface="宋体" pitchFamily="2" charset="-122"/>
              </a:rPr>
              <a:t>1</a:t>
            </a:r>
            <a:r>
              <a:rPr lang="en-GB" altLang="zh-CN" sz="2000" smtClean="0">
                <a:ea typeface="宋体" pitchFamily="2" charset="-122"/>
              </a:rPr>
              <a:t> implies accomplishing </a:t>
            </a:r>
            <a:r>
              <a:rPr lang="en-GB" altLang="zh-CN" sz="2000" i="1" smtClean="0">
                <a:ea typeface="宋体" pitchFamily="2" charset="-122"/>
              </a:rPr>
              <a:t>t</a:t>
            </a:r>
            <a:r>
              <a:rPr lang="en-GB" altLang="zh-CN" sz="2000" baseline="-25000" smtClean="0">
                <a:ea typeface="宋体" pitchFamily="2" charset="-122"/>
              </a:rPr>
              <a:t>2</a:t>
            </a:r>
            <a:r>
              <a:rPr lang="en-GB" altLang="zh-CN" sz="2000" smtClean="0">
                <a:ea typeface="宋体" pitchFamily="2" charset="-122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GB" altLang="zh-CN" sz="2400" i="1" smtClean="0">
                <a:ea typeface="宋体" pitchFamily="2" charset="-122"/>
              </a:rPr>
              <a:t>Matches</a:t>
            </a:r>
            <a:r>
              <a:rPr lang="en-GB" altLang="zh-CN" sz="2400" smtClean="0">
                <a:ea typeface="宋体" pitchFamily="2" charset="-122"/>
              </a:rPr>
              <a:t> relation: between a capability and a task. </a:t>
            </a:r>
          </a:p>
          <a:p>
            <a:pPr lvl="1">
              <a:lnSpc>
                <a:spcPct val="80000"/>
              </a:lnSpc>
            </a:pPr>
            <a:r>
              <a:rPr lang="en-GB" altLang="zh-CN" sz="2000" i="1" smtClean="0">
                <a:ea typeface="宋体" pitchFamily="2" charset="-122"/>
              </a:rPr>
              <a:t>Match</a:t>
            </a:r>
            <a:r>
              <a:rPr lang="en-GB" altLang="zh-CN" sz="2000" smtClean="0">
                <a:ea typeface="宋体" pitchFamily="2" charset="-122"/>
              </a:rPr>
              <a:t>(</a:t>
            </a:r>
            <a:r>
              <a:rPr lang="en-GB" altLang="zh-CN" sz="2000" i="1" smtClean="0">
                <a:ea typeface="宋体" pitchFamily="2" charset="-122"/>
              </a:rPr>
              <a:t>c</a:t>
            </a:r>
            <a:r>
              <a:rPr lang="en-GB" altLang="zh-CN" sz="2000" smtClean="0">
                <a:ea typeface="宋体" pitchFamily="2" charset="-122"/>
              </a:rPr>
              <a:t>, </a:t>
            </a:r>
            <a:r>
              <a:rPr lang="en-GB" altLang="zh-CN" sz="2000" i="1" smtClean="0">
                <a:ea typeface="宋体" pitchFamily="2" charset="-122"/>
              </a:rPr>
              <a:t>t</a:t>
            </a:r>
            <a:r>
              <a:rPr lang="en-GB" altLang="zh-CN" sz="2000" smtClean="0">
                <a:ea typeface="宋体" pitchFamily="2" charset="-122"/>
              </a:rPr>
              <a:t>) means that a tester with capability </a:t>
            </a:r>
            <a:r>
              <a:rPr lang="en-GB" altLang="zh-CN" sz="2000" i="1" smtClean="0">
                <a:ea typeface="宋体" pitchFamily="2" charset="-122"/>
              </a:rPr>
              <a:t>c</a:t>
            </a:r>
            <a:r>
              <a:rPr lang="en-GB" altLang="zh-CN" sz="2000" smtClean="0">
                <a:ea typeface="宋体" pitchFamily="2" charset="-122"/>
              </a:rPr>
              <a:t> can fulfil the task </a:t>
            </a:r>
            <a:r>
              <a:rPr lang="en-GB" altLang="zh-CN" sz="2000" i="1" smtClean="0">
                <a:ea typeface="宋体" pitchFamily="2" charset="-122"/>
              </a:rPr>
              <a:t>t</a:t>
            </a:r>
            <a:r>
              <a:rPr lang="en-GB" altLang="zh-CN" sz="2000" smtClean="0">
                <a:ea typeface="宋体" pitchFamily="2" charset="-122"/>
              </a:rPr>
              <a:t>. </a:t>
            </a:r>
            <a:endParaRPr lang="en-US" altLang="zh-CN" sz="2000" smtClean="0">
              <a:ea typeface="宋体" pitchFamily="2" charset="-122"/>
            </a:endParaRPr>
          </a:p>
        </p:txBody>
      </p:sp>
      <p:grpSp>
        <p:nvGrpSpPr>
          <p:cNvPr id="46087" name="Group 4"/>
          <p:cNvGrpSpPr>
            <a:grpSpLocks/>
          </p:cNvGrpSpPr>
          <p:nvPr/>
        </p:nvGrpSpPr>
        <p:grpSpPr bwMode="auto">
          <a:xfrm>
            <a:off x="579438" y="3313113"/>
            <a:ext cx="8139112" cy="2744787"/>
            <a:chOff x="1481" y="4838"/>
            <a:chExt cx="4402" cy="1507"/>
          </a:xfrm>
        </p:grpSpPr>
        <p:sp>
          <p:nvSpPr>
            <p:cNvPr id="46088" name="Text Box 5"/>
            <p:cNvSpPr txBox="1">
              <a:spLocks noChangeArrowheads="1"/>
            </p:cNvSpPr>
            <p:nvPr/>
          </p:nvSpPr>
          <p:spPr bwMode="auto">
            <a:xfrm>
              <a:off x="2405" y="5375"/>
              <a:ext cx="877" cy="22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000">
                  <a:latin typeface="Arial" charset="0"/>
                </a:rPr>
                <a:t>Capability </a:t>
              </a:r>
              <a:endParaRPr lang="en-US" altLang="zh-CN" sz="4800"/>
            </a:p>
          </p:txBody>
        </p:sp>
        <p:sp>
          <p:nvSpPr>
            <p:cNvPr id="46089" name="Text Box 6"/>
            <p:cNvSpPr txBox="1">
              <a:spLocks noChangeArrowheads="1"/>
            </p:cNvSpPr>
            <p:nvPr/>
          </p:nvSpPr>
          <p:spPr bwMode="auto">
            <a:xfrm>
              <a:off x="2393" y="4838"/>
              <a:ext cx="964" cy="21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000">
                  <a:latin typeface="Arial" charset="0"/>
                </a:rPr>
                <a:t>Tester </a:t>
              </a:r>
              <a:endParaRPr lang="en-US" altLang="zh-CN" sz="4800"/>
            </a:p>
          </p:txBody>
        </p:sp>
        <p:sp>
          <p:nvSpPr>
            <p:cNvPr id="46090" name="Line 7"/>
            <p:cNvSpPr>
              <a:spLocks noChangeShapeType="1"/>
            </p:cNvSpPr>
            <p:nvPr/>
          </p:nvSpPr>
          <p:spPr bwMode="auto">
            <a:xfrm flipV="1">
              <a:off x="2876" y="5113"/>
              <a:ext cx="0" cy="2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diamond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Text Box 8"/>
            <p:cNvSpPr txBox="1">
              <a:spLocks noChangeArrowheads="1"/>
            </p:cNvSpPr>
            <p:nvPr/>
          </p:nvSpPr>
          <p:spPr bwMode="auto">
            <a:xfrm>
              <a:off x="1481" y="6105"/>
              <a:ext cx="1060" cy="21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000">
                  <a:latin typeface="Arial" charset="0"/>
                </a:rPr>
                <a:t>MorePowerful</a:t>
              </a:r>
              <a:endParaRPr lang="en-US" altLang="zh-CN" sz="4800"/>
            </a:p>
          </p:txBody>
        </p:sp>
        <p:sp>
          <p:nvSpPr>
            <p:cNvPr id="46092" name="Freeform 9"/>
            <p:cNvSpPr>
              <a:spLocks/>
            </p:cNvSpPr>
            <p:nvPr/>
          </p:nvSpPr>
          <p:spPr bwMode="auto">
            <a:xfrm>
              <a:off x="1536" y="5467"/>
              <a:ext cx="1040" cy="326"/>
            </a:xfrm>
            <a:custGeom>
              <a:avLst/>
              <a:gdLst>
                <a:gd name="T0" fmla="*/ 780 w 1387"/>
                <a:gd name="T1" fmla="*/ 89 h 452"/>
                <a:gd name="T2" fmla="*/ 780 w 1387"/>
                <a:gd name="T3" fmla="*/ 235 h 452"/>
                <a:gd name="T4" fmla="*/ 0 w 1387"/>
                <a:gd name="T5" fmla="*/ 235 h 452"/>
                <a:gd name="T6" fmla="*/ 0 w 1387"/>
                <a:gd name="T7" fmla="*/ 1 h 452"/>
                <a:gd name="T8" fmla="*/ 648 w 1387"/>
                <a:gd name="T9" fmla="*/ 0 h 4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87"/>
                <a:gd name="T16" fmla="*/ 0 h 452"/>
                <a:gd name="T17" fmla="*/ 1387 w 1387"/>
                <a:gd name="T18" fmla="*/ 452 h 4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87" h="452">
                  <a:moveTo>
                    <a:pt x="1387" y="172"/>
                  </a:moveTo>
                  <a:lnTo>
                    <a:pt x="1387" y="452"/>
                  </a:lnTo>
                  <a:lnTo>
                    <a:pt x="0" y="452"/>
                  </a:lnTo>
                  <a:lnTo>
                    <a:pt x="0" y="2"/>
                  </a:lnTo>
                  <a:lnTo>
                    <a:pt x="115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Text Box 10"/>
            <p:cNvSpPr txBox="1">
              <a:spLocks noChangeArrowheads="1"/>
            </p:cNvSpPr>
            <p:nvPr/>
          </p:nvSpPr>
          <p:spPr bwMode="auto">
            <a:xfrm>
              <a:off x="2162" y="5279"/>
              <a:ext cx="202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zh-CN" altLang="en-GB" sz="2400">
                  <a:latin typeface="Arial" charset="0"/>
                </a:rPr>
                <a:t>*</a:t>
              </a:r>
              <a:endParaRPr lang="en-US" altLang="zh-CN" sz="4800"/>
            </a:p>
          </p:txBody>
        </p:sp>
        <p:sp>
          <p:nvSpPr>
            <p:cNvPr id="46094" name="Text Box 11"/>
            <p:cNvSpPr txBox="1">
              <a:spLocks noChangeArrowheads="1"/>
            </p:cNvSpPr>
            <p:nvPr/>
          </p:nvSpPr>
          <p:spPr bwMode="auto">
            <a:xfrm>
              <a:off x="2392" y="5608"/>
              <a:ext cx="183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>
                  <a:latin typeface="Times New Roman" pitchFamily="18" charset="0"/>
                </a:rPr>
                <a:t>*</a:t>
              </a:r>
              <a:endParaRPr lang="en-US" altLang="zh-CN" sz="4800"/>
            </a:p>
          </p:txBody>
        </p:sp>
        <p:sp>
          <p:nvSpPr>
            <p:cNvPr id="46095" name="Text Box 12"/>
            <p:cNvSpPr txBox="1">
              <a:spLocks noChangeArrowheads="1"/>
            </p:cNvSpPr>
            <p:nvPr/>
          </p:nvSpPr>
          <p:spPr bwMode="auto">
            <a:xfrm>
              <a:off x="2124" y="5825"/>
              <a:ext cx="1160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>
                  <a:latin typeface="Times New Roman" pitchFamily="18" charset="0"/>
                </a:rPr>
                <a:t>IsMorePowerful</a:t>
              </a:r>
              <a:endParaRPr lang="en-US" altLang="zh-CN" sz="4800"/>
            </a:p>
          </p:txBody>
        </p:sp>
        <p:sp>
          <p:nvSpPr>
            <p:cNvPr id="46096" name="Line 13"/>
            <p:cNvSpPr>
              <a:spLocks noChangeShapeType="1"/>
            </p:cNvSpPr>
            <p:nvPr/>
          </p:nvSpPr>
          <p:spPr bwMode="auto">
            <a:xfrm>
              <a:off x="2024" y="5818"/>
              <a:ext cx="0" cy="2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7" name="Text Box 14"/>
            <p:cNvSpPr txBox="1">
              <a:spLocks noChangeArrowheads="1"/>
            </p:cNvSpPr>
            <p:nvPr/>
          </p:nvSpPr>
          <p:spPr bwMode="auto">
            <a:xfrm>
              <a:off x="2188" y="5470"/>
              <a:ext cx="183" cy="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 i="1">
                  <a:latin typeface="Arial" charset="0"/>
                </a:rPr>
                <a:t>C</a:t>
              </a:r>
              <a:r>
                <a:rPr lang="en-GB" altLang="zh-CN" sz="2400" baseline="-25000">
                  <a:latin typeface="Arial" charset="0"/>
                </a:rPr>
                <a:t>2</a:t>
              </a:r>
              <a:endParaRPr lang="en-US" altLang="zh-CN" sz="4800"/>
            </a:p>
          </p:txBody>
        </p:sp>
        <p:sp>
          <p:nvSpPr>
            <p:cNvPr id="46098" name="Text Box 15"/>
            <p:cNvSpPr txBox="1">
              <a:spLocks noChangeArrowheads="1"/>
            </p:cNvSpPr>
            <p:nvPr/>
          </p:nvSpPr>
          <p:spPr bwMode="auto">
            <a:xfrm>
              <a:off x="2581" y="5602"/>
              <a:ext cx="183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 i="1">
                  <a:latin typeface="Arial" charset="0"/>
                </a:rPr>
                <a:t>C</a:t>
              </a:r>
              <a:r>
                <a:rPr lang="en-GB" altLang="zh-CN" sz="2400" baseline="-25000">
                  <a:latin typeface="Arial" charset="0"/>
                </a:rPr>
                <a:t>1</a:t>
              </a:r>
              <a:endParaRPr lang="en-US" altLang="zh-CN" sz="4800"/>
            </a:p>
          </p:txBody>
        </p:sp>
        <p:sp>
          <p:nvSpPr>
            <p:cNvPr id="46099" name="Text Box 16"/>
            <p:cNvSpPr txBox="1">
              <a:spLocks noChangeArrowheads="1"/>
            </p:cNvSpPr>
            <p:nvPr/>
          </p:nvSpPr>
          <p:spPr bwMode="auto">
            <a:xfrm>
              <a:off x="4396" y="5380"/>
              <a:ext cx="742" cy="21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000">
                  <a:latin typeface="Arial" charset="0"/>
                </a:rPr>
                <a:t>Task </a:t>
              </a:r>
              <a:endParaRPr lang="en-US" altLang="zh-CN" sz="4800"/>
            </a:p>
          </p:txBody>
        </p:sp>
        <p:sp>
          <p:nvSpPr>
            <p:cNvPr id="46100" name="Freeform 17"/>
            <p:cNvSpPr>
              <a:spLocks/>
            </p:cNvSpPr>
            <p:nvPr/>
          </p:nvSpPr>
          <p:spPr bwMode="auto">
            <a:xfrm flipH="1">
              <a:off x="4965" y="5494"/>
              <a:ext cx="914" cy="324"/>
            </a:xfrm>
            <a:custGeom>
              <a:avLst/>
              <a:gdLst>
                <a:gd name="T0" fmla="*/ 685 w 1220"/>
                <a:gd name="T1" fmla="*/ 88 h 450"/>
                <a:gd name="T2" fmla="*/ 685 w 1220"/>
                <a:gd name="T3" fmla="*/ 233 h 450"/>
                <a:gd name="T4" fmla="*/ 0 w 1220"/>
                <a:gd name="T5" fmla="*/ 233 h 450"/>
                <a:gd name="T6" fmla="*/ 0 w 1220"/>
                <a:gd name="T7" fmla="*/ 0 h 450"/>
                <a:gd name="T8" fmla="*/ 556 w 1220"/>
                <a:gd name="T9" fmla="*/ 0 h 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20"/>
                <a:gd name="T16" fmla="*/ 0 h 450"/>
                <a:gd name="T17" fmla="*/ 1220 w 1220"/>
                <a:gd name="T18" fmla="*/ 450 h 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20" h="450">
                  <a:moveTo>
                    <a:pt x="1220" y="170"/>
                  </a:moveTo>
                  <a:lnTo>
                    <a:pt x="1220" y="450"/>
                  </a:lnTo>
                  <a:lnTo>
                    <a:pt x="0" y="450"/>
                  </a:lnTo>
                  <a:lnTo>
                    <a:pt x="0" y="0"/>
                  </a:lnTo>
                  <a:lnTo>
                    <a:pt x="99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01" name="Text Box 18"/>
            <p:cNvSpPr txBox="1">
              <a:spLocks noChangeArrowheads="1"/>
            </p:cNvSpPr>
            <p:nvPr/>
          </p:nvSpPr>
          <p:spPr bwMode="auto">
            <a:xfrm>
              <a:off x="5274" y="5644"/>
              <a:ext cx="588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>
                  <a:latin typeface="Times New Roman" pitchFamily="18" charset="0"/>
                </a:rPr>
                <a:t>Contains</a:t>
              </a:r>
              <a:endParaRPr lang="en-US" altLang="zh-CN" sz="4800"/>
            </a:p>
          </p:txBody>
        </p:sp>
        <p:sp>
          <p:nvSpPr>
            <p:cNvPr id="46102" name="Text Box 19"/>
            <p:cNvSpPr txBox="1">
              <a:spLocks noChangeArrowheads="1"/>
            </p:cNvSpPr>
            <p:nvPr/>
          </p:nvSpPr>
          <p:spPr bwMode="auto">
            <a:xfrm>
              <a:off x="4979" y="5636"/>
              <a:ext cx="183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 i="1">
                  <a:latin typeface="Times New Roman" pitchFamily="18" charset="0"/>
                </a:rPr>
                <a:t>T</a:t>
              </a:r>
              <a:r>
                <a:rPr lang="en-US" altLang="zh-CN" sz="2400" baseline="-25000">
                  <a:latin typeface="Times New Roman" pitchFamily="18" charset="0"/>
                </a:rPr>
                <a:t>1</a:t>
              </a:r>
              <a:endParaRPr lang="en-US" altLang="zh-CN" sz="4800"/>
            </a:p>
          </p:txBody>
        </p:sp>
        <p:sp>
          <p:nvSpPr>
            <p:cNvPr id="46103" name="Text Box 20"/>
            <p:cNvSpPr txBox="1">
              <a:spLocks noChangeArrowheads="1"/>
            </p:cNvSpPr>
            <p:nvPr/>
          </p:nvSpPr>
          <p:spPr bwMode="auto">
            <a:xfrm>
              <a:off x="5200" y="5262"/>
              <a:ext cx="19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 i="1">
                  <a:latin typeface="Arial" charset="0"/>
                </a:rPr>
                <a:t>T</a:t>
              </a:r>
              <a:r>
                <a:rPr lang="en-GB" altLang="zh-CN" sz="2400" baseline="-25000">
                  <a:latin typeface="Arial" charset="0"/>
                </a:rPr>
                <a:t>2</a:t>
              </a:r>
              <a:endParaRPr lang="en-US" altLang="zh-CN" sz="4800"/>
            </a:p>
          </p:txBody>
        </p:sp>
        <p:sp>
          <p:nvSpPr>
            <p:cNvPr id="46104" name="Line 21"/>
            <p:cNvSpPr>
              <a:spLocks noChangeShapeType="1"/>
            </p:cNvSpPr>
            <p:nvPr/>
          </p:nvSpPr>
          <p:spPr bwMode="auto">
            <a:xfrm>
              <a:off x="3305" y="5498"/>
              <a:ext cx="10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05" name="Text Box 22"/>
            <p:cNvSpPr txBox="1">
              <a:spLocks noChangeArrowheads="1"/>
            </p:cNvSpPr>
            <p:nvPr/>
          </p:nvSpPr>
          <p:spPr bwMode="auto">
            <a:xfrm>
              <a:off x="3301" y="5283"/>
              <a:ext cx="183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 i="1">
                  <a:latin typeface="Arial" charset="0"/>
                </a:rPr>
                <a:t>C</a:t>
              </a:r>
              <a:endParaRPr lang="en-US" altLang="zh-CN" sz="4800"/>
            </a:p>
          </p:txBody>
        </p:sp>
        <p:sp>
          <p:nvSpPr>
            <p:cNvPr id="46106" name="Text Box 23"/>
            <p:cNvSpPr txBox="1">
              <a:spLocks noChangeArrowheads="1"/>
            </p:cNvSpPr>
            <p:nvPr/>
          </p:nvSpPr>
          <p:spPr bwMode="auto">
            <a:xfrm>
              <a:off x="4214" y="5309"/>
              <a:ext cx="183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 i="1">
                  <a:latin typeface="Arial" charset="0"/>
                </a:rPr>
                <a:t>T</a:t>
              </a:r>
              <a:endParaRPr lang="en-US" altLang="zh-CN" sz="4800"/>
            </a:p>
          </p:txBody>
        </p:sp>
        <p:sp>
          <p:nvSpPr>
            <p:cNvPr id="46107" name="Text Box 24"/>
            <p:cNvSpPr txBox="1">
              <a:spLocks noChangeArrowheads="1"/>
            </p:cNvSpPr>
            <p:nvPr/>
          </p:nvSpPr>
          <p:spPr bwMode="auto">
            <a:xfrm>
              <a:off x="3528" y="5285"/>
              <a:ext cx="587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>
                  <a:latin typeface="Times New Roman" pitchFamily="18" charset="0"/>
                </a:rPr>
                <a:t>Matches</a:t>
              </a:r>
              <a:endParaRPr lang="en-US" altLang="zh-CN" sz="4800"/>
            </a:p>
          </p:txBody>
        </p:sp>
        <p:sp>
          <p:nvSpPr>
            <p:cNvPr id="46108" name="Text Box 25"/>
            <p:cNvSpPr txBox="1">
              <a:spLocks noChangeArrowheads="1"/>
            </p:cNvSpPr>
            <p:nvPr/>
          </p:nvSpPr>
          <p:spPr bwMode="auto">
            <a:xfrm>
              <a:off x="3329" y="5788"/>
              <a:ext cx="897" cy="20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000">
                  <a:latin typeface="Arial" charset="0"/>
                </a:rPr>
                <a:t>Match</a:t>
              </a:r>
              <a:endParaRPr lang="en-US" altLang="zh-CN" sz="4800"/>
            </a:p>
          </p:txBody>
        </p:sp>
        <p:sp>
          <p:nvSpPr>
            <p:cNvPr id="46109" name="Text Box 26"/>
            <p:cNvSpPr txBox="1">
              <a:spLocks noChangeArrowheads="1"/>
            </p:cNvSpPr>
            <p:nvPr/>
          </p:nvSpPr>
          <p:spPr bwMode="auto">
            <a:xfrm>
              <a:off x="4977" y="6138"/>
              <a:ext cx="906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000">
                  <a:latin typeface="Arial" charset="0"/>
                </a:rPr>
                <a:t>Contain</a:t>
              </a:r>
              <a:endParaRPr lang="en-US" altLang="zh-CN" sz="4800"/>
            </a:p>
          </p:txBody>
        </p:sp>
        <p:sp>
          <p:nvSpPr>
            <p:cNvPr id="46110" name="Line 27"/>
            <p:cNvSpPr>
              <a:spLocks noChangeShapeType="1"/>
            </p:cNvSpPr>
            <p:nvPr/>
          </p:nvSpPr>
          <p:spPr bwMode="auto">
            <a:xfrm>
              <a:off x="3777" y="5501"/>
              <a:ext cx="0" cy="2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11" name="Line 28"/>
            <p:cNvSpPr>
              <a:spLocks noChangeShapeType="1"/>
            </p:cNvSpPr>
            <p:nvPr/>
          </p:nvSpPr>
          <p:spPr bwMode="auto">
            <a:xfrm>
              <a:off x="5424" y="5825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12" name="Text Box 29"/>
            <p:cNvSpPr txBox="1">
              <a:spLocks noChangeArrowheads="1"/>
            </p:cNvSpPr>
            <p:nvPr/>
          </p:nvSpPr>
          <p:spPr bwMode="auto">
            <a:xfrm>
              <a:off x="3345" y="5519"/>
              <a:ext cx="203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zh-CN" altLang="en-GB" sz="2400">
                  <a:latin typeface="Arial" charset="0"/>
                </a:rPr>
                <a:t>*</a:t>
              </a:r>
              <a:endParaRPr lang="en-US" altLang="zh-CN" sz="4800"/>
            </a:p>
          </p:txBody>
        </p:sp>
        <p:sp>
          <p:nvSpPr>
            <p:cNvPr id="46113" name="Text Box 30"/>
            <p:cNvSpPr txBox="1">
              <a:spLocks noChangeArrowheads="1"/>
            </p:cNvSpPr>
            <p:nvPr/>
          </p:nvSpPr>
          <p:spPr bwMode="auto">
            <a:xfrm>
              <a:off x="4203" y="5556"/>
              <a:ext cx="183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zh-CN" altLang="en-GB" sz="2400">
                  <a:latin typeface="Arial" charset="0"/>
                </a:rPr>
                <a:t>*</a:t>
              </a:r>
              <a:endParaRPr lang="en-US" altLang="zh-CN" sz="4800"/>
            </a:p>
          </p:txBody>
        </p:sp>
        <p:sp>
          <p:nvSpPr>
            <p:cNvPr id="46114" name="Text Box 31"/>
            <p:cNvSpPr txBox="1">
              <a:spLocks noChangeArrowheads="1"/>
            </p:cNvSpPr>
            <p:nvPr/>
          </p:nvSpPr>
          <p:spPr bwMode="auto">
            <a:xfrm>
              <a:off x="5176" y="5491"/>
              <a:ext cx="183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>
                  <a:latin typeface="Times New Roman" pitchFamily="18" charset="0"/>
                </a:rPr>
                <a:t>*</a:t>
              </a:r>
              <a:endParaRPr lang="en-US" altLang="zh-CN" sz="4800"/>
            </a:p>
          </p:txBody>
        </p:sp>
        <p:sp>
          <p:nvSpPr>
            <p:cNvPr id="46115" name="Text Box 32"/>
            <p:cNvSpPr txBox="1">
              <a:spLocks noChangeArrowheads="1"/>
            </p:cNvSpPr>
            <p:nvPr/>
          </p:nvSpPr>
          <p:spPr bwMode="auto">
            <a:xfrm>
              <a:off x="4771" y="5639"/>
              <a:ext cx="203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zh-CN" altLang="en-GB" sz="2400">
                  <a:latin typeface="Arial" charset="0"/>
                </a:rPr>
                <a:t>*</a:t>
              </a:r>
              <a:endParaRPr lang="en-US" altLang="zh-CN" sz="4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>
                <a:ea typeface="宋体" pitchFamily="2" charset="-122"/>
              </a:rPr>
              <a:t>Acknowledgement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sz="2800" b="1" dirty="0" smtClean="0">
                <a:ea typeface="宋体" pitchFamily="2" charset="-122"/>
              </a:rPr>
              <a:t>Mr. </a:t>
            </a:r>
            <a:r>
              <a:rPr lang="en-GB" altLang="zh-CN" sz="2800" b="1" dirty="0" err="1" smtClean="0">
                <a:ea typeface="宋体" pitchFamily="2" charset="-122"/>
              </a:rPr>
              <a:t>Yufeng</a:t>
            </a:r>
            <a:r>
              <a:rPr lang="en-GB" altLang="zh-CN" sz="2800" b="1" dirty="0" smtClean="0">
                <a:ea typeface="宋体" pitchFamily="2" charset="-122"/>
              </a:rPr>
              <a:t> Zhang</a:t>
            </a:r>
            <a:r>
              <a:rPr lang="en-GB" altLang="zh-CN" sz="2800" dirty="0" smtClean="0">
                <a:ea typeface="宋体" pitchFamily="2" charset="-122"/>
              </a:rPr>
              <a:t>, MSc and PhD student at the National University of Defence Technology, China</a:t>
            </a:r>
          </a:p>
          <a:p>
            <a:r>
              <a:rPr lang="en-GB" altLang="zh-CN" sz="2800" b="1" dirty="0" smtClean="0">
                <a:ea typeface="宋体" pitchFamily="2" charset="-122"/>
              </a:rPr>
              <a:t>Mr. </a:t>
            </a:r>
            <a:r>
              <a:rPr lang="en-GB" altLang="zh-CN" sz="2800" b="1" dirty="0" err="1" smtClean="0">
                <a:ea typeface="宋体" pitchFamily="2" charset="-122"/>
              </a:rPr>
              <a:t>Qingning</a:t>
            </a:r>
            <a:r>
              <a:rPr lang="en-GB" altLang="zh-CN" sz="2800" b="1" dirty="0" smtClean="0">
                <a:ea typeface="宋体" pitchFamily="2" charset="-122"/>
              </a:rPr>
              <a:t> </a:t>
            </a:r>
            <a:r>
              <a:rPr lang="en-GB" altLang="zh-CN" sz="2800" b="1" dirty="0" err="1" smtClean="0">
                <a:ea typeface="宋体" pitchFamily="2" charset="-122"/>
              </a:rPr>
              <a:t>Huo</a:t>
            </a:r>
            <a:r>
              <a:rPr lang="en-GB" altLang="zh-CN" sz="2800" dirty="0" smtClean="0">
                <a:ea typeface="宋体" pitchFamily="2" charset="-122"/>
              </a:rPr>
              <a:t>, PhD student at Oxford Brookes University, UK</a:t>
            </a:r>
          </a:p>
          <a:p>
            <a:r>
              <a:rPr lang="en-GB" altLang="zh-CN" sz="2800" b="1" dirty="0" smtClean="0">
                <a:ea typeface="宋体" pitchFamily="2" charset="-122"/>
              </a:rPr>
              <a:t>Dr. Sue Greenwood</a:t>
            </a:r>
            <a:r>
              <a:rPr lang="en-GB" altLang="zh-CN" sz="2800" dirty="0" smtClean="0">
                <a:ea typeface="宋体" pitchFamily="2" charset="-122"/>
              </a:rPr>
              <a:t>, Oxford Brookes University, UK</a:t>
            </a:r>
            <a:endParaRPr lang="en-US" altLang="zh-CN" sz="2800" dirty="0" smtClean="0"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07256" y="2812256"/>
            <a:ext cx="2209800" cy="395288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14C100-BBF2-483D-B451-1EE3392F56D0}" type="slidenum">
              <a:rPr lang="en-GB" altLang="en-US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6442BF3-7D19-4BF0-B267-DA35087F0788}" type="slidenum">
              <a:rPr lang="en-GB" altLang="en-US"/>
              <a:pPr>
                <a:defRPr/>
              </a:pPr>
              <a:t>20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Definition of the </a:t>
            </a:r>
            <a:r>
              <a:rPr lang="en-GB" altLang="zh-CN" sz="3200" i="1" dirty="0" err="1" smtClean="0">
                <a:ea typeface="宋体" pitchFamily="2" charset="-122"/>
              </a:rPr>
              <a:t>MorePowerful</a:t>
            </a:r>
            <a:r>
              <a:rPr lang="en-GB" altLang="zh-CN" sz="3200" dirty="0" smtClean="0">
                <a:ea typeface="宋体" pitchFamily="2" charset="-122"/>
              </a:rPr>
              <a:t> </a:t>
            </a:r>
            <a:r>
              <a:rPr lang="en-GB" altLang="zh-CN" sz="3200" dirty="0" smtClean="0">
                <a:ea typeface="宋体" pitchFamily="2" charset="-122"/>
              </a:rPr>
              <a:t>Relation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14388"/>
            <a:ext cx="8496300" cy="52832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mtClean="0">
                <a:ea typeface="宋体" pitchFamily="2" charset="-122"/>
              </a:rPr>
              <a:t>A capability C</a:t>
            </a:r>
            <a:r>
              <a:rPr lang="en-US" altLang="zh-CN" baseline="-25000" smtClean="0">
                <a:ea typeface="宋体" pitchFamily="2" charset="-122"/>
              </a:rPr>
              <a:t>1</a:t>
            </a:r>
            <a:r>
              <a:rPr lang="en-US" altLang="zh-CN" smtClean="0">
                <a:ea typeface="宋体" pitchFamily="2" charset="-122"/>
              </a:rPr>
              <a:t> is </a:t>
            </a:r>
            <a:r>
              <a:rPr lang="en-US" altLang="zh-CN" i="1" smtClean="0">
                <a:ea typeface="宋体" pitchFamily="2" charset="-122"/>
              </a:rPr>
              <a:t>more powerful</a:t>
            </a:r>
            <a:r>
              <a:rPr lang="en-US" altLang="zh-CN" smtClean="0">
                <a:ea typeface="宋体" pitchFamily="2" charset="-122"/>
              </a:rPr>
              <a:t> than C</a:t>
            </a:r>
            <a:r>
              <a:rPr lang="en-US" altLang="zh-CN" baseline="-25000" smtClean="0">
                <a:ea typeface="宋体" pitchFamily="2" charset="-122"/>
              </a:rPr>
              <a:t>2</a:t>
            </a:r>
            <a:r>
              <a:rPr lang="en-US" altLang="zh-CN" smtClean="0">
                <a:ea typeface="宋体" pitchFamily="2" charset="-122"/>
              </a:rPr>
              <a:t>, written </a:t>
            </a:r>
            <a:r>
              <a:rPr lang="en-US" altLang="zh-CN" i="1" smtClean="0">
                <a:ea typeface="宋体" pitchFamily="2" charset="-122"/>
              </a:rPr>
              <a:t>MorePowerful</a:t>
            </a:r>
            <a:r>
              <a:rPr lang="en-US" altLang="zh-CN" smtClean="0">
                <a:ea typeface="宋体" pitchFamily="2" charset="-122"/>
              </a:rPr>
              <a:t>(C</a:t>
            </a:r>
            <a:r>
              <a:rPr lang="en-US" altLang="zh-CN" baseline="-25000" smtClean="0">
                <a:ea typeface="宋体" pitchFamily="2" charset="-122"/>
              </a:rPr>
              <a:t>1</a:t>
            </a:r>
            <a:r>
              <a:rPr lang="en-US" altLang="zh-CN" smtClean="0">
                <a:ea typeface="宋体" pitchFamily="2" charset="-122"/>
              </a:rPr>
              <a:t>, C</a:t>
            </a:r>
            <a:r>
              <a:rPr lang="en-US" altLang="zh-CN" baseline="-25000" smtClean="0">
                <a:ea typeface="宋体" pitchFamily="2" charset="-122"/>
              </a:rPr>
              <a:t>2</a:t>
            </a:r>
            <a:r>
              <a:rPr lang="en-US" altLang="zh-CN" smtClean="0">
                <a:ea typeface="宋体" pitchFamily="2" charset="-122"/>
              </a:rPr>
              <a:t>),  if and only if</a:t>
            </a:r>
          </a:p>
          <a:p>
            <a:pPr marL="465138" lvl="1">
              <a:lnSpc>
                <a:spcPct val="90000"/>
              </a:lnSpc>
            </a:pPr>
            <a:r>
              <a:rPr lang="en-US" altLang="zh-CN" smtClean="0">
                <a:ea typeface="宋体" pitchFamily="2" charset="-122"/>
              </a:rPr>
              <a:t>C</a:t>
            </a:r>
            <a:r>
              <a:rPr lang="en-US" altLang="zh-CN" sz="3200" baseline="-25000" smtClean="0">
                <a:ea typeface="宋体" pitchFamily="2" charset="-122"/>
              </a:rPr>
              <a:t>2</a:t>
            </a:r>
            <a:r>
              <a:rPr lang="en-US" altLang="zh-CN" sz="3200" smtClean="0">
                <a:ea typeface="宋体" pitchFamily="2" charset="-122"/>
              </a:rPr>
              <a:t>’s</a:t>
            </a:r>
            <a:r>
              <a:rPr lang="en-US" altLang="zh-CN" smtClean="0">
                <a:ea typeface="宋体" pitchFamily="2" charset="-122"/>
              </a:rPr>
              <a:t> capability is included in C</a:t>
            </a:r>
            <a:r>
              <a:rPr lang="en-US" altLang="zh-CN" sz="3200" baseline="-25000" smtClean="0">
                <a:ea typeface="宋体" pitchFamily="2" charset="-122"/>
              </a:rPr>
              <a:t>1</a:t>
            </a:r>
            <a:r>
              <a:rPr lang="en-US" altLang="zh-CN" sz="3200" smtClean="0">
                <a:ea typeface="宋体" pitchFamily="2" charset="-122"/>
              </a:rPr>
              <a:t>’s </a:t>
            </a:r>
            <a:r>
              <a:rPr lang="en-US" altLang="zh-CN" smtClean="0">
                <a:ea typeface="宋体" pitchFamily="2" charset="-122"/>
              </a:rPr>
              <a:t>activities </a:t>
            </a:r>
          </a:p>
          <a:p>
            <a:pPr marL="465138" lvl="1">
              <a:lnSpc>
                <a:spcPct val="90000"/>
              </a:lnSpc>
            </a:pPr>
            <a:r>
              <a:rPr lang="en-US" altLang="zh-CN" smtClean="0">
                <a:ea typeface="宋体" pitchFamily="2" charset="-122"/>
              </a:rPr>
              <a:t>C</a:t>
            </a:r>
            <a:r>
              <a:rPr lang="en-US" altLang="zh-CN" sz="3200" baseline="-25000" smtClean="0">
                <a:ea typeface="宋体" pitchFamily="2" charset="-122"/>
              </a:rPr>
              <a:t>1</a:t>
            </a:r>
            <a:r>
              <a:rPr lang="en-US" altLang="zh-CN" smtClean="0">
                <a:ea typeface="宋体" pitchFamily="2" charset="-122"/>
              </a:rPr>
              <a:t> and C</a:t>
            </a:r>
            <a:r>
              <a:rPr lang="en-US" altLang="zh-CN" sz="3200" baseline="-25000" smtClean="0">
                <a:ea typeface="宋体" pitchFamily="2" charset="-122"/>
              </a:rPr>
              <a:t>2</a:t>
            </a:r>
            <a:r>
              <a:rPr lang="en-US" altLang="zh-CN" smtClean="0">
                <a:ea typeface="宋体" pitchFamily="2" charset="-122"/>
              </a:rPr>
              <a:t> have the same context.</a:t>
            </a:r>
          </a:p>
          <a:p>
            <a:pPr marL="465138" lvl="1">
              <a:lnSpc>
                <a:spcPct val="90000"/>
              </a:lnSpc>
            </a:pPr>
            <a:r>
              <a:rPr lang="en-US" altLang="zh-CN" smtClean="0">
                <a:ea typeface="宋体" pitchFamily="2" charset="-122"/>
              </a:rPr>
              <a:t>Environment of C</a:t>
            </a:r>
            <a:r>
              <a:rPr lang="en-US" altLang="zh-CN" sz="3200" baseline="-25000" smtClean="0">
                <a:ea typeface="宋体" pitchFamily="2" charset="-122"/>
              </a:rPr>
              <a:t>1</a:t>
            </a:r>
            <a:r>
              <a:rPr lang="en-US" altLang="zh-CN" smtClean="0">
                <a:ea typeface="宋体" pitchFamily="2" charset="-122"/>
              </a:rPr>
              <a:t> is the enhancement of the environment of C</a:t>
            </a:r>
            <a:r>
              <a:rPr lang="en-US" altLang="zh-CN" sz="3200" baseline="-25000" smtClean="0">
                <a:ea typeface="宋体" pitchFamily="2" charset="-122"/>
              </a:rPr>
              <a:t>2</a:t>
            </a:r>
            <a:r>
              <a:rPr lang="en-US" altLang="zh-CN" smtClean="0">
                <a:ea typeface="宋体" pitchFamily="2" charset="-122"/>
              </a:rPr>
              <a:t>. </a:t>
            </a:r>
          </a:p>
          <a:p>
            <a:pPr marL="465138" lvl="1">
              <a:lnSpc>
                <a:spcPct val="90000"/>
              </a:lnSpc>
            </a:pPr>
            <a:r>
              <a:rPr lang="en-US" altLang="zh-CN" smtClean="0">
                <a:ea typeface="宋体" pitchFamily="2" charset="-122"/>
              </a:rPr>
              <a:t>The method of C</a:t>
            </a:r>
            <a:r>
              <a:rPr lang="en-US" altLang="zh-CN" sz="3200" baseline="-25000" smtClean="0">
                <a:ea typeface="宋体" pitchFamily="2" charset="-122"/>
              </a:rPr>
              <a:t>2</a:t>
            </a:r>
            <a:r>
              <a:rPr lang="en-US" altLang="zh-CN" smtClean="0">
                <a:ea typeface="宋体" pitchFamily="2" charset="-122"/>
              </a:rPr>
              <a:t> is subsumed by C</a:t>
            </a:r>
            <a:r>
              <a:rPr lang="en-US" altLang="zh-CN" sz="3200" baseline="-25000" smtClean="0">
                <a:ea typeface="宋体" pitchFamily="2" charset="-122"/>
              </a:rPr>
              <a:t>1</a:t>
            </a:r>
            <a:r>
              <a:rPr lang="en-US" altLang="zh-CN" smtClean="0">
                <a:ea typeface="宋体" pitchFamily="2" charset="-122"/>
              </a:rPr>
              <a:t>.</a:t>
            </a:r>
          </a:p>
          <a:p>
            <a:pPr marL="465138" lvl="1">
              <a:lnSpc>
                <a:spcPct val="90000"/>
              </a:lnSpc>
            </a:pPr>
            <a:r>
              <a:rPr lang="en-US" altLang="zh-CN" smtClean="0">
                <a:ea typeface="宋体" pitchFamily="2" charset="-122"/>
              </a:rPr>
              <a:t>For each input artefact of C</a:t>
            </a:r>
            <a:r>
              <a:rPr lang="en-US" altLang="zh-CN" sz="3200" baseline="-25000" smtClean="0">
                <a:ea typeface="宋体" pitchFamily="2" charset="-122"/>
              </a:rPr>
              <a:t>1</a:t>
            </a:r>
            <a:r>
              <a:rPr lang="en-US" altLang="zh-CN" smtClean="0">
                <a:ea typeface="宋体" pitchFamily="2" charset="-122"/>
              </a:rPr>
              <a:t> , there is a corresponding compatible input in the input artefact of C</a:t>
            </a:r>
            <a:r>
              <a:rPr lang="en-US" altLang="zh-CN" sz="3200" baseline="-25000" smtClean="0">
                <a:ea typeface="宋体" pitchFamily="2" charset="-122"/>
              </a:rPr>
              <a:t>2</a:t>
            </a:r>
            <a:r>
              <a:rPr lang="en-US" altLang="zh-CN" smtClean="0">
                <a:ea typeface="宋体" pitchFamily="2" charset="-122"/>
              </a:rPr>
              <a:t> </a:t>
            </a:r>
          </a:p>
          <a:p>
            <a:pPr marL="465138" lvl="1">
              <a:lnSpc>
                <a:spcPct val="90000"/>
              </a:lnSpc>
            </a:pPr>
            <a:r>
              <a:rPr lang="en-US" altLang="zh-CN" smtClean="0">
                <a:ea typeface="宋体" pitchFamily="2" charset="-122"/>
              </a:rPr>
              <a:t>For each output artefact of C</a:t>
            </a:r>
            <a:r>
              <a:rPr lang="en-US" altLang="zh-CN" sz="3200" baseline="-25000" smtClean="0">
                <a:ea typeface="宋体" pitchFamily="2" charset="-122"/>
              </a:rPr>
              <a:t>2</a:t>
            </a:r>
            <a:r>
              <a:rPr lang="en-US" altLang="zh-CN" smtClean="0">
                <a:ea typeface="宋体" pitchFamily="2" charset="-122"/>
              </a:rPr>
              <a:t> there is a corresponding compatible output artefact of C</a:t>
            </a:r>
            <a:r>
              <a:rPr lang="en-US" altLang="zh-CN" sz="3200" baseline="-25000" smtClean="0">
                <a:ea typeface="宋体" pitchFamily="2" charset="-122"/>
              </a:rPr>
              <a:t>1</a:t>
            </a:r>
            <a:r>
              <a:rPr lang="en-US" altLang="zh-CN" smtClean="0">
                <a:ea typeface="宋体" pitchFamily="2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7260" y="2842260"/>
            <a:ext cx="2209800" cy="33528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FF892B3-C04B-4599-AEBE-CF659B773576}" type="slidenum">
              <a:rPr lang="en-GB" altLang="en-US"/>
              <a:pPr>
                <a:defRPr/>
              </a:pPr>
              <a:t>21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Definition of the </a:t>
            </a:r>
            <a:r>
              <a:rPr lang="en-GB" altLang="zh-CN" sz="3200" i="1" dirty="0" smtClean="0">
                <a:ea typeface="宋体" pitchFamily="2" charset="-122"/>
              </a:rPr>
              <a:t>Contains</a:t>
            </a:r>
            <a:r>
              <a:rPr lang="en-GB" altLang="zh-CN" sz="3200" dirty="0" smtClean="0">
                <a:ea typeface="宋体" pitchFamily="2" charset="-122"/>
              </a:rPr>
              <a:t> </a:t>
            </a:r>
            <a:r>
              <a:rPr lang="en-GB" altLang="zh-CN" sz="3200" dirty="0" smtClean="0">
                <a:ea typeface="宋体" pitchFamily="2" charset="-122"/>
              </a:rPr>
              <a:t>Relation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93750"/>
            <a:ext cx="8496300" cy="530225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GB" altLang="zh-CN" smtClean="0">
                <a:ea typeface="宋体" pitchFamily="2" charset="-122"/>
              </a:rPr>
              <a:t>A task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 </a:t>
            </a:r>
            <a:r>
              <a:rPr lang="en-GB" altLang="zh-CN" i="1" smtClean="0">
                <a:ea typeface="宋体" pitchFamily="2" charset="-122"/>
              </a:rPr>
              <a:t>contains</a:t>
            </a:r>
            <a:r>
              <a:rPr lang="en-GB" altLang="zh-CN" smtClean="0">
                <a:ea typeface="宋体" pitchFamily="2" charset="-122"/>
              </a:rPr>
              <a:t> task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, written </a:t>
            </a:r>
            <a:r>
              <a:rPr lang="en-GB" altLang="zh-CN" i="1" smtClean="0">
                <a:ea typeface="宋体" pitchFamily="2" charset="-122"/>
              </a:rPr>
              <a:t>Contains</a:t>
            </a:r>
            <a:r>
              <a:rPr lang="en-GB" altLang="zh-CN" smtClean="0">
                <a:ea typeface="宋体" pitchFamily="2" charset="-122"/>
              </a:rPr>
              <a:t>(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), if and only if</a:t>
            </a:r>
            <a:endParaRPr lang="en-GB" altLang="zh-CN" i="1" smtClean="0">
              <a:ea typeface="宋体" pitchFamily="2" charset="-122"/>
            </a:endParaRPr>
          </a:p>
          <a:p>
            <a:pPr marL="465138" lvl="1">
              <a:lnSpc>
                <a:spcPct val="90000"/>
              </a:lnSpc>
            </a:pP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 and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 have the same context, </a:t>
            </a:r>
            <a:endParaRPr lang="en-GB" altLang="zh-CN" i="1" smtClean="0">
              <a:ea typeface="宋体" pitchFamily="2" charset="-122"/>
            </a:endParaRPr>
          </a:p>
          <a:p>
            <a:pPr marL="465138" lvl="1">
              <a:lnSpc>
                <a:spcPct val="90000"/>
              </a:lnSpc>
            </a:pP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1</a:t>
            </a:r>
            <a:r>
              <a:rPr lang="en-GB" altLang="zh-CN" sz="3200" smtClean="0">
                <a:ea typeface="宋体" pitchFamily="2" charset="-122"/>
              </a:rPr>
              <a:t>’s</a:t>
            </a:r>
            <a:r>
              <a:rPr lang="en-GB" altLang="zh-CN" smtClean="0">
                <a:ea typeface="宋体" pitchFamily="2" charset="-122"/>
              </a:rPr>
              <a:t> activities include and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2</a:t>
            </a:r>
            <a:r>
              <a:rPr lang="en-GB" altLang="zh-CN" sz="3200" smtClean="0">
                <a:ea typeface="宋体" pitchFamily="2" charset="-122"/>
              </a:rPr>
              <a:t>’</a:t>
            </a:r>
            <a:r>
              <a:rPr lang="en-GB" altLang="zh-CN" smtClean="0">
                <a:ea typeface="宋体" pitchFamily="2" charset="-122"/>
              </a:rPr>
              <a:t>s activities, </a:t>
            </a:r>
          </a:p>
          <a:p>
            <a:pPr marL="465138"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The method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 subsumes the method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, </a:t>
            </a:r>
          </a:p>
          <a:p>
            <a:pPr marL="465138"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The environment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 is an enhancement of the environment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, </a:t>
            </a:r>
          </a:p>
          <a:p>
            <a:pPr marL="465138"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For each input artefact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1</a:t>
            </a:r>
            <a:r>
              <a:rPr lang="en-GB" altLang="zh-CN" sz="3200" smtClean="0">
                <a:ea typeface="宋体" pitchFamily="2" charset="-122"/>
              </a:rPr>
              <a:t>, there</a:t>
            </a:r>
            <a:r>
              <a:rPr lang="en-GB" altLang="zh-CN" sz="3200" baseline="-25000" smtClean="0">
                <a:ea typeface="宋体" pitchFamily="2" charset="-122"/>
              </a:rPr>
              <a:t> </a:t>
            </a:r>
            <a:r>
              <a:rPr lang="en-GB" altLang="zh-CN" smtClean="0">
                <a:ea typeface="宋体" pitchFamily="2" charset="-122"/>
              </a:rPr>
              <a:t> is a corresponding compatible the input artefact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, </a:t>
            </a:r>
          </a:p>
          <a:p>
            <a:pPr marL="465138"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For each output artefact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 , there is a corresponding compatible the output artefact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z="3200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.</a:t>
            </a:r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27100" y="2832100"/>
            <a:ext cx="2209800" cy="35560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0FF22F-D3A3-415A-97A9-A8103C0478EF}" type="slidenum">
              <a:rPr lang="en-GB" altLang="en-US"/>
              <a:pPr>
                <a:defRPr/>
              </a:pPr>
              <a:t>22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Definition of the </a:t>
            </a:r>
            <a:r>
              <a:rPr lang="en-GB" altLang="zh-CN" sz="3200" i="1" dirty="0" smtClean="0">
                <a:ea typeface="宋体" pitchFamily="2" charset="-122"/>
              </a:rPr>
              <a:t>Matches</a:t>
            </a:r>
            <a:r>
              <a:rPr lang="en-GB" altLang="zh-CN" sz="3200" dirty="0" smtClean="0">
                <a:ea typeface="宋体" pitchFamily="2" charset="-122"/>
              </a:rPr>
              <a:t> </a:t>
            </a:r>
            <a:r>
              <a:rPr lang="en-GB" altLang="zh-CN" sz="3200" dirty="0" smtClean="0">
                <a:ea typeface="宋体" pitchFamily="2" charset="-122"/>
              </a:rPr>
              <a:t>Relation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8" y="857250"/>
            <a:ext cx="8601075" cy="523875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GB" altLang="zh-CN" smtClean="0">
                <a:ea typeface="宋体" pitchFamily="2" charset="-122"/>
              </a:rPr>
              <a:t>A capability </a:t>
            </a:r>
            <a:r>
              <a:rPr lang="en-GB" altLang="zh-CN" i="1" smtClean="0">
                <a:ea typeface="宋体" pitchFamily="2" charset="-122"/>
              </a:rPr>
              <a:t>C matches a task</a:t>
            </a:r>
            <a:r>
              <a:rPr lang="en-GB" altLang="zh-CN" smtClean="0">
                <a:ea typeface="宋体" pitchFamily="2" charset="-122"/>
              </a:rPr>
              <a:t>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, written </a:t>
            </a:r>
            <a:r>
              <a:rPr lang="en-GB" altLang="zh-CN" i="1" smtClean="0">
                <a:ea typeface="宋体" pitchFamily="2" charset="-122"/>
              </a:rPr>
              <a:t>Matches</a:t>
            </a:r>
            <a:r>
              <a:rPr lang="en-GB" altLang="zh-CN" smtClean="0">
                <a:ea typeface="宋体" pitchFamily="2" charset="-122"/>
              </a:rPr>
              <a:t>(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), if and only if </a:t>
            </a:r>
          </a:p>
          <a:p>
            <a:pPr lvl="1">
              <a:lnSpc>
                <a:spcPct val="90000"/>
              </a:lnSpc>
            </a:pP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smtClean="0">
                <a:ea typeface="宋体" pitchFamily="2" charset="-122"/>
              </a:rPr>
              <a:t> and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 have the same context, </a:t>
            </a:r>
            <a:endParaRPr lang="en-GB" altLang="zh-CN" i="1" smtClean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smtClean="0">
                <a:ea typeface="宋体" pitchFamily="2" charset="-122"/>
              </a:rPr>
              <a:t>’s  activities include 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’s activity, </a:t>
            </a:r>
          </a:p>
          <a:p>
            <a:pPr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The method of 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smtClean="0">
                <a:ea typeface="宋体" pitchFamily="2" charset="-122"/>
              </a:rPr>
              <a:t> subsumes the method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, </a:t>
            </a:r>
          </a:p>
          <a:p>
            <a:pPr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The environment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 is an enhancement of environment of 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smtClean="0">
                <a:ea typeface="宋体" pitchFamily="2" charset="-122"/>
              </a:rPr>
              <a:t>, </a:t>
            </a:r>
          </a:p>
          <a:p>
            <a:pPr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For each input artefact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 , there is a corresponding compatible input artefact of 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smtClean="0">
                <a:ea typeface="宋体" pitchFamily="2" charset="-122"/>
              </a:rPr>
              <a:t>, </a:t>
            </a:r>
          </a:p>
          <a:p>
            <a:pPr lvl="1">
              <a:lnSpc>
                <a:spcPct val="90000"/>
              </a:lnSpc>
            </a:pPr>
            <a:r>
              <a:rPr lang="en-GB" altLang="zh-CN" smtClean="0">
                <a:ea typeface="宋体" pitchFamily="2" charset="-122"/>
              </a:rPr>
              <a:t>For each output artefact of </a:t>
            </a:r>
            <a:r>
              <a:rPr lang="en-GB" altLang="zh-CN" i="1" smtClean="0">
                <a:ea typeface="宋体" pitchFamily="2" charset="-122"/>
              </a:rPr>
              <a:t>C, </a:t>
            </a:r>
            <a:r>
              <a:rPr lang="en-GB" altLang="zh-CN" smtClean="0">
                <a:ea typeface="宋体" pitchFamily="2" charset="-122"/>
              </a:rPr>
              <a:t>there is a corresponding compatible the output artefact of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.</a:t>
            </a:r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7260" y="2842260"/>
            <a:ext cx="2209800" cy="33528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49F8FB-4481-48EE-AC91-95DB9D650C85}" type="slidenum">
              <a:rPr lang="en-GB" altLang="en-US"/>
              <a:pPr>
                <a:defRPr/>
              </a:pPr>
              <a:t>23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Properties of the </a:t>
            </a:r>
            <a:r>
              <a:rPr lang="en-GB" altLang="zh-CN" sz="3200" dirty="0" smtClean="0">
                <a:ea typeface="宋体" pitchFamily="2" charset="-122"/>
              </a:rPr>
              <a:t>Compound </a:t>
            </a:r>
            <a:r>
              <a:rPr lang="en-GB" altLang="zh-CN" sz="3200" dirty="0" smtClean="0">
                <a:ea typeface="宋体" pitchFamily="2" charset="-122"/>
              </a:rPr>
              <a:t>R</a:t>
            </a:r>
            <a:r>
              <a:rPr lang="en-GB" altLang="zh-CN" sz="3200" dirty="0" smtClean="0">
                <a:ea typeface="宋体" pitchFamily="2" charset="-122"/>
              </a:rPr>
              <a:t>elations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en-GB" altLang="zh-CN" smtClean="0">
                <a:ea typeface="宋体" pitchFamily="2" charset="-122"/>
              </a:rPr>
              <a:t>(1) The relations </a:t>
            </a:r>
            <a:r>
              <a:rPr lang="en-GB" altLang="zh-CN" i="1" smtClean="0">
                <a:ea typeface="宋体" pitchFamily="2" charset="-122"/>
              </a:rPr>
              <a:t>MorePowerful</a:t>
            </a:r>
            <a:r>
              <a:rPr lang="en-GB" altLang="zh-CN" smtClean="0">
                <a:ea typeface="宋体" pitchFamily="2" charset="-122"/>
              </a:rPr>
              <a:t> and </a:t>
            </a:r>
            <a:r>
              <a:rPr lang="en-GB" altLang="zh-CN" i="1" smtClean="0">
                <a:ea typeface="宋体" pitchFamily="2" charset="-122"/>
              </a:rPr>
              <a:t>Contains</a:t>
            </a:r>
            <a:r>
              <a:rPr lang="en-GB" altLang="zh-CN" smtClean="0">
                <a:ea typeface="宋体" pitchFamily="2" charset="-122"/>
              </a:rPr>
              <a:t> are reflexive and transitive. </a:t>
            </a:r>
          </a:p>
          <a:p>
            <a:pPr>
              <a:lnSpc>
                <a:spcPct val="90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en-GB" altLang="zh-CN" smtClean="0">
                <a:ea typeface="宋体" pitchFamily="2" charset="-122"/>
              </a:rPr>
              <a:t>(2) 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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</a:t>
            </a:r>
            <a:r>
              <a:rPr lang="en-GB" altLang="zh-CN" i="1" smtClean="0">
                <a:ea typeface="宋体" pitchFamily="2" charset="-122"/>
              </a:rPr>
              <a:t>Capability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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</a:t>
            </a:r>
            <a:r>
              <a:rPr lang="en-GB" altLang="zh-CN" i="1" smtClean="0">
                <a:ea typeface="宋体" pitchFamily="2" charset="-122"/>
              </a:rPr>
              <a:t>Task</a:t>
            </a:r>
            <a:r>
              <a:rPr lang="en-GB" altLang="zh-CN" smtClean="0">
                <a:ea typeface="宋体" pitchFamily="2" charset="-122"/>
              </a:rPr>
              <a:t>, </a:t>
            </a:r>
            <a:endParaRPr lang="en-GB" altLang="zh-CN" i="1" smtClean="0">
              <a:ea typeface="宋体" pitchFamily="2" charset="-122"/>
            </a:endParaRPr>
          </a:p>
          <a:p>
            <a:pPr algn="ctr">
              <a:lnSpc>
                <a:spcPct val="90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en-GB" altLang="zh-CN" i="1" smtClean="0">
                <a:ea typeface="宋体" pitchFamily="2" charset="-122"/>
              </a:rPr>
              <a:t>MorePowerful</a:t>
            </a:r>
            <a:r>
              <a:rPr lang="en-GB" altLang="zh-CN" smtClean="0">
                <a:ea typeface="宋体" pitchFamily="2" charset="-122"/>
              </a:rPr>
              <a:t>(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) 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</a:t>
            </a:r>
            <a:r>
              <a:rPr lang="en-GB" altLang="zh-CN" smtClean="0">
                <a:ea typeface="宋体" pitchFamily="2" charset="-122"/>
              </a:rPr>
              <a:t> </a:t>
            </a:r>
            <a:r>
              <a:rPr lang="en-GB" altLang="zh-CN" i="1" smtClean="0">
                <a:ea typeface="宋体" pitchFamily="2" charset="-122"/>
              </a:rPr>
              <a:t>Matches</a:t>
            </a:r>
            <a:r>
              <a:rPr lang="en-GB" altLang="zh-CN" smtClean="0">
                <a:ea typeface="宋体" pitchFamily="2" charset="-122"/>
              </a:rPr>
              <a:t>(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) </a:t>
            </a:r>
          </a:p>
          <a:p>
            <a:pPr algn="ctr">
              <a:lnSpc>
                <a:spcPct val="90000"/>
              </a:lnSpc>
              <a:spcBef>
                <a:spcPct val="45000"/>
              </a:spcBef>
              <a:buFont typeface="Symbol" pitchFamily="18" charset="2"/>
              <a:buChar char="Þ"/>
            </a:pPr>
            <a:r>
              <a:rPr lang="en-GB" altLang="zh-CN" i="1" smtClean="0">
                <a:ea typeface="宋体" pitchFamily="2" charset="-122"/>
              </a:rPr>
              <a:t>Matches</a:t>
            </a:r>
            <a:r>
              <a:rPr lang="en-GB" altLang="zh-CN" smtClean="0">
                <a:ea typeface="宋体" pitchFamily="2" charset="-122"/>
              </a:rPr>
              <a:t>(</a:t>
            </a:r>
            <a:r>
              <a:rPr lang="en-GB" altLang="zh-CN" i="1" smtClean="0">
                <a:ea typeface="宋体" pitchFamily="2" charset="-122"/>
              </a:rPr>
              <a:t>c</a:t>
            </a:r>
            <a:r>
              <a:rPr lang="en-GB" altLang="zh-CN" baseline="-25000" smtClean="0">
                <a:ea typeface="宋体" pitchFamily="2" charset="-122"/>
              </a:rPr>
              <a:t>1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i="1" smtClean="0">
                <a:ea typeface="宋体" pitchFamily="2" charset="-122"/>
              </a:rPr>
              <a:t>t</a:t>
            </a:r>
            <a:r>
              <a:rPr lang="en-GB" altLang="zh-CN" smtClean="0">
                <a:ea typeface="宋体" pitchFamily="2" charset="-122"/>
              </a:rPr>
              <a:t>).</a:t>
            </a:r>
            <a:endParaRPr lang="fr-FR" altLang="zh-CN" smtClean="0">
              <a:ea typeface="宋体" pitchFamily="2" charset="-122"/>
            </a:endParaRPr>
          </a:p>
          <a:p>
            <a:pPr>
              <a:lnSpc>
                <a:spcPct val="90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fr-FR" altLang="zh-CN" smtClean="0">
                <a:ea typeface="宋体" pitchFamily="2" charset="-122"/>
              </a:rPr>
              <a:t>(3) 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</a:t>
            </a:r>
            <a:r>
              <a:rPr lang="fr-FR" altLang="zh-CN" i="1" smtClean="0">
                <a:ea typeface="宋体" pitchFamily="2" charset="-122"/>
              </a:rPr>
              <a:t>c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</a:t>
            </a:r>
            <a:r>
              <a:rPr lang="fr-FR" altLang="zh-CN" i="1" smtClean="0">
                <a:ea typeface="宋体" pitchFamily="2" charset="-122"/>
              </a:rPr>
              <a:t>Capability</a:t>
            </a:r>
            <a:r>
              <a:rPr lang="fr-FR" altLang="zh-CN" smtClean="0">
                <a:ea typeface="宋体" pitchFamily="2" charset="-122"/>
              </a:rPr>
              <a:t>, 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</a:t>
            </a:r>
            <a:r>
              <a:rPr lang="fr-FR" altLang="zh-CN" i="1" smtClean="0">
                <a:ea typeface="宋体" pitchFamily="2" charset="-122"/>
              </a:rPr>
              <a:t>t</a:t>
            </a:r>
            <a:r>
              <a:rPr lang="fr-FR" altLang="zh-CN" baseline="-25000" smtClean="0">
                <a:ea typeface="宋体" pitchFamily="2" charset="-122"/>
              </a:rPr>
              <a:t>1</a:t>
            </a:r>
            <a:r>
              <a:rPr lang="fr-FR" altLang="zh-CN" smtClean="0">
                <a:ea typeface="宋体" pitchFamily="2" charset="-122"/>
              </a:rPr>
              <a:t>, </a:t>
            </a:r>
            <a:r>
              <a:rPr lang="fr-FR" altLang="zh-CN" i="1" smtClean="0">
                <a:ea typeface="宋体" pitchFamily="2" charset="-122"/>
              </a:rPr>
              <a:t>t</a:t>
            </a:r>
            <a:r>
              <a:rPr lang="fr-FR" altLang="zh-CN" baseline="-25000" smtClean="0">
                <a:ea typeface="宋体" pitchFamily="2" charset="-122"/>
              </a:rPr>
              <a:t>2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</a:t>
            </a:r>
            <a:r>
              <a:rPr lang="fr-FR" altLang="zh-CN" i="1" smtClean="0">
                <a:ea typeface="宋体" pitchFamily="2" charset="-122"/>
              </a:rPr>
              <a:t>Task</a:t>
            </a:r>
            <a:r>
              <a:rPr lang="fr-FR" altLang="zh-CN" smtClean="0">
                <a:ea typeface="宋体" pitchFamily="2" charset="-122"/>
              </a:rPr>
              <a:t>, </a:t>
            </a:r>
            <a:endParaRPr lang="fr-FR" altLang="zh-CN" i="1" smtClean="0">
              <a:ea typeface="宋体" pitchFamily="2" charset="-122"/>
            </a:endParaRPr>
          </a:p>
          <a:p>
            <a:pPr algn="ctr">
              <a:lnSpc>
                <a:spcPct val="90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fr-FR" altLang="zh-CN" i="1" smtClean="0">
                <a:ea typeface="宋体" pitchFamily="2" charset="-122"/>
              </a:rPr>
              <a:t>Contains</a:t>
            </a:r>
            <a:r>
              <a:rPr lang="fr-FR" altLang="zh-CN" smtClean="0">
                <a:ea typeface="宋体" pitchFamily="2" charset="-122"/>
              </a:rPr>
              <a:t>(</a:t>
            </a:r>
            <a:r>
              <a:rPr lang="fr-FR" altLang="zh-CN" i="1" smtClean="0">
                <a:ea typeface="宋体" pitchFamily="2" charset="-122"/>
              </a:rPr>
              <a:t>t</a:t>
            </a:r>
            <a:r>
              <a:rPr lang="fr-FR" altLang="zh-CN" baseline="-25000" smtClean="0">
                <a:ea typeface="宋体" pitchFamily="2" charset="-122"/>
              </a:rPr>
              <a:t>1</a:t>
            </a:r>
            <a:r>
              <a:rPr lang="fr-FR" altLang="zh-CN" smtClean="0">
                <a:ea typeface="宋体" pitchFamily="2" charset="-122"/>
              </a:rPr>
              <a:t>, </a:t>
            </a:r>
            <a:r>
              <a:rPr lang="fr-FR" altLang="zh-CN" i="1" smtClean="0">
                <a:ea typeface="宋体" pitchFamily="2" charset="-122"/>
              </a:rPr>
              <a:t>t</a:t>
            </a:r>
            <a:r>
              <a:rPr lang="fr-FR" altLang="zh-CN" baseline="-25000" smtClean="0">
                <a:ea typeface="宋体" pitchFamily="2" charset="-122"/>
              </a:rPr>
              <a:t>2</a:t>
            </a:r>
            <a:r>
              <a:rPr lang="fr-FR" altLang="zh-CN" smtClean="0">
                <a:ea typeface="宋体" pitchFamily="2" charset="-122"/>
              </a:rPr>
              <a:t>) </a:t>
            </a:r>
            <a:r>
              <a:rPr lang="en-GB" altLang="zh-CN" smtClean="0">
                <a:ea typeface="宋体" pitchFamily="2" charset="-122"/>
                <a:sym typeface="Symbol" pitchFamily="18" charset="2"/>
              </a:rPr>
              <a:t></a:t>
            </a:r>
            <a:r>
              <a:rPr lang="en-GB" altLang="zh-CN" smtClean="0">
                <a:ea typeface="宋体" pitchFamily="2" charset="-122"/>
              </a:rPr>
              <a:t> </a:t>
            </a:r>
            <a:r>
              <a:rPr lang="fr-FR" altLang="zh-CN" i="1" smtClean="0">
                <a:ea typeface="宋体" pitchFamily="2" charset="-122"/>
              </a:rPr>
              <a:t>Matches</a:t>
            </a:r>
            <a:r>
              <a:rPr lang="fr-FR" altLang="zh-CN" smtClean="0">
                <a:ea typeface="宋体" pitchFamily="2" charset="-122"/>
              </a:rPr>
              <a:t>(</a:t>
            </a:r>
            <a:r>
              <a:rPr lang="fr-FR" altLang="zh-CN" i="1" smtClean="0">
                <a:ea typeface="宋体" pitchFamily="2" charset="-122"/>
              </a:rPr>
              <a:t>c</a:t>
            </a:r>
            <a:r>
              <a:rPr lang="fr-FR" altLang="zh-CN" smtClean="0">
                <a:ea typeface="宋体" pitchFamily="2" charset="-122"/>
              </a:rPr>
              <a:t>, </a:t>
            </a:r>
            <a:r>
              <a:rPr lang="fr-FR" altLang="zh-CN" i="1" smtClean="0">
                <a:ea typeface="宋体" pitchFamily="2" charset="-122"/>
              </a:rPr>
              <a:t>t</a:t>
            </a:r>
            <a:r>
              <a:rPr lang="fr-FR" altLang="zh-CN" baseline="-25000" smtClean="0">
                <a:ea typeface="宋体" pitchFamily="2" charset="-122"/>
              </a:rPr>
              <a:t>1</a:t>
            </a:r>
            <a:r>
              <a:rPr lang="fr-FR" altLang="zh-CN" smtClean="0">
                <a:ea typeface="宋体" pitchFamily="2" charset="-122"/>
              </a:rPr>
              <a:t>) </a:t>
            </a:r>
          </a:p>
          <a:p>
            <a:pPr algn="ctr">
              <a:lnSpc>
                <a:spcPct val="90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en-GB" altLang="zh-CN" smtClean="0">
                <a:ea typeface="宋体" pitchFamily="2" charset="-122"/>
                <a:sym typeface="Symbol" pitchFamily="18" charset="2"/>
              </a:rPr>
              <a:t></a:t>
            </a:r>
            <a:r>
              <a:rPr lang="en-GB" altLang="zh-CN" smtClean="0">
                <a:ea typeface="宋体" pitchFamily="2" charset="-122"/>
              </a:rPr>
              <a:t> </a:t>
            </a:r>
            <a:r>
              <a:rPr lang="fr-FR" altLang="zh-CN" i="1" smtClean="0">
                <a:ea typeface="宋体" pitchFamily="2" charset="-122"/>
              </a:rPr>
              <a:t>Matches</a:t>
            </a:r>
            <a:r>
              <a:rPr lang="fr-FR" altLang="zh-CN" smtClean="0">
                <a:ea typeface="宋体" pitchFamily="2" charset="-122"/>
              </a:rPr>
              <a:t>(</a:t>
            </a:r>
            <a:r>
              <a:rPr lang="fr-FR" altLang="zh-CN" i="1" smtClean="0">
                <a:ea typeface="宋体" pitchFamily="2" charset="-122"/>
              </a:rPr>
              <a:t>c</a:t>
            </a:r>
            <a:r>
              <a:rPr lang="fr-FR" altLang="zh-CN" smtClean="0">
                <a:ea typeface="宋体" pitchFamily="2" charset="-122"/>
              </a:rPr>
              <a:t>, </a:t>
            </a:r>
            <a:r>
              <a:rPr lang="fr-FR" altLang="zh-CN" i="1" smtClean="0">
                <a:ea typeface="宋体" pitchFamily="2" charset="-122"/>
              </a:rPr>
              <a:t>t</a:t>
            </a:r>
            <a:r>
              <a:rPr lang="fr-FR" altLang="zh-CN" baseline="-25000" smtClean="0">
                <a:ea typeface="宋体" pitchFamily="2" charset="-122"/>
              </a:rPr>
              <a:t>2</a:t>
            </a:r>
            <a:r>
              <a:rPr lang="fr-FR" altLang="zh-CN" smtClean="0">
                <a:ea typeface="宋体" pitchFamily="2" charset="-122"/>
              </a:rPr>
              <a:t>).</a:t>
            </a:r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7260" y="2842260"/>
            <a:ext cx="2209800" cy="33528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0DCFA99-511D-446E-A918-8CB168F06B2D}" type="slidenum">
              <a:rPr lang="en-GB" altLang="en-US"/>
              <a:pPr>
                <a:defRPr/>
              </a:pPr>
              <a:t>24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Prototype Implementation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87413"/>
            <a:ext cx="8496300" cy="5208587"/>
          </a:xfrm>
        </p:spPr>
        <p:txBody>
          <a:bodyPr/>
          <a:lstStyle/>
          <a:p>
            <a:r>
              <a:rPr lang="en-GB" altLang="zh-CN" smtClean="0">
                <a:ea typeface="宋体" pitchFamily="2" charset="-122"/>
              </a:rPr>
              <a:t>Representation of STOWS in OWL</a:t>
            </a:r>
          </a:p>
          <a:p>
            <a:pPr lvl="1"/>
            <a:r>
              <a:rPr lang="en-GB" altLang="zh-CN" smtClean="0">
                <a:ea typeface="宋体" pitchFamily="2" charset="-122"/>
              </a:rPr>
              <a:t>Both basic and compound concepts are classes in OWL and represented as XML data definition</a:t>
            </a:r>
          </a:p>
          <a:p>
            <a:r>
              <a:rPr lang="en-GB" altLang="zh-CN" smtClean="0">
                <a:ea typeface="宋体" pitchFamily="2" charset="-122"/>
              </a:rPr>
              <a:t>Use STOWS in Semantic Web Services</a:t>
            </a:r>
            <a:endParaRPr lang="en-US" altLang="zh-CN" smtClean="0">
              <a:ea typeface="宋体" pitchFamily="2" charset="-122"/>
            </a:endParaRPr>
          </a:p>
          <a:p>
            <a:pPr lvl="1"/>
            <a:r>
              <a:rPr lang="en-GB" altLang="zh-CN" smtClean="0">
                <a:ea typeface="宋体" pitchFamily="2" charset="-122"/>
              </a:rPr>
              <a:t>Compound concepts represented in OWL are transformed into OWL-S Service Profile for </a:t>
            </a:r>
            <a:r>
              <a:rPr lang="en-GB" altLang="zh-CN" i="1" smtClean="0">
                <a:ea typeface="宋体" pitchFamily="2" charset="-122"/>
              </a:rPr>
              <a:t>registration</a:t>
            </a:r>
            <a:r>
              <a:rPr lang="en-GB" altLang="zh-CN" smtClean="0">
                <a:ea typeface="宋体" pitchFamily="2" charset="-122"/>
              </a:rPr>
              <a:t>, </a:t>
            </a:r>
            <a:r>
              <a:rPr lang="en-GB" altLang="zh-CN" i="1" smtClean="0">
                <a:ea typeface="宋体" pitchFamily="2" charset="-122"/>
              </a:rPr>
              <a:t>discovery</a:t>
            </a:r>
            <a:r>
              <a:rPr lang="en-GB" altLang="zh-CN" smtClean="0">
                <a:ea typeface="宋体" pitchFamily="2" charset="-122"/>
              </a:rPr>
              <a:t> and </a:t>
            </a:r>
            <a:r>
              <a:rPr lang="en-GB" altLang="zh-CN" i="1" smtClean="0">
                <a:ea typeface="宋体" pitchFamily="2" charset="-122"/>
              </a:rPr>
              <a:t>invocation</a:t>
            </a:r>
          </a:p>
          <a:p>
            <a:pPr lvl="2"/>
            <a:r>
              <a:rPr lang="en-US" altLang="zh-CN" smtClean="0">
                <a:ea typeface="宋体" pitchFamily="2" charset="-122"/>
              </a:rPr>
              <a:t>UDDI /OWL-S registry server: using OWL-S/UDDI Matchmaker</a:t>
            </a:r>
          </a:p>
          <a:p>
            <a:pPr lvl="3"/>
            <a:r>
              <a:rPr lang="en-US" altLang="zh-CN" smtClean="0">
                <a:ea typeface="宋体" pitchFamily="2" charset="-122"/>
              </a:rPr>
              <a:t>The environment: Windows XP, Intel Core Duo CPU 2.16GHz, Jdk 1.5, Tomcat 5.5 and Mysql 5.0.</a:t>
            </a:r>
            <a:endParaRPr lang="en-GB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114DE24-D05C-48C1-A1B9-F7B0509B5930}" type="slidenum">
              <a:rPr lang="en-GB" altLang="en-US"/>
              <a:pPr>
                <a:defRPr/>
              </a:pPr>
              <a:t>25</a:t>
            </a:fld>
            <a:endParaRPr lang="en-GB" alt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smtClean="0">
                <a:ea typeface="宋体" pitchFamily="2" charset="-122"/>
              </a:rPr>
              <a:t>Transformation of STOWS in OWL-S</a:t>
            </a:r>
            <a:endParaRPr lang="en-US" altLang="zh-CN" sz="3200" smtClean="0">
              <a:ea typeface="宋体" pitchFamily="2" charset="-122"/>
            </a:endParaRPr>
          </a:p>
        </p:txBody>
      </p:sp>
      <p:grpSp>
        <p:nvGrpSpPr>
          <p:cNvPr id="52230" name="Group 15"/>
          <p:cNvGrpSpPr>
            <a:grpSpLocks/>
          </p:cNvGrpSpPr>
          <p:nvPr/>
        </p:nvGrpSpPr>
        <p:grpSpPr bwMode="auto">
          <a:xfrm>
            <a:off x="469900" y="1173163"/>
            <a:ext cx="8470900" cy="4454525"/>
            <a:chOff x="296" y="640"/>
            <a:chExt cx="5336" cy="2806"/>
          </a:xfrm>
        </p:grpSpPr>
        <p:sp>
          <p:nvSpPr>
            <p:cNvPr id="52231" name="Text Box 5"/>
            <p:cNvSpPr txBox="1">
              <a:spLocks noChangeArrowheads="1"/>
            </p:cNvSpPr>
            <p:nvPr/>
          </p:nvSpPr>
          <p:spPr bwMode="auto">
            <a:xfrm>
              <a:off x="296" y="640"/>
              <a:ext cx="2311" cy="2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altLang="zh-CN" sz="320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Activity</a:t>
              </a:r>
            </a:p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Context</a:t>
              </a:r>
            </a:p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Environment</a:t>
              </a:r>
            </a:p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Method</a:t>
              </a:r>
            </a:p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Capability data</a:t>
              </a:r>
            </a:p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Input Artefacts</a:t>
              </a:r>
            </a:p>
            <a:p>
              <a:pPr algn="l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Output Artefacts </a:t>
              </a:r>
              <a:endParaRPr lang="en-US" altLang="zh-CN" sz="6000"/>
            </a:p>
          </p:txBody>
        </p:sp>
        <p:sp>
          <p:nvSpPr>
            <p:cNvPr id="52232" name="Text Box 6"/>
            <p:cNvSpPr txBox="1">
              <a:spLocks noChangeArrowheads="1"/>
            </p:cNvSpPr>
            <p:nvPr/>
          </p:nvSpPr>
          <p:spPr bwMode="auto">
            <a:xfrm>
              <a:off x="3256" y="640"/>
              <a:ext cx="2376" cy="2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altLang="zh-CN" sz="320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ServiceCategory</a:t>
              </a: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INPUT PARAMETERS</a:t>
              </a: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  ContextMark</a:t>
              </a: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  EnvironmentMark</a:t>
              </a: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  MethodMark</a:t>
              </a: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  Artefacts…</a:t>
              </a: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24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OUTPUT PARAMETERS</a:t>
              </a:r>
            </a:p>
            <a:p>
              <a:pPr algn="just">
                <a:tabLst>
                  <a:tab pos="446088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20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  Artefacts…</a:t>
              </a:r>
              <a:endParaRPr lang="en-US" altLang="zh-CN" sz="6000"/>
            </a:p>
          </p:txBody>
        </p:sp>
        <p:sp>
          <p:nvSpPr>
            <p:cNvPr id="52233" name="Text Box 7"/>
            <p:cNvSpPr txBox="1">
              <a:spLocks noChangeArrowheads="1"/>
            </p:cNvSpPr>
            <p:nvPr/>
          </p:nvSpPr>
          <p:spPr bwMode="auto">
            <a:xfrm>
              <a:off x="493" y="738"/>
              <a:ext cx="1905" cy="3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600" b="1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Capability</a:t>
              </a:r>
              <a:endParaRPr lang="en-US" altLang="zh-CN" sz="6000"/>
            </a:p>
          </p:txBody>
        </p:sp>
        <p:sp>
          <p:nvSpPr>
            <p:cNvPr id="52234" name="Text Box 8"/>
            <p:cNvSpPr txBox="1">
              <a:spLocks noChangeArrowheads="1"/>
            </p:cNvSpPr>
            <p:nvPr/>
          </p:nvSpPr>
          <p:spPr bwMode="auto">
            <a:xfrm>
              <a:off x="3380" y="694"/>
              <a:ext cx="2166" cy="3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altLang="zh-CN" sz="3600" b="1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Service profile</a:t>
              </a:r>
              <a:endParaRPr lang="en-US" altLang="zh-CN" sz="6000"/>
            </a:p>
          </p:txBody>
        </p:sp>
        <p:sp>
          <p:nvSpPr>
            <p:cNvPr id="52235" name="Line 9"/>
            <p:cNvSpPr>
              <a:spLocks noChangeShapeType="1"/>
            </p:cNvSpPr>
            <p:nvPr/>
          </p:nvSpPr>
          <p:spPr bwMode="auto">
            <a:xfrm flipV="1">
              <a:off x="1297" y="1159"/>
              <a:ext cx="2005" cy="1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36" name="Line 10"/>
            <p:cNvSpPr>
              <a:spLocks noChangeShapeType="1"/>
            </p:cNvSpPr>
            <p:nvPr/>
          </p:nvSpPr>
          <p:spPr bwMode="auto">
            <a:xfrm>
              <a:off x="1307" y="1452"/>
              <a:ext cx="2142" cy="223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37" name="Line 11"/>
            <p:cNvSpPr>
              <a:spLocks noChangeShapeType="1"/>
            </p:cNvSpPr>
            <p:nvPr/>
          </p:nvSpPr>
          <p:spPr bwMode="auto">
            <a:xfrm>
              <a:off x="1875" y="1765"/>
              <a:ext cx="1553" cy="218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38" name="Line 12"/>
            <p:cNvSpPr>
              <a:spLocks noChangeShapeType="1"/>
            </p:cNvSpPr>
            <p:nvPr/>
          </p:nvSpPr>
          <p:spPr bwMode="auto">
            <a:xfrm>
              <a:off x="1315" y="2077"/>
              <a:ext cx="2090" cy="22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39" name="Line 13"/>
            <p:cNvSpPr>
              <a:spLocks noChangeShapeType="1"/>
            </p:cNvSpPr>
            <p:nvPr/>
          </p:nvSpPr>
          <p:spPr bwMode="auto">
            <a:xfrm flipV="1">
              <a:off x="2137" y="2627"/>
              <a:ext cx="1267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0" name="Line 14"/>
            <p:cNvSpPr>
              <a:spLocks noChangeShapeType="1"/>
            </p:cNvSpPr>
            <p:nvPr/>
          </p:nvSpPr>
          <p:spPr bwMode="auto">
            <a:xfrm>
              <a:off x="2344" y="2999"/>
              <a:ext cx="1055" cy="137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27100" y="2832100"/>
            <a:ext cx="2209800" cy="35560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94A9C2-56A2-4F1E-9A10-A040EB047D48}" type="slidenum">
              <a:rPr lang="en-GB" altLang="en-US"/>
              <a:pPr>
                <a:defRPr/>
              </a:pPr>
              <a:t>26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/>
            <a:r>
              <a:rPr lang="en-US" altLang="zh-CN" sz="3200" dirty="0" smtClean="0">
                <a:ea typeface="宋体" pitchFamily="2" charset="-122"/>
              </a:rPr>
              <a:t>Ontology Management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04863"/>
            <a:ext cx="8496300" cy="5332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Motivation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All the terms used in the capability description for test service </a:t>
            </a:r>
            <a:r>
              <a:rPr lang="en-US" altLang="zh-CN" sz="2400" dirty="0" smtClean="0">
                <a:ea typeface="宋体" pitchFamily="2" charset="-122"/>
              </a:rPr>
              <a:t>registration, discovery </a:t>
            </a:r>
            <a:r>
              <a:rPr lang="en-US" altLang="zh-CN" sz="2400" dirty="0" smtClean="0">
                <a:ea typeface="宋体" pitchFamily="2" charset="-122"/>
              </a:rPr>
              <a:t>and invocations must be first defined in the ontology.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However, it is impossible to build a complete ontology of software testing </a:t>
            </a:r>
          </a:p>
          <a:p>
            <a:pPr lvl="2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the huge volume of software testing knowledge </a:t>
            </a:r>
          </a:p>
          <a:p>
            <a:pPr lvl="2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the rapid development of new testing technique, methods and tools.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>
                <a:ea typeface="宋体" pitchFamily="2" charset="-122"/>
              </a:rPr>
              <a:t>Therefore</a:t>
            </a:r>
            <a:r>
              <a:rPr lang="en-US" altLang="zh-CN" sz="2800" dirty="0" smtClean="0">
                <a:ea typeface="宋体" pitchFamily="2" charset="-122"/>
              </a:rPr>
              <a:t>, the ontology must be extendable and open to the public for updating. </a:t>
            </a:r>
            <a:endParaRPr lang="en-US" altLang="zh-CN" sz="2800" dirty="0" smtClean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To implement a framework, rather than a complete and fixed ontology</a:t>
            </a:r>
            <a:endParaRPr lang="en-US" altLang="zh-CN" sz="2400" dirty="0" smtClean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To provide an </a:t>
            </a:r>
            <a:r>
              <a:rPr lang="en-US" altLang="zh-CN" sz="2400" dirty="0" smtClean="0">
                <a:ea typeface="宋体" pitchFamily="2" charset="-122"/>
              </a:rPr>
              <a:t>ontology management mechanism </a:t>
            </a:r>
            <a:r>
              <a:rPr lang="en-US" altLang="zh-CN" sz="2400" dirty="0" smtClean="0">
                <a:ea typeface="宋体" pitchFamily="2" charset="-122"/>
              </a:rPr>
              <a:t>to </a:t>
            </a:r>
            <a:r>
              <a:rPr lang="en-US" altLang="zh-CN" sz="2400" dirty="0" smtClean="0">
                <a:ea typeface="宋体" pitchFamily="2" charset="-122"/>
              </a:rPr>
              <a:t>enable the population of the ontology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27100" y="2832100"/>
            <a:ext cx="2209800" cy="35560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B24BB8E-B4AD-4A86-91AE-C01542994ABA}" type="slidenum">
              <a:rPr lang="en-GB" altLang="en-US"/>
              <a:pPr>
                <a:defRPr/>
              </a:pPr>
              <a:t>27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The Ontology Management Mechanism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84225"/>
            <a:ext cx="8496300" cy="5416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smtClean="0">
                <a:ea typeface="宋体" pitchFamily="2" charset="-122"/>
              </a:rPr>
              <a:t>It provides three services to users: </a:t>
            </a:r>
          </a:p>
          <a:p>
            <a:pPr lvl="1">
              <a:lnSpc>
                <a:spcPct val="90000"/>
              </a:lnSpc>
            </a:pPr>
            <a:r>
              <a:rPr lang="en-US" altLang="zh-CN" sz="2000" i="1" smtClean="0">
                <a:ea typeface="宋体" pitchFamily="2" charset="-122"/>
              </a:rPr>
              <a:t>AddClass: </a:t>
            </a:r>
            <a:r>
              <a:rPr lang="en-US" altLang="zh-CN" sz="2000" smtClean="0">
                <a:ea typeface="宋体" pitchFamily="2" charset="-122"/>
              </a:rPr>
              <a:t>to add new concept</a:t>
            </a:r>
          </a:p>
          <a:p>
            <a:pPr lvl="1">
              <a:lnSpc>
                <a:spcPct val="90000"/>
              </a:lnSpc>
            </a:pPr>
            <a:r>
              <a:rPr lang="en-US" altLang="zh-CN" sz="2000" i="1" smtClean="0">
                <a:ea typeface="宋体" pitchFamily="2" charset="-122"/>
              </a:rPr>
              <a:t>DeleteClass: </a:t>
            </a:r>
            <a:r>
              <a:rPr lang="en-US" altLang="zh-CN" sz="2000" smtClean="0">
                <a:ea typeface="宋体" pitchFamily="2" charset="-122"/>
              </a:rPr>
              <a:t>to delete concept </a:t>
            </a:r>
          </a:p>
          <a:p>
            <a:pPr lvl="1">
              <a:lnSpc>
                <a:spcPct val="90000"/>
              </a:lnSpc>
            </a:pPr>
            <a:r>
              <a:rPr lang="en-US" altLang="zh-CN" sz="2000" i="1" smtClean="0">
                <a:ea typeface="宋体" pitchFamily="2" charset="-122"/>
              </a:rPr>
              <a:t>UpdateClass: </a:t>
            </a:r>
            <a:r>
              <a:rPr lang="en-US" altLang="zh-CN" sz="2000" smtClean="0">
                <a:ea typeface="宋体" pitchFamily="2" charset="-122"/>
              </a:rPr>
              <a:t>to</a:t>
            </a:r>
            <a:r>
              <a:rPr lang="en-US" altLang="zh-CN" sz="2000" i="1" smtClean="0">
                <a:ea typeface="宋体" pitchFamily="2" charset="-122"/>
              </a:rPr>
              <a:t> </a:t>
            </a:r>
            <a:r>
              <a:rPr lang="en-US" altLang="zh-CN" sz="2000" smtClean="0">
                <a:ea typeface="宋体" pitchFamily="2" charset="-122"/>
              </a:rPr>
              <a:t> revise concept of the ontology</a:t>
            </a:r>
          </a:p>
          <a:p>
            <a:pPr>
              <a:lnSpc>
                <a:spcPct val="90000"/>
              </a:lnSpc>
            </a:pPr>
            <a:r>
              <a:rPr lang="en-US" altLang="zh-CN" sz="2400" smtClean="0">
                <a:ea typeface="宋体" pitchFamily="2" charset="-122"/>
              </a:rPr>
              <a:t>Restrictions on the manipulation of the data model</a:t>
            </a:r>
          </a:p>
          <a:p>
            <a:pPr lvl="1">
              <a:lnSpc>
                <a:spcPct val="90000"/>
              </a:lnSpc>
            </a:pPr>
            <a:r>
              <a:rPr lang="en-US" altLang="zh-CN" sz="2000" i="1" smtClean="0">
                <a:ea typeface="宋体" pitchFamily="2" charset="-122"/>
              </a:rPr>
              <a:t>Authority Checker: </a:t>
            </a:r>
          </a:p>
          <a:p>
            <a:pPr lvl="2">
              <a:lnSpc>
                <a:spcPct val="90000"/>
              </a:lnSpc>
            </a:pPr>
            <a:r>
              <a:rPr lang="en-US" altLang="zh-CN" sz="1800" i="1" smtClean="0">
                <a:ea typeface="宋体" pitchFamily="2" charset="-122"/>
              </a:rPr>
              <a:t>elementary classes</a:t>
            </a:r>
          </a:p>
          <a:p>
            <a:pPr lvl="3">
              <a:lnSpc>
                <a:spcPct val="90000"/>
              </a:lnSpc>
            </a:pPr>
            <a:r>
              <a:rPr lang="en-US" altLang="zh-CN" sz="1800" i="1" smtClean="0">
                <a:ea typeface="宋体" pitchFamily="2" charset="-122"/>
              </a:rPr>
              <a:t>form the framework of the ontology STOWS. </a:t>
            </a:r>
          </a:p>
          <a:p>
            <a:pPr lvl="3">
              <a:lnSpc>
                <a:spcPct val="90000"/>
              </a:lnSpc>
            </a:pPr>
            <a:r>
              <a:rPr lang="en-US" altLang="zh-CN" sz="1800" i="1" smtClean="0">
                <a:ea typeface="宋体" pitchFamily="2" charset="-122"/>
              </a:rPr>
              <a:t>None of them could be pruned down</a:t>
            </a:r>
          </a:p>
          <a:p>
            <a:pPr lvl="2">
              <a:lnSpc>
                <a:spcPct val="90000"/>
              </a:lnSpc>
            </a:pPr>
            <a:r>
              <a:rPr lang="en-US" altLang="zh-CN" sz="1800" i="1" smtClean="0">
                <a:ea typeface="宋体" pitchFamily="2" charset="-122"/>
              </a:rPr>
              <a:t>extended classes</a:t>
            </a:r>
          </a:p>
          <a:p>
            <a:pPr lvl="3">
              <a:lnSpc>
                <a:spcPct val="90000"/>
              </a:lnSpc>
            </a:pPr>
            <a:r>
              <a:rPr lang="en-US" altLang="zh-CN" sz="1800" i="1" smtClean="0">
                <a:ea typeface="宋体" pitchFamily="2" charset="-122"/>
              </a:rPr>
              <a:t>attached to the elementary classes to define new concepts </a:t>
            </a:r>
          </a:p>
          <a:p>
            <a:pPr lvl="3">
              <a:lnSpc>
                <a:spcPct val="90000"/>
              </a:lnSpc>
            </a:pPr>
            <a:r>
              <a:rPr lang="en-US" altLang="zh-CN" sz="1800" i="1" smtClean="0">
                <a:ea typeface="宋体" pitchFamily="2" charset="-122"/>
              </a:rPr>
              <a:t>instances of the concepts. </a:t>
            </a:r>
          </a:p>
          <a:p>
            <a:pPr lvl="3">
              <a:lnSpc>
                <a:spcPct val="90000"/>
              </a:lnSpc>
            </a:pPr>
            <a:r>
              <a:rPr lang="en-US" altLang="zh-CN" sz="1800" i="1" smtClean="0">
                <a:ea typeface="宋体" pitchFamily="2" charset="-122"/>
              </a:rPr>
              <a:t>added by the users and can be deleted from the hierarchy</a:t>
            </a:r>
            <a:endParaRPr lang="en-US" altLang="zh-CN" sz="1800" smtClean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2000" i="1" smtClean="0">
                <a:ea typeface="宋体" pitchFamily="2" charset="-122"/>
              </a:rPr>
              <a:t>Conflict Checker</a:t>
            </a:r>
            <a:r>
              <a:rPr lang="en-US" altLang="zh-CN" sz="2000" smtClean="0">
                <a:ea typeface="宋体" pitchFamily="2" charset="-122"/>
              </a:rPr>
              <a:t>  </a:t>
            </a:r>
          </a:p>
          <a:p>
            <a:pPr lvl="2">
              <a:lnSpc>
                <a:spcPct val="90000"/>
              </a:lnSpc>
            </a:pPr>
            <a:r>
              <a:rPr lang="en-US" altLang="zh-CN" sz="1800" smtClean="0">
                <a:ea typeface="宋体" pitchFamily="2" charset="-122"/>
              </a:rPr>
              <a:t>the new class to be added does not exist in the ontology </a:t>
            </a:r>
          </a:p>
          <a:p>
            <a:pPr lvl="2">
              <a:lnSpc>
                <a:spcPct val="90000"/>
              </a:lnSpc>
            </a:pPr>
            <a:r>
              <a:rPr lang="en-US" altLang="zh-CN" sz="1800" smtClean="0">
                <a:ea typeface="宋体" pitchFamily="2" charset="-122"/>
              </a:rPr>
              <a:t>the class to be deleted has no subclasses in the hierarchy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27100" y="2832100"/>
            <a:ext cx="2209800" cy="35560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C04FD8-6133-45D8-BCF3-D56746D1B3C8}" type="slidenum">
              <a:rPr lang="en-GB" altLang="en-US"/>
              <a:pPr>
                <a:defRPr/>
              </a:pPr>
              <a:t>28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Structure of OMS </a:t>
            </a:r>
          </a:p>
        </p:txBody>
      </p:sp>
      <p:pic>
        <p:nvPicPr>
          <p:cNvPr id="5530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1231900"/>
            <a:ext cx="8262938" cy="4217988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E224EA-B596-40D5-9EFF-FC8FCE8101DD}" type="slidenum">
              <a:rPr lang="en-GB" altLang="en-US"/>
              <a:pPr>
                <a:defRPr/>
              </a:pPr>
              <a:t>29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Test Brokers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A test service that compose existing test services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Decompose test tasks into subtasks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Search for test services to carry out the subtasks</a:t>
            </a:r>
          </a:p>
          <a:p>
            <a:pPr lvl="1">
              <a:lnSpc>
                <a:spcPct val="90000"/>
              </a:lnSpc>
            </a:pPr>
            <a:r>
              <a:rPr lang="en-GB" altLang="zh-CN" dirty="0" smtClean="0">
                <a:ea typeface="宋体" pitchFamily="2" charset="-122"/>
              </a:rPr>
              <a:t>Select test services from candidates</a:t>
            </a:r>
            <a:endParaRPr lang="en-US" altLang="zh-CN" dirty="0" smtClean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GB" altLang="zh-CN" dirty="0" smtClean="0">
                <a:ea typeface="宋体" pitchFamily="2" charset="-122"/>
              </a:rPr>
              <a:t>Coordinate the selected test services </a:t>
            </a:r>
          </a:p>
          <a:p>
            <a:pPr lvl="2">
              <a:lnSpc>
                <a:spcPct val="90000"/>
              </a:lnSpc>
            </a:pPr>
            <a:r>
              <a:rPr lang="en-GB" altLang="zh-CN" dirty="0" smtClean="0">
                <a:ea typeface="宋体" pitchFamily="2" charset="-122"/>
              </a:rPr>
              <a:t>Invoke them in the right order</a:t>
            </a:r>
          </a:p>
          <a:p>
            <a:pPr lvl="2">
              <a:lnSpc>
                <a:spcPct val="90000"/>
              </a:lnSpc>
            </a:pPr>
            <a:r>
              <a:rPr lang="en-GB" altLang="zh-CN" dirty="0" smtClean="0">
                <a:ea typeface="宋体" pitchFamily="2" charset="-122"/>
              </a:rPr>
              <a:t>Pass data between them</a:t>
            </a:r>
          </a:p>
          <a:p>
            <a:pPr lvl="2">
              <a:lnSpc>
                <a:spcPct val="90000"/>
              </a:lnSpc>
            </a:pPr>
            <a:r>
              <a:rPr lang="en-GB" altLang="zh-CN" dirty="0" smtClean="0">
                <a:ea typeface="宋体" pitchFamily="2" charset="-122"/>
              </a:rPr>
              <a:t>Collects test results, etc. </a:t>
            </a:r>
            <a:endParaRPr lang="en-US" altLang="zh-CN" dirty="0" smtClean="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Itself is a test service as </a:t>
            </a:r>
            <a:r>
              <a:rPr lang="en-US" altLang="zh-CN" dirty="0" smtClean="0">
                <a:ea typeface="宋体" pitchFamily="2" charset="-122"/>
              </a:rPr>
              <a:t>well </a:t>
            </a:r>
            <a:endParaRPr lang="en-US" altLang="zh-CN" dirty="0" smtClean="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There may be multiple test brokers owned by different </a:t>
            </a:r>
            <a:r>
              <a:rPr lang="en-US" altLang="zh-CN" dirty="0" smtClean="0">
                <a:ea typeface="宋体" pitchFamily="2" charset="-122"/>
              </a:rPr>
              <a:t>vendors </a:t>
            </a:r>
            <a:endParaRPr lang="en-US" altLang="zh-CN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07256" y="2812256"/>
            <a:ext cx="2209800" cy="395288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DAF179-8608-4109-9881-98A76216FDA5}" type="slidenum">
              <a:rPr lang="en-GB" altLang="en-US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Context: Web Services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496300" cy="5259387"/>
          </a:xfrm>
        </p:spPr>
        <p:txBody>
          <a:bodyPr/>
          <a:lstStyle/>
          <a:p>
            <a:r>
              <a:rPr lang="en-GB" altLang="zh-CN" sz="2800" dirty="0" smtClean="0">
                <a:ea typeface="宋体" pitchFamily="2" charset="-122"/>
              </a:rPr>
              <a:t>Web services is a distributed computing technique that offers more flexibility and looser coupling based on the  internet and web infrastructure. </a:t>
            </a:r>
          </a:p>
          <a:p>
            <a:r>
              <a:rPr lang="en-GB" altLang="zh-CN" sz="2800" dirty="0" smtClean="0">
                <a:ea typeface="宋体" pitchFamily="2" charset="-122"/>
              </a:rPr>
              <a:t>The dominant of program-to-program interactions </a:t>
            </a:r>
          </a:p>
          <a:p>
            <a:pPr lvl="1"/>
            <a:r>
              <a:rPr lang="en-GB" altLang="zh-CN" sz="2400" dirty="0" smtClean="0">
                <a:ea typeface="宋体" pitchFamily="2" charset="-122"/>
              </a:rPr>
              <a:t>The components: (service providers, requesters, registry):</a:t>
            </a:r>
          </a:p>
          <a:p>
            <a:pPr lvl="2"/>
            <a:r>
              <a:rPr lang="en-GB" altLang="zh-CN" sz="2000" b="1" dirty="0" smtClean="0">
                <a:ea typeface="宋体" pitchFamily="2" charset="-122"/>
              </a:rPr>
              <a:t>Autonomous</a:t>
            </a:r>
            <a:r>
              <a:rPr lang="en-GB" altLang="zh-CN" sz="2000" dirty="0" smtClean="0">
                <a:ea typeface="宋体" pitchFamily="2" charset="-122"/>
              </a:rPr>
              <a:t>: control their own resources and their own behaviours</a:t>
            </a:r>
          </a:p>
          <a:p>
            <a:pPr lvl="2"/>
            <a:r>
              <a:rPr lang="en-GB" altLang="zh-CN" sz="2000" b="1" dirty="0" smtClean="0">
                <a:ea typeface="宋体" pitchFamily="2" charset="-122"/>
              </a:rPr>
              <a:t>Active</a:t>
            </a:r>
            <a:r>
              <a:rPr lang="en-GB" altLang="zh-CN" sz="2000" dirty="0" smtClean="0">
                <a:ea typeface="宋体" pitchFamily="2" charset="-122"/>
              </a:rPr>
              <a:t>: execution not triggered by message, and </a:t>
            </a:r>
          </a:p>
          <a:p>
            <a:pPr lvl="2"/>
            <a:r>
              <a:rPr lang="en-GB" altLang="zh-CN" sz="2000" b="1" dirty="0" smtClean="0">
                <a:ea typeface="宋体" pitchFamily="2" charset="-122"/>
              </a:rPr>
              <a:t>Persistent</a:t>
            </a:r>
            <a:r>
              <a:rPr lang="en-GB" altLang="zh-CN" sz="2000" dirty="0" smtClean="0">
                <a:ea typeface="宋体" pitchFamily="2" charset="-122"/>
              </a:rPr>
              <a:t>: computational entities that last long time </a:t>
            </a:r>
          </a:p>
          <a:p>
            <a:pPr lvl="1"/>
            <a:r>
              <a:rPr lang="en-GB" altLang="zh-CN" sz="2400" dirty="0" smtClean="0">
                <a:ea typeface="宋体" pitchFamily="2" charset="-122"/>
              </a:rPr>
              <a:t>Interactions between components:</a:t>
            </a:r>
          </a:p>
          <a:p>
            <a:pPr lvl="2"/>
            <a:r>
              <a:rPr lang="en-GB" altLang="zh-CN" sz="2000" b="1" dirty="0" smtClean="0">
                <a:ea typeface="宋体" pitchFamily="2" charset="-122"/>
              </a:rPr>
              <a:t>Social ability</a:t>
            </a:r>
            <a:r>
              <a:rPr lang="en-GB" altLang="zh-CN" sz="2000" dirty="0" smtClean="0">
                <a:ea typeface="宋体" pitchFamily="2" charset="-122"/>
              </a:rPr>
              <a:t>: discover and establish interaction at runtime</a:t>
            </a:r>
          </a:p>
          <a:p>
            <a:pPr lvl="2"/>
            <a:r>
              <a:rPr lang="en-GB" altLang="zh-CN" sz="2000" b="1" dirty="0" smtClean="0">
                <a:ea typeface="宋体" pitchFamily="2" charset="-122"/>
              </a:rPr>
              <a:t>Collaboration</a:t>
            </a:r>
            <a:r>
              <a:rPr lang="en-GB" altLang="zh-CN" sz="2000" dirty="0" smtClean="0">
                <a:ea typeface="宋体" pitchFamily="2" charset="-122"/>
              </a:rPr>
              <a:t>: as opposite to control, may refuse service, follow a complicated protocol, etc. </a:t>
            </a:r>
            <a:endParaRPr lang="en-US" altLang="zh-CN" sz="2000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67223F-8BF7-441F-A902-CFD5DA8CB351}" type="slidenum">
              <a:rPr lang="en-GB" altLang="en-US"/>
              <a:pPr>
                <a:defRPr/>
              </a:pPr>
              <a:t>30</a:t>
            </a:fld>
            <a:endParaRPr lang="en-GB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Architecture of the Prototype Test Broker</a:t>
            </a:r>
            <a:endParaRPr lang="en-US" altLang="zh-CN" sz="3200" dirty="0" smtClean="0">
              <a:ea typeface="宋体" pitchFamily="2" charset="-122"/>
            </a:endParaRPr>
          </a:p>
        </p:txBody>
      </p:sp>
      <p:pic>
        <p:nvPicPr>
          <p:cNvPr id="5735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7375" y="1785938"/>
            <a:ext cx="8255000" cy="4194175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</p:pic>
      <p:sp>
        <p:nvSpPr>
          <p:cNvPr id="57351" name="Text Box 5"/>
          <p:cNvSpPr txBox="1">
            <a:spLocks noChangeArrowheads="1"/>
          </p:cNvSpPr>
          <p:nvPr/>
        </p:nvSpPr>
        <p:spPr bwMode="auto">
          <a:xfrm>
            <a:off x="571500" y="882650"/>
            <a:ext cx="8394700" cy="774700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algn="l" eaLnBrk="0" hangingPunct="0">
              <a:lnSpc>
                <a:spcPct val="80000"/>
              </a:lnSpc>
              <a:spcBef>
                <a:spcPct val="20000"/>
              </a:spcBef>
              <a:buClrTx/>
              <a:buSzPct val="80000"/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2800">
                <a:latin typeface="Times New Roman" pitchFamily="18" charset="0"/>
              </a:rPr>
              <a:t>	We have developed a prototype test broker to demonstrate the feasibility of the approach.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40B6AF-3B1E-449B-AE95-16C0C6BBF4D5}" type="slidenum">
              <a:rPr lang="en-GB" altLang="en-US"/>
              <a:pPr>
                <a:defRPr/>
              </a:pPr>
              <a:t>31</a:t>
            </a:fld>
            <a:endParaRPr lang="en-GB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  <a:p>
            <a:pPr>
              <a:defRPr/>
            </a:pPr>
            <a:endParaRPr lang="en-GB" altLang="en-GB" dirty="0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2274888" y="144463"/>
            <a:ext cx="6080125" cy="65786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accent2"/>
            </a:solidFill>
            <a:miter lim="800000"/>
            <a:headEnd/>
            <a:tailEnd type="none" w="lg" len="lg"/>
          </a:ln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481013"/>
            <a:ext cx="1701800" cy="2009775"/>
          </a:xfrm>
        </p:spPr>
        <p:txBody>
          <a:bodyPr/>
          <a:lstStyle/>
          <a:p>
            <a:r>
              <a:rPr lang="en-GB" altLang="zh-CN" sz="3200" smtClean="0">
                <a:ea typeface="宋体" pitchFamily="2" charset="-122"/>
              </a:rPr>
              <a:t>Test broker process model</a:t>
            </a:r>
            <a:endParaRPr lang="en-US" altLang="zh-CN" sz="3200" smtClean="0">
              <a:ea typeface="宋体" pitchFamily="2" charset="-122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2281238" y="142875"/>
          <a:ext cx="6119812" cy="6508750"/>
        </p:xfrm>
        <a:graphic>
          <a:graphicData uri="http://schemas.openxmlformats.org/presentationml/2006/ole">
            <p:oleObj spid="_x0000_s2050" name="Visio" r:id="rId3" imgW="4903946" imgH="8128683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Running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908050"/>
            <a:ext cx="8496300" cy="544830"/>
          </a:xfrm>
        </p:spPr>
        <p:txBody>
          <a:bodyPr/>
          <a:lstStyle/>
          <a:p>
            <a:r>
              <a:rPr lang="en-US" sz="2400" i="1" dirty="0" smtClean="0"/>
              <a:t>CIQS</a:t>
            </a:r>
            <a:r>
              <a:rPr lang="en-US" sz="2400" dirty="0" smtClean="0"/>
              <a:t>: the WS of the </a:t>
            </a:r>
            <a:r>
              <a:rPr lang="en-US" sz="2400" dirty="0" err="1" smtClean="0"/>
              <a:t>PingAn</a:t>
            </a:r>
            <a:r>
              <a:rPr lang="en-US" sz="2400" dirty="0" smtClean="0"/>
              <a:t> Insurance Company in China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5400000">
            <a:off x="-937260" y="2842260"/>
            <a:ext cx="2209800" cy="335280"/>
          </a:xfrm>
        </p:spPr>
        <p:txBody>
          <a:bodyPr/>
          <a:lstStyle/>
          <a:p>
            <a:pPr>
              <a:defRPr/>
            </a:pPr>
            <a:r>
              <a:rPr lang="en-GB" altLang="en-US" dirty="0" smtClean="0"/>
              <a:t>Jun.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32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ONTOSE 2011, London</a:t>
            </a:r>
            <a:endParaRPr lang="en-GB" altLang="en-GB"/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4034485" y="1899919"/>
            <a:ext cx="1497773" cy="39624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" algn="ctr">
            <a:solidFill>
              <a:srgbClr val="000000"/>
            </a:solidFill>
            <a:round/>
            <a:headEnd/>
            <a:tailEnd type="none" w="sm" len="med"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Times New Roman" pitchFamily="18" charset="0"/>
              </a:rPr>
              <a:t>Test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rPr>
              <a:t> </a:t>
            </a:r>
            <a:r>
              <a:rPr lang="en-US" altLang="zh-CN" dirty="0" smtClean="0">
                <a:latin typeface="Times New Roman" pitchFamily="18" charset="0"/>
              </a:rPr>
              <a:t>Broker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598836" y="1801814"/>
            <a:ext cx="1929003" cy="67652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" algn="ctr">
            <a:solidFill>
              <a:srgbClr val="000000"/>
            </a:solidFill>
            <a:round/>
            <a:headEnd/>
            <a:tailEnd type="none" w="sm" len="med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CIB: Car Insurance Broker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3755871" y="3248983"/>
            <a:ext cx="1939651" cy="68718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" algn="ctr">
            <a:solidFill>
              <a:srgbClr val="000000"/>
            </a:solidFill>
            <a:round/>
            <a:headEnd/>
            <a:tailEnd type="none" w="sm" len="med"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TCG: Test Case Generator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6593840" y="3273842"/>
            <a:ext cx="2168212" cy="68718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" algn="ctr">
            <a:solidFill>
              <a:srgbClr val="000000"/>
            </a:solidFill>
            <a:round/>
            <a:headEnd/>
            <a:tailEnd type="none" w="sm" len="med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TCE: Test Case Executor for CIQS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4185919" y="4442526"/>
            <a:ext cx="4146675" cy="4048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" algn="ctr">
            <a:solidFill>
              <a:srgbClr val="000000"/>
            </a:solidFill>
            <a:round/>
            <a:headEnd/>
            <a:tailEnd type="none" w="sm" len="med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CIQS: Car Insurance Quote Service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6964370" y="1889761"/>
            <a:ext cx="1726698" cy="416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" algn="ctr">
            <a:solidFill>
              <a:srgbClr val="000000"/>
            </a:solidFill>
            <a:round/>
            <a:headEnd/>
            <a:tailEnd type="none" w="sm" len="med"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Matchmaker 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2565106" y="2137415"/>
            <a:ext cx="1471153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5573074" y="2121434"/>
            <a:ext cx="1391296" cy="1776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4765039" y="2306320"/>
            <a:ext cx="11233" cy="949766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5527039" y="2286001"/>
            <a:ext cx="1127761" cy="1005839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7537569" y="3959250"/>
            <a:ext cx="1775" cy="49186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 flipV="1">
            <a:off x="5619214" y="2286000"/>
            <a:ext cx="1360706" cy="971861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 flipH="1" flipV="1">
            <a:off x="7579360" y="2306320"/>
            <a:ext cx="6124" cy="949766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21" name="Text Box 17"/>
          <p:cNvSpPr txBox="1">
            <a:spLocks noChangeArrowheads="1"/>
          </p:cNvSpPr>
          <p:nvPr/>
        </p:nvSpPr>
        <p:spPr bwMode="auto">
          <a:xfrm>
            <a:off x="2565106" y="1833776"/>
            <a:ext cx="1389521" cy="553998"/>
          </a:xfrm>
          <a:prstGeom prst="rect">
            <a:avLst/>
          </a:prstGeom>
          <a:noFill/>
          <a:ln w="6350" algn="ctr">
            <a:noFill/>
            <a:miter lim="800000"/>
            <a:headEnd/>
            <a:tailEnd type="none" w="sm" len="med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Request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rPr>
              <a:t> </a:t>
            </a:r>
            <a:r>
              <a:rPr lang="en-US" altLang="zh-CN" dirty="0" smtClean="0">
                <a:latin typeface="Times New Roman" pitchFamily="18" charset="0"/>
              </a:rPr>
              <a:t>testing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rPr>
              <a:t> </a:t>
            </a:r>
            <a:r>
              <a:rPr lang="en-US" altLang="zh-CN" dirty="0" smtClean="0">
                <a:latin typeface="Times New Roman" pitchFamily="18" charset="0"/>
              </a:rPr>
              <a:t>CIQS</a:t>
            </a:r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5550004" y="1816019"/>
            <a:ext cx="1389521" cy="285883"/>
          </a:xfrm>
          <a:prstGeom prst="rect">
            <a:avLst/>
          </a:prstGeom>
          <a:noFill/>
          <a:ln w="6350" algn="ctr">
            <a:noFill/>
            <a:miter lim="800000"/>
            <a:headEnd/>
            <a:tailEnd type="none" w="sm" len="med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Search</a:t>
            </a: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rPr>
              <a:t> </a:t>
            </a: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testers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3601480" y="2558248"/>
            <a:ext cx="1116231" cy="594849"/>
          </a:xfrm>
          <a:prstGeom prst="rect">
            <a:avLst/>
          </a:prstGeom>
          <a:noFill/>
          <a:ln w="6350" algn="ctr">
            <a:noFill/>
            <a:miter lim="800000"/>
            <a:headEnd/>
            <a:tailEnd type="none" w="sm" len="med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Invoke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rPr>
              <a:t> </a:t>
            </a:r>
            <a:r>
              <a:rPr lang="en-US" altLang="zh-CN" dirty="0" smtClean="0">
                <a:latin typeface="Times New Roman" pitchFamily="18" charset="0"/>
              </a:rPr>
              <a:t>tester</a:t>
            </a: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7675989" y="2654134"/>
            <a:ext cx="1002656" cy="431487"/>
          </a:xfrm>
          <a:prstGeom prst="rect">
            <a:avLst/>
          </a:prstGeom>
          <a:noFill/>
          <a:ln w="6350" algn="ctr">
            <a:noFill/>
            <a:miter lim="800000"/>
            <a:headEnd/>
            <a:tailEnd type="none" w="sm" len="med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Register</a:t>
            </a: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Dealing with Diversity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826770"/>
            <a:ext cx="8310880" cy="920750"/>
          </a:xfrm>
        </p:spPr>
        <p:txBody>
          <a:bodyPr/>
          <a:lstStyle/>
          <a:p>
            <a:r>
              <a:rPr lang="en-US" sz="2400" b="1" dirty="0" smtClean="0"/>
              <a:t>Aim</a:t>
            </a:r>
            <a:r>
              <a:rPr lang="en-US" sz="2400" dirty="0" smtClean="0"/>
              <a:t>: To </a:t>
            </a:r>
            <a:r>
              <a:rPr lang="en-US" sz="2400" dirty="0" smtClean="0"/>
              <a:t>evaluate </a:t>
            </a:r>
            <a:r>
              <a:rPr lang="en-US" sz="2400" dirty="0" smtClean="0"/>
              <a:t>the </a:t>
            </a:r>
            <a:r>
              <a:rPr lang="en-US" sz="2400" dirty="0" smtClean="0"/>
              <a:t>capability of dealing with </a:t>
            </a:r>
            <a:r>
              <a:rPr lang="en-US" sz="2400" dirty="0" smtClean="0"/>
              <a:t>diversity</a:t>
            </a:r>
          </a:p>
          <a:p>
            <a:r>
              <a:rPr lang="en-US" sz="2400" b="1" dirty="0" smtClean="0"/>
              <a:t>Method</a:t>
            </a:r>
            <a:r>
              <a:rPr lang="en-US" sz="2400" dirty="0" smtClean="0"/>
              <a:t>: To wrap a </a:t>
            </a:r>
            <a:r>
              <a:rPr lang="en-US" sz="2400" dirty="0" smtClean="0"/>
              <a:t>wide range of </a:t>
            </a:r>
            <a:r>
              <a:rPr lang="en-US" sz="2400" dirty="0" smtClean="0"/>
              <a:t>SW tools into test services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Jun. 2011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33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ONTOSE 2011, London</a:t>
            </a:r>
            <a:endParaRPr lang="en-GB" alt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9760" y="1767842"/>
          <a:ext cx="7924800" cy="4968239"/>
        </p:xfrm>
        <a:graphic>
          <a:graphicData uri="http://schemas.openxmlformats.org/drawingml/2006/table">
            <a:tbl>
              <a:tblPr/>
              <a:tblGrid>
                <a:gridCol w="1764389"/>
                <a:gridCol w="6160411"/>
              </a:tblGrid>
              <a:tr h="2620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Name</a:t>
                      </a:r>
                      <a:endParaRPr lang="en-US" sz="1600" kern="800" dirty="0">
                        <a:latin typeface="Times New Roman" pitchFamily="18" charset="0"/>
                        <a:ea typeface="宋体"/>
                        <a:cs typeface="Times New Roman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Description</a:t>
                      </a:r>
                      <a:endParaRPr lang="en-US" sz="1600" kern="800" dirty="0">
                        <a:latin typeface="Times New Roman" pitchFamily="18" charset="0"/>
                        <a:ea typeface="宋体"/>
                        <a:cs typeface="Times New Roman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383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CASCAT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A CASOCC-based test case generation tool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400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Test Case Format Translator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Translate the test case generated by CASCAT into the format recognizable by Calculator Test Case Executor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257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Test Case Executor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Executes test case for a numeric calculator web service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710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Klee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Generate and execute test cases from C source code by symbolic execution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492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Magic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Check conformance between component specifications and their implementations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257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XML Comparator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Compare XML files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257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Java NCSS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Measure two standard metrics for Java program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257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 err="1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Findbugs</a:t>
                      </a: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Find bugs in Java program by static analysis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400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 smtClean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PMD</a:t>
                      </a:r>
                      <a:endParaRPr lang="en-US" sz="1600" kern="800" dirty="0">
                        <a:latin typeface="Times New Roman" pitchFamily="18" charset="0"/>
                        <a:ea typeface="宋体"/>
                        <a:cs typeface="Times New Roman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A static analysis tool for finding potential bugs and other problems in Java source code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400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WSDL Based Test Case Generator*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A WSDL based test case generation tool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05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Web Service Test Case Executor</a:t>
                      </a:r>
                      <a:r>
                        <a:rPr lang="en-US" sz="1600" kern="800" dirty="0" smtClean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*</a:t>
                      </a:r>
                      <a:endParaRPr lang="en-US" sz="1600" kern="800" dirty="0">
                        <a:latin typeface="Times New Roman" pitchFamily="18" charset="0"/>
                        <a:ea typeface="宋体"/>
                        <a:cs typeface="Times New Roman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 pitchFamily="18" charset="0"/>
                          <a:ea typeface="宋体"/>
                          <a:cs typeface="Times New Roman" pitchFamily="18" charset="0"/>
                        </a:rPr>
                        <a:t>Execute the test case generated by WSDL Based Test Case Generator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 1: D</a:t>
            </a:r>
            <a:r>
              <a:rPr lang="en-US" sz="3200" dirty="0" smtClean="0"/>
              <a:t>ealing </a:t>
            </a:r>
            <a:r>
              <a:rPr lang="en-US" sz="3200" dirty="0" smtClean="0"/>
              <a:t>with </a:t>
            </a:r>
            <a:r>
              <a:rPr lang="en-US" sz="3200" dirty="0" smtClean="0"/>
              <a:t>Subtle </a:t>
            </a:r>
            <a:r>
              <a:rPr lang="en-US" sz="3200" dirty="0" smtClean="0"/>
              <a:t>D</a:t>
            </a:r>
            <a:r>
              <a:rPr lang="en-US" sz="3200" dirty="0" smtClean="0"/>
              <a:t>ifferences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Aim</a:t>
            </a:r>
            <a:r>
              <a:rPr lang="en-US" sz="2800" dirty="0" smtClean="0"/>
              <a:t>: 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o </a:t>
            </a:r>
            <a:r>
              <a:rPr lang="en-US" dirty="0" smtClean="0"/>
              <a:t>test the system’s capability of accurately </a:t>
            </a:r>
            <a:r>
              <a:rPr lang="en-US" dirty="0" smtClean="0"/>
              <a:t>choosing an appropriate tester from those of subtle differences</a:t>
            </a:r>
          </a:p>
          <a:p>
            <a:r>
              <a:rPr lang="en-US" sz="2800" b="1" dirty="0" smtClean="0"/>
              <a:t>Method</a:t>
            </a:r>
            <a:r>
              <a:rPr lang="en-US" sz="2800" dirty="0" smtClean="0"/>
              <a:t>: </a:t>
            </a:r>
          </a:p>
          <a:p>
            <a:pPr lvl="1"/>
            <a:r>
              <a:rPr lang="en-US" dirty="0" smtClean="0"/>
              <a:t>Application of </a:t>
            </a:r>
            <a:r>
              <a:rPr lang="en-US" dirty="0" smtClean="0"/>
              <a:t>the data mutation testing </a:t>
            </a:r>
            <a:r>
              <a:rPr lang="en-US" dirty="0" smtClean="0"/>
              <a:t>technique: </a:t>
            </a:r>
          </a:p>
          <a:p>
            <a:pPr lvl="2"/>
            <a:r>
              <a:rPr lang="en-US" i="1" dirty="0" smtClean="0"/>
              <a:t>Mutation operators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  <a:r>
              <a:rPr lang="en-US" dirty="0" smtClean="0"/>
              <a:t>transformations of </a:t>
            </a:r>
            <a:r>
              <a:rPr lang="en-US" dirty="0" smtClean="0"/>
              <a:t>data (service profiles in this case) (</a:t>
            </a:r>
            <a:r>
              <a:rPr lang="en-US" dirty="0" smtClean="0">
                <a:solidFill>
                  <a:schemeClr val="accent2"/>
                </a:solidFill>
              </a:rPr>
              <a:t>4 </a:t>
            </a:r>
            <a:r>
              <a:rPr lang="en-US" dirty="0" smtClean="0">
                <a:solidFill>
                  <a:schemeClr val="accent2"/>
                </a:solidFill>
              </a:rPr>
              <a:t>types </a:t>
            </a:r>
            <a:r>
              <a:rPr lang="en-US" dirty="0" smtClean="0"/>
              <a:t>)</a:t>
            </a:r>
          </a:p>
          <a:p>
            <a:pPr lvl="2"/>
            <a:r>
              <a:rPr lang="en-US" i="1" dirty="0" smtClean="0"/>
              <a:t>Seeds</a:t>
            </a:r>
            <a:r>
              <a:rPr lang="en-US" dirty="0" smtClean="0"/>
              <a:t>: a set of original service profiles (</a:t>
            </a:r>
            <a:r>
              <a:rPr lang="en-US" dirty="0" smtClean="0">
                <a:solidFill>
                  <a:schemeClr val="accent2"/>
                </a:solidFill>
              </a:rPr>
              <a:t>11 seeds</a:t>
            </a:r>
            <a:r>
              <a:rPr lang="en-US" dirty="0" smtClean="0"/>
              <a:t>)</a:t>
            </a:r>
          </a:p>
          <a:p>
            <a:pPr lvl="2"/>
            <a:r>
              <a:rPr lang="en-US" i="1" dirty="0" smtClean="0"/>
              <a:t>Mutants: </a:t>
            </a:r>
            <a:r>
              <a:rPr lang="en-US" dirty="0" smtClean="0"/>
              <a:t>service profiles </a:t>
            </a:r>
            <a:r>
              <a:rPr lang="en-US" dirty="0" smtClean="0"/>
              <a:t>generated from the seeds by applying mutation operators (</a:t>
            </a:r>
            <a:r>
              <a:rPr lang="en-US" dirty="0" smtClean="0">
                <a:solidFill>
                  <a:schemeClr val="accent2"/>
                </a:solidFill>
              </a:rPr>
              <a:t>167 mutants</a:t>
            </a:r>
            <a:r>
              <a:rPr lang="en-US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Jun. 2011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34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ONTOSE 2011, London</a:t>
            </a:r>
            <a:endParaRPr lang="en-GB" alt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 2: Scalability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908050"/>
            <a:ext cx="8496300" cy="5106670"/>
          </a:xfrm>
        </p:spPr>
        <p:txBody>
          <a:bodyPr/>
          <a:lstStyle/>
          <a:p>
            <a:r>
              <a:rPr lang="en-US" sz="2800" b="1" dirty="0" smtClean="0"/>
              <a:t>Aim</a:t>
            </a:r>
            <a:r>
              <a:rPr lang="en-US" sz="2800" dirty="0" smtClean="0"/>
              <a:t>: </a:t>
            </a:r>
          </a:p>
          <a:p>
            <a:pPr lvl="1"/>
            <a:r>
              <a:rPr lang="en-US" sz="2400" dirty="0" smtClean="0"/>
              <a:t>To </a:t>
            </a:r>
            <a:r>
              <a:rPr lang="en-US" sz="2400" dirty="0" smtClean="0"/>
              <a:t>evaluate the scalability of test brokers in terms of its efficiency to deal with test problems of practical sizes. </a:t>
            </a:r>
            <a:endParaRPr lang="en-US" sz="2400" dirty="0" smtClean="0"/>
          </a:p>
          <a:p>
            <a:pPr lvl="1"/>
            <a:r>
              <a:rPr lang="en-US" sz="2400" dirty="0" smtClean="0"/>
              <a:t>P</a:t>
            </a:r>
            <a:r>
              <a:rPr lang="en-US" sz="2400" dirty="0" smtClean="0"/>
              <a:t>roblem sizes in terms of</a:t>
            </a:r>
          </a:p>
          <a:p>
            <a:pPr lvl="2"/>
            <a:r>
              <a:rPr lang="en-US" sz="2000" i="1" dirty="0" smtClean="0"/>
              <a:t>The number of testers</a:t>
            </a:r>
            <a:r>
              <a:rPr lang="en-US" sz="2000" dirty="0" smtClean="0"/>
              <a:t> </a:t>
            </a:r>
            <a:r>
              <a:rPr lang="en-US" sz="2000" dirty="0" smtClean="0"/>
              <a:t>in </a:t>
            </a:r>
            <a:r>
              <a:rPr lang="en-US" sz="2000" dirty="0" smtClean="0"/>
              <a:t>the </a:t>
            </a:r>
            <a:r>
              <a:rPr lang="en-US" sz="2000" dirty="0" smtClean="0"/>
              <a:t>registry</a:t>
            </a:r>
            <a:endParaRPr lang="en-US" sz="2000" dirty="0" smtClean="0"/>
          </a:p>
          <a:p>
            <a:pPr lvl="2"/>
            <a:r>
              <a:rPr lang="en-US" sz="2000" i="1" dirty="0" smtClean="0"/>
              <a:t>The size of the </a:t>
            </a:r>
            <a:r>
              <a:rPr lang="en-US" sz="2000" i="1" dirty="0" smtClean="0"/>
              <a:t>knowledge-base </a:t>
            </a:r>
            <a:r>
              <a:rPr lang="en-US" sz="2000" dirty="0" smtClean="0"/>
              <a:t>in the test broker</a:t>
            </a:r>
            <a:endParaRPr lang="en-US" sz="2000" dirty="0" smtClean="0"/>
          </a:p>
          <a:p>
            <a:pPr lvl="2"/>
            <a:r>
              <a:rPr lang="en-US" sz="2000" i="1" dirty="0" smtClean="0"/>
              <a:t>The complexity of test </a:t>
            </a:r>
            <a:r>
              <a:rPr lang="en-US" sz="2000" i="1" dirty="0" smtClean="0"/>
              <a:t>task </a:t>
            </a:r>
            <a:r>
              <a:rPr lang="en-US" sz="2000" dirty="0" smtClean="0"/>
              <a:t>requested </a:t>
            </a:r>
          </a:p>
          <a:p>
            <a:r>
              <a:rPr lang="en-US" sz="2800" b="1" dirty="0" smtClean="0"/>
              <a:t>Method</a:t>
            </a:r>
            <a:r>
              <a:rPr lang="en-US" sz="2800" dirty="0" smtClean="0"/>
              <a:t>: </a:t>
            </a:r>
            <a:endParaRPr lang="en-US" sz="2800" dirty="0" smtClean="0"/>
          </a:p>
          <a:p>
            <a:pPr lvl="1"/>
            <a:r>
              <a:rPr lang="en-US" sz="2400" dirty="0" smtClean="0"/>
              <a:t>To run the system for </a:t>
            </a:r>
            <a:r>
              <a:rPr lang="en-US" sz="2400" dirty="0" smtClean="0"/>
              <a:t>a number of </a:t>
            </a:r>
            <a:r>
              <a:rPr lang="en-US" sz="2400" dirty="0" smtClean="0"/>
              <a:t>times </a:t>
            </a:r>
          </a:p>
          <a:p>
            <a:pPr lvl="1"/>
            <a:r>
              <a:rPr lang="en-US" sz="2400" dirty="0" smtClean="0"/>
              <a:t>To calculate the average lengths </a:t>
            </a:r>
            <a:r>
              <a:rPr lang="en-US" sz="2400" dirty="0" smtClean="0"/>
              <a:t>of </a:t>
            </a:r>
            <a:r>
              <a:rPr lang="en-US" sz="2400" dirty="0" smtClean="0"/>
              <a:t>execution time spent various </a:t>
            </a:r>
            <a:r>
              <a:rPr lang="en-US" sz="2400" dirty="0" smtClean="0"/>
              <a:t>modules of the test </a:t>
            </a:r>
            <a:r>
              <a:rPr lang="en-US" sz="2400" dirty="0" smtClean="0"/>
              <a:t>broker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Jun. 2011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35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 smtClean="0"/>
              <a:t>ONTOSE 2011, London</a:t>
            </a:r>
            <a:endParaRPr lang="en-GB" altLang="en-GB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73" y="796290"/>
            <a:ext cx="8496300" cy="1499870"/>
          </a:xfrm>
        </p:spPr>
        <p:txBody>
          <a:bodyPr/>
          <a:lstStyle/>
          <a:p>
            <a:r>
              <a:rPr lang="en-US" i="1" dirty="0" smtClean="0"/>
              <a:t>The </a:t>
            </a:r>
            <a:r>
              <a:rPr lang="en-US" i="1" dirty="0" smtClean="0"/>
              <a:t>Effect </a:t>
            </a:r>
            <a:r>
              <a:rPr lang="en-US" i="1" dirty="0" smtClean="0"/>
              <a:t>of the </a:t>
            </a:r>
            <a:r>
              <a:rPr lang="en-US" i="1" dirty="0" smtClean="0"/>
              <a:t>Number </a:t>
            </a:r>
            <a:r>
              <a:rPr lang="en-US" i="1" dirty="0" smtClean="0"/>
              <a:t>of T</a:t>
            </a:r>
            <a:r>
              <a:rPr lang="en-US" i="1" dirty="0" smtClean="0"/>
              <a:t>esters</a:t>
            </a:r>
          </a:p>
          <a:p>
            <a:pPr lvl="1"/>
            <a:r>
              <a:rPr lang="en-US" dirty="0" smtClean="0"/>
              <a:t>the average search time </a:t>
            </a:r>
            <a:r>
              <a:rPr lang="en-US" dirty="0" smtClean="0"/>
              <a:t>increases </a:t>
            </a:r>
            <a:r>
              <a:rPr lang="en-US" dirty="0" smtClean="0"/>
              <a:t>with the number of testers in the </a:t>
            </a:r>
            <a:r>
              <a:rPr lang="en-US" dirty="0" smtClean="0"/>
              <a:t>registry almost linearly.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Jun. 2011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36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ONTOSE 2011, London</a:t>
            </a:r>
            <a:endParaRPr lang="en-GB" altLang="en-GB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3755" y="2362518"/>
            <a:ext cx="8720245" cy="3786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56210"/>
            <a:ext cx="8496300" cy="1896110"/>
          </a:xfrm>
        </p:spPr>
        <p:txBody>
          <a:bodyPr/>
          <a:lstStyle/>
          <a:p>
            <a:r>
              <a:rPr lang="en-US" sz="2800" i="1" dirty="0" smtClean="0"/>
              <a:t>The Effect of the </a:t>
            </a:r>
            <a:r>
              <a:rPr lang="en-US" sz="2800" i="1" dirty="0" smtClean="0"/>
              <a:t>Knowledge-Base </a:t>
            </a:r>
            <a:r>
              <a:rPr lang="en-US" sz="2800" i="1" dirty="0" smtClean="0"/>
              <a:t>S</a:t>
            </a:r>
            <a:r>
              <a:rPr lang="en-US" sz="2800" i="1" dirty="0" smtClean="0"/>
              <a:t>ize</a:t>
            </a:r>
          </a:p>
          <a:p>
            <a:pPr lvl="1"/>
            <a:r>
              <a:rPr lang="en-US" sz="2400" dirty="0" smtClean="0"/>
              <a:t>As the </a:t>
            </a:r>
            <a:r>
              <a:rPr lang="en-US" sz="2400" dirty="0" smtClean="0"/>
              <a:t>size of </a:t>
            </a:r>
            <a:r>
              <a:rPr lang="en-US" sz="2400" dirty="0" smtClean="0"/>
              <a:t>knowledge-base </a:t>
            </a:r>
            <a:r>
              <a:rPr lang="en-US" sz="2400" i="1" dirty="0" smtClean="0"/>
              <a:t>(in </a:t>
            </a:r>
            <a:r>
              <a:rPr lang="en-US" sz="2400" i="1" dirty="0" smtClean="0"/>
              <a:t>terms of the </a:t>
            </a:r>
            <a:r>
              <a:rPr lang="en-US" sz="2400" i="1" dirty="0" smtClean="0"/>
              <a:t>number of test plan templates</a:t>
            </a:r>
            <a:r>
              <a:rPr lang="en-US" sz="2400" i="1" dirty="0" smtClean="0"/>
              <a:t>) </a:t>
            </a:r>
            <a:r>
              <a:rPr lang="en-US" sz="2400" dirty="0" smtClean="0"/>
              <a:t>increases, the time </a:t>
            </a:r>
            <a:r>
              <a:rPr lang="en-US" sz="2400" dirty="0" smtClean="0"/>
              <a:t>spent by the task analyzer module also increases, but in an almost linear </a:t>
            </a:r>
            <a:r>
              <a:rPr lang="en-US" sz="2400" dirty="0" smtClean="0"/>
              <a:t>rate.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Jun. 2011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37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ONTOSE 2011, London</a:t>
            </a:r>
            <a:endParaRPr lang="en-GB" altLang="en-GB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279" y="2168867"/>
            <a:ext cx="8194029" cy="3734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633" y="176530"/>
            <a:ext cx="8496300" cy="1713230"/>
          </a:xfrm>
        </p:spPr>
        <p:txBody>
          <a:bodyPr/>
          <a:lstStyle/>
          <a:p>
            <a:r>
              <a:rPr lang="en-US" sz="2800" i="1" dirty="0" smtClean="0"/>
              <a:t>The </a:t>
            </a:r>
            <a:r>
              <a:rPr lang="en-US" sz="2800" i="1" dirty="0" smtClean="0"/>
              <a:t>Effect </a:t>
            </a:r>
            <a:r>
              <a:rPr lang="en-US" sz="2800" i="1" dirty="0" smtClean="0"/>
              <a:t>of </a:t>
            </a:r>
            <a:r>
              <a:rPr lang="en-US" sz="2800" i="1" dirty="0" smtClean="0"/>
              <a:t>Task </a:t>
            </a:r>
            <a:r>
              <a:rPr lang="en-US" sz="2800" i="1" dirty="0" smtClean="0"/>
              <a:t>C</a:t>
            </a:r>
            <a:r>
              <a:rPr lang="en-US" sz="2800" i="1" dirty="0" smtClean="0"/>
              <a:t>omplexity</a:t>
            </a:r>
          </a:p>
          <a:p>
            <a:pPr lvl="1"/>
            <a:r>
              <a:rPr lang="en-US" sz="2400" dirty="0" smtClean="0"/>
              <a:t>The total execution time is a </a:t>
            </a:r>
            <a:r>
              <a:rPr lang="en-US" sz="2400" dirty="0" smtClean="0"/>
              <a:t>quadratic polynomial </a:t>
            </a:r>
            <a:r>
              <a:rPr lang="en-US" sz="2400" dirty="0" smtClean="0"/>
              <a:t>function of the number of different subtasks (with </a:t>
            </a:r>
            <a:r>
              <a:rPr lang="en-US" sz="2400" i="1" dirty="0" smtClean="0"/>
              <a:t>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=0.9984).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Jun. 2011</a:t>
            </a: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38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ONTOSE 2011, London</a:t>
            </a:r>
            <a:endParaRPr lang="en-GB" altLang="en-GB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8010" y="2088557"/>
            <a:ext cx="8017510" cy="379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E7FF27-FC64-4F6C-84C5-3C73BDFA797D}" type="slidenum">
              <a:rPr lang="en-GB" altLang="en-US"/>
              <a:pPr>
                <a:defRPr/>
              </a:pPr>
              <a:t>39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38113"/>
            <a:ext cx="8496300" cy="576262"/>
          </a:xfrm>
        </p:spPr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Conclusion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40080"/>
            <a:ext cx="8496300" cy="553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The </a:t>
            </a:r>
            <a:r>
              <a:rPr lang="en-GB" altLang="zh-CN" sz="2800" dirty="0" smtClean="0">
                <a:ea typeface="宋体" pitchFamily="2" charset="-122"/>
              </a:rPr>
              <a:t>challenges </a:t>
            </a:r>
            <a:r>
              <a:rPr lang="en-GB" altLang="zh-CN" sz="2800" dirty="0" smtClean="0">
                <a:ea typeface="宋体" pitchFamily="2" charset="-122"/>
              </a:rPr>
              <a:t>imposed on </a:t>
            </a:r>
            <a:r>
              <a:rPr lang="en-GB" altLang="zh-CN" sz="2800" dirty="0" smtClean="0">
                <a:ea typeface="宋体" pitchFamily="2" charset="-122"/>
              </a:rPr>
              <a:t>testing web services </a:t>
            </a:r>
            <a:r>
              <a:rPr lang="en-GB" altLang="zh-CN" sz="2800" dirty="0" smtClean="0">
                <a:ea typeface="宋体" pitchFamily="2" charset="-122"/>
              </a:rPr>
              <a:t>can be met by employing ontology of software testing to collaborate test services. </a:t>
            </a:r>
          </a:p>
          <a:p>
            <a:pPr lvl="1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Feasibility</a:t>
            </a:r>
          </a:p>
          <a:p>
            <a:pPr lvl="2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tested by case studies with the prototype implementation</a:t>
            </a:r>
          </a:p>
          <a:p>
            <a:pPr lvl="1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Practical usability:</a:t>
            </a:r>
          </a:p>
          <a:p>
            <a:pPr lvl="2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Implementable without any change to the existing standards of Semantic WS</a:t>
            </a:r>
            <a:endParaRPr lang="en-US" altLang="zh-CN" dirty="0" smtClean="0">
              <a:ea typeface="宋体" pitchFamily="2" charset="-122"/>
            </a:endParaRPr>
          </a:p>
          <a:p>
            <a:pPr lvl="1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Motivation for wider adoption by industry</a:t>
            </a:r>
          </a:p>
          <a:p>
            <a:pPr lvl="2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Business opportunities for testing tool vendors and software testing companies to provide testing services online as web services</a:t>
            </a:r>
            <a:endParaRPr lang="en-US" altLang="zh-CN" dirty="0" smtClean="0">
              <a:ea typeface="宋体" pitchFamily="2" charset="-122"/>
            </a:endParaRPr>
          </a:p>
          <a:p>
            <a:pPr lvl="1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Scalable </a:t>
            </a:r>
          </a:p>
          <a:p>
            <a:pPr lvl="2">
              <a:lnSpc>
                <a:spcPct val="80000"/>
              </a:lnSpc>
            </a:pPr>
            <a:r>
              <a:rPr lang="en-GB" altLang="zh-CN" dirty="0" smtClean="0">
                <a:ea typeface="宋体" pitchFamily="2" charset="-122"/>
              </a:rPr>
              <a:t> test services are distributed and there is no extra-burden on UDDI servers.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07256" y="2812256"/>
            <a:ext cx="2209800" cy="395288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CD8509-EA88-4DB6-88A1-83FB336AAC6A}" type="slidenum">
              <a:rPr lang="en-GB" altLang="en-US"/>
              <a:pPr>
                <a:defRPr/>
              </a:pPr>
              <a:t>4</a:t>
            </a:fld>
            <a:endParaRPr lang="en-GB" alt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WS Technique Stack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496300" cy="3457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zh-CN" sz="2800" smtClean="0">
                <a:ea typeface="宋体" pitchFamily="2" charset="-122"/>
              </a:rPr>
              <a:t>Basic standards: </a:t>
            </a:r>
            <a:endParaRPr lang="en-US" altLang="zh-CN" sz="2800" smtClean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2400" smtClean="0">
                <a:ea typeface="宋体" pitchFamily="2" charset="-122"/>
              </a:rPr>
              <a:t>WSDL: service description and publication</a:t>
            </a:r>
          </a:p>
          <a:p>
            <a:pPr lvl="1">
              <a:lnSpc>
                <a:spcPct val="90000"/>
              </a:lnSpc>
            </a:pPr>
            <a:r>
              <a:rPr lang="en-US" altLang="zh-CN" sz="2400" smtClean="0">
                <a:ea typeface="宋体" pitchFamily="2" charset="-122"/>
              </a:rPr>
              <a:t>UDDI: for service registration and retrieval</a:t>
            </a:r>
          </a:p>
          <a:p>
            <a:pPr lvl="1">
              <a:lnSpc>
                <a:spcPct val="90000"/>
              </a:lnSpc>
            </a:pPr>
            <a:r>
              <a:rPr lang="en-US" altLang="zh-CN" sz="2400" smtClean="0">
                <a:ea typeface="宋体" pitchFamily="2" charset="-122"/>
              </a:rPr>
              <a:t>SOAP for service invocation and delivery</a:t>
            </a:r>
          </a:p>
          <a:p>
            <a:pPr>
              <a:lnSpc>
                <a:spcPct val="90000"/>
              </a:lnSpc>
            </a:pPr>
            <a:r>
              <a:rPr lang="en-US" altLang="zh-CN" sz="2800" smtClean="0">
                <a:ea typeface="宋体" pitchFamily="2" charset="-122"/>
              </a:rPr>
              <a:t>More advanced standards for collaborations between service providers and requesters. </a:t>
            </a:r>
          </a:p>
          <a:p>
            <a:pPr lvl="1">
              <a:lnSpc>
                <a:spcPct val="90000"/>
              </a:lnSpc>
            </a:pPr>
            <a:r>
              <a:rPr lang="en-GB" altLang="zh-CN" sz="2400" smtClean="0">
                <a:ea typeface="宋体" pitchFamily="2" charset="-122"/>
              </a:rPr>
              <a:t>BPEL4WS: </a:t>
            </a:r>
            <a:r>
              <a:rPr lang="en-US" altLang="zh-CN" sz="2400" smtClean="0">
                <a:ea typeface="宋体" pitchFamily="2" charset="-122"/>
              </a:rPr>
              <a:t> business process and workflow models.</a:t>
            </a:r>
          </a:p>
          <a:p>
            <a:pPr lvl="1">
              <a:lnSpc>
                <a:spcPct val="90000"/>
              </a:lnSpc>
            </a:pPr>
            <a:r>
              <a:rPr lang="en-US" altLang="zh-CN" sz="2400" smtClean="0">
                <a:ea typeface="宋体" pitchFamily="2" charset="-122"/>
              </a:rPr>
              <a:t>OWL-S: ontology for the description of semantics of services</a:t>
            </a:r>
          </a:p>
        </p:txBody>
      </p:sp>
      <p:grpSp>
        <p:nvGrpSpPr>
          <p:cNvPr id="21511" name="Group 17"/>
          <p:cNvGrpSpPr>
            <a:grpSpLocks/>
          </p:cNvGrpSpPr>
          <p:nvPr/>
        </p:nvGrpSpPr>
        <p:grpSpPr bwMode="auto">
          <a:xfrm>
            <a:off x="1331913" y="4221163"/>
            <a:ext cx="6264275" cy="1878012"/>
            <a:chOff x="839" y="2750"/>
            <a:chExt cx="3946" cy="1183"/>
          </a:xfrm>
        </p:grpSpPr>
        <p:sp>
          <p:nvSpPr>
            <p:cNvPr id="21512" name="Text Box 4"/>
            <p:cNvSpPr txBox="1">
              <a:spLocks noChangeArrowheads="1"/>
            </p:cNvSpPr>
            <p:nvPr/>
          </p:nvSpPr>
          <p:spPr bwMode="auto">
            <a:xfrm>
              <a:off x="2154" y="2750"/>
              <a:ext cx="1270" cy="306"/>
            </a:xfrm>
            <a:prstGeom prst="rect">
              <a:avLst/>
            </a:prstGeom>
            <a:solidFill>
              <a:schemeClr val="hlink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Times New Roman" pitchFamily="18" charset="0"/>
                </a:rPr>
                <a:t>Registry</a:t>
              </a:r>
              <a:endParaRPr lang="en-US" altLang="zh-CN" sz="2400">
                <a:latin typeface="Times New Roman" pitchFamily="18" charset="0"/>
              </a:endParaRPr>
            </a:p>
          </p:txBody>
        </p:sp>
        <p:sp>
          <p:nvSpPr>
            <p:cNvPr id="21513" name="Text Box 5"/>
            <p:cNvSpPr txBox="1">
              <a:spLocks noChangeArrowheads="1"/>
            </p:cNvSpPr>
            <p:nvPr/>
          </p:nvSpPr>
          <p:spPr bwMode="auto">
            <a:xfrm>
              <a:off x="3515" y="3521"/>
              <a:ext cx="1270" cy="306"/>
            </a:xfrm>
            <a:prstGeom prst="rect">
              <a:avLst/>
            </a:prstGeom>
            <a:solidFill>
              <a:schemeClr val="hlink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Times New Roman" pitchFamily="18" charset="0"/>
                </a:rPr>
                <a:t>Provider </a:t>
              </a:r>
              <a:endParaRPr lang="en-US" altLang="zh-CN" sz="2400">
                <a:latin typeface="Times New Roman" pitchFamily="18" charset="0"/>
              </a:endParaRPr>
            </a:p>
          </p:txBody>
        </p:sp>
        <p:sp>
          <p:nvSpPr>
            <p:cNvPr id="21514" name="Text Box 6"/>
            <p:cNvSpPr txBox="1">
              <a:spLocks noChangeArrowheads="1"/>
            </p:cNvSpPr>
            <p:nvPr/>
          </p:nvSpPr>
          <p:spPr bwMode="auto">
            <a:xfrm>
              <a:off x="839" y="3521"/>
              <a:ext cx="1270" cy="306"/>
            </a:xfrm>
            <a:prstGeom prst="rect">
              <a:avLst/>
            </a:prstGeom>
            <a:solidFill>
              <a:schemeClr val="hlink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Times New Roman" pitchFamily="18" charset="0"/>
                </a:rPr>
                <a:t>Requester</a:t>
              </a:r>
              <a:endParaRPr lang="en-US" altLang="zh-CN" sz="2400">
                <a:latin typeface="Times New Roman" pitchFamily="18" charset="0"/>
              </a:endParaRPr>
            </a:p>
          </p:txBody>
        </p:sp>
        <p:sp>
          <p:nvSpPr>
            <p:cNvPr id="21515" name="Line 7"/>
            <p:cNvSpPr>
              <a:spLocks noChangeShapeType="1"/>
            </p:cNvSpPr>
            <p:nvPr/>
          </p:nvSpPr>
          <p:spPr bwMode="auto">
            <a:xfrm flipV="1">
              <a:off x="1565" y="3067"/>
              <a:ext cx="589" cy="45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1516" name="Text Box 8"/>
            <p:cNvSpPr txBox="1">
              <a:spLocks noChangeArrowheads="1"/>
            </p:cNvSpPr>
            <p:nvPr/>
          </p:nvSpPr>
          <p:spPr bwMode="auto">
            <a:xfrm>
              <a:off x="1111" y="3022"/>
              <a:ext cx="816" cy="40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l"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>
                  <a:latin typeface="Times New Roman" pitchFamily="18" charset="0"/>
                </a:rPr>
                <a:t>Search for services</a:t>
              </a:r>
              <a:endParaRPr lang="en-US" altLang="zh-CN">
                <a:latin typeface="Times New Roman" pitchFamily="18" charset="0"/>
              </a:endParaRPr>
            </a:p>
          </p:txBody>
        </p:sp>
        <p:sp>
          <p:nvSpPr>
            <p:cNvPr id="21517" name="Text Box 9"/>
            <p:cNvSpPr txBox="1">
              <a:spLocks noChangeArrowheads="1"/>
            </p:cNvSpPr>
            <p:nvPr/>
          </p:nvSpPr>
          <p:spPr bwMode="auto">
            <a:xfrm>
              <a:off x="2109" y="3113"/>
              <a:ext cx="817" cy="40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l"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>
                  <a:latin typeface="Times New Roman" pitchFamily="18" charset="0"/>
                </a:rPr>
                <a:t>registered services</a:t>
              </a:r>
              <a:endParaRPr lang="en-US" altLang="zh-CN">
                <a:latin typeface="Times New Roman" pitchFamily="18" charset="0"/>
              </a:endParaRPr>
            </a:p>
          </p:txBody>
        </p:sp>
        <p:sp>
          <p:nvSpPr>
            <p:cNvPr id="21518" name="Line 10"/>
            <p:cNvSpPr>
              <a:spLocks noChangeShapeType="1"/>
            </p:cNvSpPr>
            <p:nvPr/>
          </p:nvSpPr>
          <p:spPr bwMode="auto">
            <a:xfrm flipH="1">
              <a:off x="1791" y="3067"/>
              <a:ext cx="499" cy="40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1519" name="Line 11"/>
            <p:cNvSpPr>
              <a:spLocks noChangeShapeType="1"/>
            </p:cNvSpPr>
            <p:nvPr/>
          </p:nvSpPr>
          <p:spPr bwMode="auto">
            <a:xfrm flipH="1" flipV="1">
              <a:off x="3424" y="3067"/>
              <a:ext cx="499" cy="45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1520" name="Text Box 12"/>
            <p:cNvSpPr txBox="1">
              <a:spLocks noChangeArrowheads="1"/>
            </p:cNvSpPr>
            <p:nvPr/>
          </p:nvSpPr>
          <p:spPr bwMode="auto">
            <a:xfrm>
              <a:off x="3606" y="2931"/>
              <a:ext cx="817" cy="40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l"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>
                  <a:latin typeface="Times New Roman" pitchFamily="18" charset="0"/>
                </a:rPr>
                <a:t>register service</a:t>
              </a:r>
              <a:endParaRPr lang="en-US" altLang="zh-CN">
                <a:latin typeface="Times New Roman" pitchFamily="18" charset="0"/>
              </a:endParaRPr>
            </a:p>
          </p:txBody>
        </p:sp>
        <p:sp>
          <p:nvSpPr>
            <p:cNvPr id="21521" name="Line 13"/>
            <p:cNvSpPr>
              <a:spLocks noChangeShapeType="1"/>
            </p:cNvSpPr>
            <p:nvPr/>
          </p:nvSpPr>
          <p:spPr bwMode="auto">
            <a:xfrm>
              <a:off x="2109" y="3657"/>
              <a:ext cx="1406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1522" name="Text Box 14"/>
            <p:cNvSpPr txBox="1">
              <a:spLocks noChangeArrowheads="1"/>
            </p:cNvSpPr>
            <p:nvPr/>
          </p:nvSpPr>
          <p:spPr bwMode="auto">
            <a:xfrm>
              <a:off x="2200" y="3430"/>
              <a:ext cx="1270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>
                  <a:latin typeface="Times New Roman" pitchFamily="18" charset="0"/>
                </a:rPr>
                <a:t>request service</a:t>
              </a:r>
              <a:endParaRPr lang="en-US" altLang="zh-CN">
                <a:latin typeface="Times New Roman" pitchFamily="18" charset="0"/>
              </a:endParaRPr>
            </a:p>
          </p:txBody>
        </p:sp>
        <p:sp>
          <p:nvSpPr>
            <p:cNvPr id="21523" name="Line 15"/>
            <p:cNvSpPr>
              <a:spLocks noChangeShapeType="1"/>
            </p:cNvSpPr>
            <p:nvPr/>
          </p:nvSpPr>
          <p:spPr bwMode="auto">
            <a:xfrm flipH="1">
              <a:off x="2109" y="3748"/>
              <a:ext cx="1406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21524" name="Text Box 16"/>
            <p:cNvSpPr txBox="1">
              <a:spLocks noChangeArrowheads="1"/>
            </p:cNvSpPr>
            <p:nvPr/>
          </p:nvSpPr>
          <p:spPr bwMode="auto">
            <a:xfrm>
              <a:off x="2245" y="3702"/>
              <a:ext cx="1270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>
                  <a:latin typeface="Times New Roman" pitchFamily="18" charset="0"/>
                </a:rPr>
                <a:t>deliver service</a:t>
              </a:r>
              <a:endParaRPr lang="en-US" altLang="zh-CN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FB0995-AB8A-480D-B0AE-09EDCF546A7D}" type="slidenum">
              <a:rPr lang="en-GB" altLang="en-US"/>
              <a:pPr>
                <a:defRPr/>
              </a:pPr>
              <a:t>40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F</a:t>
            </a:r>
            <a:r>
              <a:rPr lang="en-GB" altLang="zh-CN" sz="3200" dirty="0" smtClean="0">
                <a:ea typeface="宋体" pitchFamily="2" charset="-122"/>
              </a:rPr>
              <a:t>uture </a:t>
            </a:r>
            <a:r>
              <a:rPr lang="en-GB" altLang="zh-CN" sz="3200" dirty="0" smtClean="0">
                <a:ea typeface="宋体" pitchFamily="2" charset="-122"/>
              </a:rPr>
              <a:t>W</a:t>
            </a:r>
            <a:r>
              <a:rPr lang="en-GB" altLang="zh-CN" sz="3200" dirty="0" smtClean="0">
                <a:ea typeface="宋体" pitchFamily="2" charset="-122"/>
              </a:rPr>
              <a:t>ork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To </a:t>
            </a:r>
            <a:r>
              <a:rPr lang="en-GB" altLang="zh-CN" sz="2800" dirty="0" smtClean="0">
                <a:ea typeface="宋体" pitchFamily="2" charset="-122"/>
              </a:rPr>
              <a:t>populate the ontology of software testing (e.g. the formats of many different representations of testing related artefacts)</a:t>
            </a:r>
          </a:p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To </a:t>
            </a:r>
            <a:r>
              <a:rPr lang="en-GB" altLang="zh-CN" sz="2800" dirty="0" smtClean="0">
                <a:ea typeface="宋体" pitchFamily="2" charset="-122"/>
              </a:rPr>
              <a:t>device the mechanism of certification and authentication for testing services </a:t>
            </a:r>
          </a:p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Social challenges: For </a:t>
            </a:r>
            <a:r>
              <a:rPr lang="en-GB" altLang="zh-CN" sz="2800" dirty="0" smtClean="0">
                <a:ea typeface="宋体" pitchFamily="2" charset="-122"/>
              </a:rPr>
              <a:t>the above approach to be practically useful, it must be adopted by web service developers, testing tool vendors and software testing </a:t>
            </a:r>
            <a:r>
              <a:rPr lang="en-GB" altLang="zh-CN" sz="2800" dirty="0" smtClean="0">
                <a:ea typeface="宋体" pitchFamily="2" charset="-122"/>
              </a:rPr>
              <a:t>companies</a:t>
            </a:r>
          </a:p>
          <a:p>
            <a:pPr>
              <a:lnSpc>
                <a:spcPct val="90000"/>
              </a:lnSpc>
            </a:pPr>
            <a:r>
              <a:rPr lang="en-GB" altLang="zh-CN" sz="2800" dirty="0" smtClean="0">
                <a:ea typeface="宋体" pitchFamily="2" charset="-122"/>
              </a:rPr>
              <a:t>To improve the test </a:t>
            </a:r>
            <a:r>
              <a:rPr lang="en-GB" altLang="zh-CN" sz="2800" dirty="0" smtClean="0">
                <a:ea typeface="宋体" pitchFamily="2" charset="-122"/>
              </a:rPr>
              <a:t>broker, even to generalise it to all service composition</a:t>
            </a:r>
          </a:p>
          <a:p>
            <a:pPr lvl="1">
              <a:lnSpc>
                <a:spcPct val="90000"/>
              </a:lnSpc>
            </a:pPr>
            <a:r>
              <a:rPr lang="en-GB" altLang="zh-CN" sz="2400" dirty="0" smtClean="0">
                <a:ea typeface="宋体" pitchFamily="2" charset="-122"/>
              </a:rPr>
              <a:t>Limitation of OWL-S semantic web services</a:t>
            </a:r>
            <a:endParaRPr lang="en-GB" altLang="zh-CN" sz="2400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32180" y="2837180"/>
            <a:ext cx="2209800" cy="34544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3EFE0C5-F91E-495D-A18B-013710916D5E}" type="slidenum">
              <a:rPr lang="en-GB" altLang="en-US"/>
              <a:pPr>
                <a:defRPr/>
              </a:pPr>
              <a:t>41</a:t>
            </a:fld>
            <a:endParaRPr lang="en-GB" alt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smtClean="0">
                <a:ea typeface="宋体" pitchFamily="2" charset="-122"/>
              </a:rPr>
              <a:t>Related works</a:t>
            </a:r>
            <a:endParaRPr lang="en-US" altLang="zh-CN" sz="3200" smtClean="0">
              <a:ea typeface="宋体" pitchFamily="2" charset="-122"/>
            </a:endParaRPr>
          </a:p>
        </p:txBody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496300" cy="46259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000" dirty="0" smtClean="0">
                <a:ea typeface="宋体" pitchFamily="2" charset="-122"/>
              </a:rPr>
              <a:t>Tsai </a:t>
            </a:r>
            <a:r>
              <a:rPr lang="en-US" altLang="zh-CN" sz="2000" i="1" dirty="0" smtClean="0">
                <a:ea typeface="宋体" pitchFamily="2" charset="-122"/>
              </a:rPr>
              <a:t>et al</a:t>
            </a:r>
            <a:r>
              <a:rPr lang="en-US" altLang="zh-CN" sz="2000" dirty="0" smtClean="0">
                <a:ea typeface="宋体" pitchFamily="2" charset="-122"/>
              </a:rPr>
              <a:t>. (2004): a framework to extend the function of UDDI to enable collaboration </a:t>
            </a:r>
          </a:p>
          <a:p>
            <a:pPr lvl="1">
              <a:lnSpc>
                <a:spcPct val="80000"/>
              </a:lnSpc>
            </a:pPr>
            <a:r>
              <a:rPr lang="en-US" altLang="zh-CN" sz="1800" dirty="0" smtClean="0">
                <a:ea typeface="宋体" pitchFamily="2" charset="-122"/>
              </a:rPr>
              <a:t>Check-in and check-out services to UDDI servers </a:t>
            </a:r>
          </a:p>
          <a:p>
            <a:pPr lvl="2"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A</a:t>
            </a:r>
            <a:r>
              <a:rPr lang="en-US" altLang="zh-CN" sz="1600" dirty="0" smtClean="0">
                <a:ea typeface="宋体" pitchFamily="2" charset="-122"/>
              </a:rPr>
              <a:t> </a:t>
            </a:r>
            <a:r>
              <a:rPr lang="en-US" altLang="zh-CN" sz="1600" dirty="0" smtClean="0">
                <a:ea typeface="宋体" pitchFamily="2" charset="-122"/>
              </a:rPr>
              <a:t>service is added to UDDI registry only if it passes a check-in test. </a:t>
            </a:r>
          </a:p>
          <a:p>
            <a:pPr lvl="2"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A check-out testing is performed every time the service is searched for. It is recommended to a client only if it passes the check-out test. </a:t>
            </a:r>
          </a:p>
          <a:p>
            <a:pPr lvl="2"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To facilitate such tests, they require test scripts being included in the information registered for the WS on UDDI. </a:t>
            </a:r>
          </a:p>
          <a:p>
            <a:pPr lvl="1">
              <a:lnSpc>
                <a:spcPct val="80000"/>
              </a:lnSpc>
            </a:pPr>
            <a:r>
              <a:rPr lang="en-GB" altLang="zh-CN" sz="1800" dirty="0" smtClean="0">
                <a:ea typeface="宋体" pitchFamily="2" charset="-122"/>
              </a:rPr>
              <a:t>Group testing: </a:t>
            </a:r>
            <a:r>
              <a:rPr lang="en-US" altLang="zh-CN" sz="1800" dirty="0" smtClean="0">
                <a:ea typeface="宋体" pitchFamily="2" charset="-122"/>
              </a:rPr>
              <a:t>further investigation of the problem how to select a service from a large number of candidates by testing. </a:t>
            </a:r>
          </a:p>
          <a:p>
            <a:pPr lvl="2">
              <a:lnSpc>
                <a:spcPct val="80000"/>
              </a:lnSpc>
            </a:pPr>
            <a:r>
              <a:rPr lang="en-GB" altLang="zh-CN" sz="1600" dirty="0" smtClean="0">
                <a:ea typeface="宋体" pitchFamily="2" charset="-122"/>
              </a:rPr>
              <a:t>A</a:t>
            </a:r>
            <a:r>
              <a:rPr lang="en-GB" altLang="zh-CN" sz="1600" dirty="0" smtClean="0">
                <a:ea typeface="宋体" pitchFamily="2" charset="-122"/>
              </a:rPr>
              <a:t> </a:t>
            </a:r>
            <a:r>
              <a:rPr lang="en-GB" altLang="zh-CN" sz="1600" dirty="0" smtClean="0">
                <a:ea typeface="宋体" pitchFamily="2" charset="-122"/>
              </a:rPr>
              <a:t>test case ranking technique to improve the efficiency of group testing.</a:t>
            </a:r>
          </a:p>
          <a:p>
            <a:pPr>
              <a:lnSpc>
                <a:spcPct val="80000"/>
              </a:lnSpc>
            </a:pPr>
            <a:r>
              <a:rPr lang="en-US" altLang="zh-CN" sz="2000" dirty="0" err="1" smtClean="0">
                <a:ea typeface="宋体" pitchFamily="2" charset="-122"/>
              </a:rPr>
              <a:t>Bertolino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  <a:r>
              <a:rPr lang="en-US" altLang="zh-CN" sz="2000" i="1" dirty="0" smtClean="0">
                <a:ea typeface="宋体" pitchFamily="2" charset="-122"/>
              </a:rPr>
              <a:t>et al</a:t>
            </a:r>
            <a:r>
              <a:rPr lang="en-US" altLang="zh-CN" sz="2000" dirty="0" smtClean="0">
                <a:ea typeface="宋体" pitchFamily="2" charset="-122"/>
              </a:rPr>
              <a:t> (2005): audition framework </a:t>
            </a:r>
          </a:p>
          <a:p>
            <a:pPr lvl="1">
              <a:lnSpc>
                <a:spcPct val="80000"/>
              </a:lnSpc>
            </a:pPr>
            <a:r>
              <a:rPr lang="en-US" altLang="zh-CN" sz="1800" dirty="0" smtClean="0">
                <a:ea typeface="宋体" pitchFamily="2" charset="-122"/>
              </a:rPr>
              <a:t>an admission testing when a WS is registered to UDDI </a:t>
            </a:r>
          </a:p>
          <a:p>
            <a:pPr lvl="1">
              <a:lnSpc>
                <a:spcPct val="80000"/>
              </a:lnSpc>
            </a:pPr>
            <a:r>
              <a:rPr lang="en-US" altLang="zh-CN" sz="1800" dirty="0" smtClean="0">
                <a:ea typeface="宋体" pitchFamily="2" charset="-122"/>
              </a:rPr>
              <a:t>run time monitoring services on both functional and non-functional </a:t>
            </a:r>
            <a:r>
              <a:rPr lang="en-US" altLang="zh-CN" sz="1800" dirty="0" err="1" smtClean="0">
                <a:ea typeface="宋体" pitchFamily="2" charset="-122"/>
              </a:rPr>
              <a:t>behaviours</a:t>
            </a:r>
            <a:r>
              <a:rPr lang="en-US" altLang="zh-CN" sz="1800" dirty="0" smtClean="0">
                <a:ea typeface="宋体" pitchFamily="2" charset="-122"/>
              </a:rPr>
              <a:t> after a service is registered in a UDDI server, </a:t>
            </a:r>
          </a:p>
          <a:p>
            <a:pPr lvl="1">
              <a:lnSpc>
                <a:spcPct val="80000"/>
              </a:lnSpc>
            </a:pPr>
            <a:r>
              <a:rPr lang="en-US" altLang="zh-CN" sz="1800" i="1" dirty="0" smtClean="0">
                <a:ea typeface="宋体" pitchFamily="2" charset="-122"/>
              </a:rPr>
              <a:t>Service test governance</a:t>
            </a:r>
            <a:r>
              <a:rPr lang="en-US" altLang="zh-CN" sz="1800" dirty="0" smtClean="0">
                <a:ea typeface="宋体" pitchFamily="2" charset="-122"/>
              </a:rPr>
              <a:t> (STG) (2009): </a:t>
            </a:r>
          </a:p>
          <a:p>
            <a:pPr lvl="2"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to incorporate testing into a wider context of quality assurance of WS </a:t>
            </a:r>
          </a:p>
          <a:p>
            <a:pPr lvl="2"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imposing a set of policies, procedures, documented standards on WS development, etc. </a:t>
            </a:r>
          </a:p>
        </p:txBody>
      </p:sp>
      <p:sp>
        <p:nvSpPr>
          <p:cNvPr id="71687" name="Text Box 4"/>
          <p:cNvSpPr txBox="1">
            <a:spLocks noChangeArrowheads="1"/>
          </p:cNvSpPr>
          <p:nvPr/>
        </p:nvSpPr>
        <p:spPr bwMode="auto">
          <a:xfrm>
            <a:off x="3625850" y="187325"/>
            <a:ext cx="5246688" cy="6699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</a:rPr>
              <a:t>Bertolino and Polini admitted (2009), “</a:t>
            </a:r>
            <a:r>
              <a:rPr lang="en-US" altLang="zh-CN" i="1">
                <a:solidFill>
                  <a:schemeClr val="accent2"/>
                </a:solidFill>
                <a:latin typeface="Times New Roman" pitchFamily="18" charset="0"/>
              </a:rPr>
              <a:t>on a pure SOA based scenario the framework is not applicable</a:t>
            </a:r>
            <a:r>
              <a:rPr lang="en-US" altLang="zh-CN">
                <a:solidFill>
                  <a:schemeClr val="accent2"/>
                </a:solidFill>
                <a:latin typeface="Times New Roman" pitchFamily="18" charset="0"/>
              </a:rPr>
              <a:t>”. </a:t>
            </a:r>
          </a:p>
        </p:txBody>
      </p:sp>
      <p:sp>
        <p:nvSpPr>
          <p:cNvPr id="71688" name="Text Box 5"/>
          <p:cNvSpPr txBox="1">
            <a:spLocks noChangeArrowheads="1"/>
          </p:cNvSpPr>
          <p:nvPr/>
        </p:nvSpPr>
        <p:spPr bwMode="auto">
          <a:xfrm>
            <a:off x="788988" y="5538788"/>
            <a:ext cx="7564437" cy="6699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>
                <a:solidFill>
                  <a:schemeClr val="accent2"/>
                </a:solidFill>
                <a:latin typeface="Times New Roman" pitchFamily="18" charset="0"/>
              </a:rPr>
              <a:t>Both recognised the need of collaboration in testing WS, the technical details about how to collaborate multiple parties in WS testing was left open. </a:t>
            </a:r>
            <a:endParaRPr lang="en-US" altLang="zh-CN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27100" y="2832100"/>
            <a:ext cx="2209800" cy="35560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B8473A-6B37-474B-BF2E-F230D9052430}" type="slidenum">
              <a:rPr lang="en-GB" altLang="en-US"/>
              <a:pPr>
                <a:defRPr/>
              </a:pPr>
              <a:t>42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78473" y="2098993"/>
            <a:ext cx="8492807" cy="576262"/>
          </a:xfrm>
        </p:spPr>
        <p:txBody>
          <a:bodyPr/>
          <a:lstStyle/>
          <a:p>
            <a:pPr algn="ctr"/>
            <a:r>
              <a:rPr lang="en-US" sz="4400" dirty="0" smtClean="0"/>
              <a:t>Thank You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07256" y="2812256"/>
            <a:ext cx="2209800" cy="395288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2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A3C0AFF-622C-4037-9453-8220AA0D8FEC}" type="slidenum">
              <a:rPr lang="en-GB" altLang="en-US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2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496300" cy="576262"/>
          </a:xfrm>
        </p:spPr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A Typical Scenario: Car Insurance Broker</a:t>
            </a:r>
          </a:p>
        </p:txBody>
      </p:sp>
      <p:grpSp>
        <p:nvGrpSpPr>
          <p:cNvPr id="23558" name="Group 19"/>
          <p:cNvGrpSpPr>
            <a:grpSpLocks/>
          </p:cNvGrpSpPr>
          <p:nvPr/>
        </p:nvGrpSpPr>
        <p:grpSpPr bwMode="auto">
          <a:xfrm>
            <a:off x="468313" y="1196975"/>
            <a:ext cx="8207375" cy="3832225"/>
            <a:chOff x="728" y="2336"/>
            <a:chExt cx="1416" cy="730"/>
          </a:xfrm>
        </p:grpSpPr>
        <p:sp>
          <p:nvSpPr>
            <p:cNvPr id="23565" name="Text Box 4"/>
            <p:cNvSpPr txBox="1">
              <a:spLocks noChangeArrowheads="1"/>
            </p:cNvSpPr>
            <p:nvPr/>
          </p:nvSpPr>
          <p:spPr bwMode="auto">
            <a:xfrm>
              <a:off x="1270" y="2623"/>
              <a:ext cx="274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CIB’s Services</a:t>
              </a:r>
              <a:endParaRPr lang="en-US" altLang="zh-CN" sz="5400"/>
            </a:p>
          </p:txBody>
        </p:sp>
        <p:sp>
          <p:nvSpPr>
            <p:cNvPr id="23566" name="Text Box 5"/>
            <p:cNvSpPr txBox="1">
              <a:spLocks noChangeArrowheads="1"/>
            </p:cNvSpPr>
            <p:nvPr/>
          </p:nvSpPr>
          <p:spPr bwMode="auto">
            <a:xfrm>
              <a:off x="758" y="2629"/>
              <a:ext cx="295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Bank B’s Services</a:t>
              </a:r>
              <a:endParaRPr lang="en-US" altLang="zh-CN" sz="5400"/>
            </a:p>
          </p:txBody>
        </p:sp>
        <p:sp>
          <p:nvSpPr>
            <p:cNvPr id="23567" name="Text Box 6"/>
            <p:cNvSpPr txBox="1">
              <a:spLocks noChangeArrowheads="1"/>
            </p:cNvSpPr>
            <p:nvPr/>
          </p:nvSpPr>
          <p:spPr bwMode="auto">
            <a:xfrm>
              <a:off x="728" y="2897"/>
              <a:ext cx="424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Insurance A</a:t>
              </a:r>
              <a:r>
                <a:rPr lang="en-GB" altLang="zh-CN" sz="2400" baseline="-25000">
                  <a:latin typeface="Arial" charset="0"/>
                </a:rPr>
                <a:t>1</a:t>
              </a:r>
              <a:r>
                <a:rPr lang="en-GB" altLang="zh-CN" sz="2400">
                  <a:latin typeface="Arial" charset="0"/>
                </a:rPr>
                <a:t>’s Services</a:t>
              </a:r>
              <a:endParaRPr lang="en-US" altLang="zh-CN" sz="5400"/>
            </a:p>
          </p:txBody>
        </p:sp>
        <p:sp>
          <p:nvSpPr>
            <p:cNvPr id="23568" name="Text Box 7"/>
            <p:cNvSpPr txBox="1">
              <a:spLocks noChangeArrowheads="1"/>
            </p:cNvSpPr>
            <p:nvPr/>
          </p:nvSpPr>
          <p:spPr bwMode="auto">
            <a:xfrm>
              <a:off x="1196" y="2907"/>
              <a:ext cx="424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Insurance A</a:t>
              </a:r>
              <a:r>
                <a:rPr lang="en-GB" altLang="zh-CN" sz="2400" baseline="-25000">
                  <a:latin typeface="Arial" charset="0"/>
                </a:rPr>
                <a:t>2</a:t>
              </a:r>
              <a:r>
                <a:rPr lang="en-GB" altLang="zh-CN" sz="2400">
                  <a:latin typeface="Arial" charset="0"/>
                </a:rPr>
                <a:t>’s Services</a:t>
              </a:r>
              <a:endParaRPr lang="en-US" altLang="zh-CN" sz="5400"/>
            </a:p>
          </p:txBody>
        </p:sp>
        <p:sp>
          <p:nvSpPr>
            <p:cNvPr id="23569" name="Text Box 8"/>
            <p:cNvSpPr txBox="1">
              <a:spLocks noChangeArrowheads="1"/>
            </p:cNvSpPr>
            <p:nvPr/>
          </p:nvSpPr>
          <p:spPr bwMode="auto">
            <a:xfrm>
              <a:off x="1699" y="2918"/>
              <a:ext cx="423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Insurance A</a:t>
              </a:r>
              <a:r>
                <a:rPr lang="en-GB" altLang="zh-CN" sz="2400" baseline="-25000">
                  <a:latin typeface="Arial" charset="0"/>
                </a:rPr>
                <a:t>n</a:t>
              </a:r>
              <a:r>
                <a:rPr lang="en-GB" altLang="zh-CN" sz="2400">
                  <a:latin typeface="Arial" charset="0"/>
                </a:rPr>
                <a:t>’s Services</a:t>
              </a:r>
              <a:endParaRPr lang="en-US" altLang="zh-CN" sz="5400"/>
            </a:p>
          </p:txBody>
        </p:sp>
        <p:sp>
          <p:nvSpPr>
            <p:cNvPr id="23570" name="Text Box 9"/>
            <p:cNvSpPr txBox="1">
              <a:spLocks noChangeArrowheads="1"/>
            </p:cNvSpPr>
            <p:nvPr/>
          </p:nvSpPr>
          <p:spPr bwMode="auto">
            <a:xfrm>
              <a:off x="1274" y="2340"/>
              <a:ext cx="278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GUI Interface</a:t>
              </a:r>
              <a:endParaRPr lang="en-US" altLang="zh-CN" sz="5400"/>
            </a:p>
          </p:txBody>
        </p:sp>
        <p:sp>
          <p:nvSpPr>
            <p:cNvPr id="23571" name="Text Box 10"/>
            <p:cNvSpPr txBox="1">
              <a:spLocks noChangeArrowheads="1"/>
            </p:cNvSpPr>
            <p:nvPr/>
          </p:nvSpPr>
          <p:spPr bwMode="auto">
            <a:xfrm>
              <a:off x="1677" y="2336"/>
              <a:ext cx="424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CIB’s service requester</a:t>
              </a:r>
              <a:endParaRPr lang="en-US" altLang="zh-CN" sz="5400"/>
            </a:p>
          </p:txBody>
        </p:sp>
        <p:sp>
          <p:nvSpPr>
            <p:cNvPr id="23572" name="Text Box 11"/>
            <p:cNvSpPr txBox="1">
              <a:spLocks noChangeArrowheads="1"/>
            </p:cNvSpPr>
            <p:nvPr/>
          </p:nvSpPr>
          <p:spPr bwMode="auto">
            <a:xfrm>
              <a:off x="1818" y="2615"/>
              <a:ext cx="326" cy="1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18000" rIns="0" bIns="180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altLang="zh-CN" sz="2400">
                  <a:latin typeface="Arial" charset="0"/>
                </a:rPr>
                <a:t>WS      Registry</a:t>
              </a:r>
              <a:endParaRPr lang="en-US" altLang="zh-CN" sz="5400"/>
            </a:p>
          </p:txBody>
        </p:sp>
        <p:sp>
          <p:nvSpPr>
            <p:cNvPr id="23573" name="Line 12"/>
            <p:cNvSpPr>
              <a:spLocks noChangeShapeType="1"/>
            </p:cNvSpPr>
            <p:nvPr/>
          </p:nvSpPr>
          <p:spPr bwMode="auto">
            <a:xfrm flipH="1">
              <a:off x="1062" y="2702"/>
              <a:ext cx="20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Line 13"/>
            <p:cNvSpPr>
              <a:spLocks noChangeShapeType="1"/>
            </p:cNvSpPr>
            <p:nvPr/>
          </p:nvSpPr>
          <p:spPr bwMode="auto">
            <a:xfrm flipH="1">
              <a:off x="1144" y="2788"/>
              <a:ext cx="133" cy="1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Line 14"/>
            <p:cNvSpPr>
              <a:spLocks noChangeShapeType="1"/>
            </p:cNvSpPr>
            <p:nvPr/>
          </p:nvSpPr>
          <p:spPr bwMode="auto">
            <a:xfrm>
              <a:off x="1403" y="2784"/>
              <a:ext cx="1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15"/>
            <p:cNvSpPr>
              <a:spLocks noChangeShapeType="1"/>
            </p:cNvSpPr>
            <p:nvPr/>
          </p:nvSpPr>
          <p:spPr bwMode="auto">
            <a:xfrm>
              <a:off x="1544" y="2776"/>
              <a:ext cx="227" cy="1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16"/>
            <p:cNvSpPr>
              <a:spLocks noChangeShapeType="1"/>
            </p:cNvSpPr>
            <p:nvPr/>
          </p:nvSpPr>
          <p:spPr bwMode="auto">
            <a:xfrm>
              <a:off x="1536" y="2706"/>
              <a:ext cx="27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17"/>
            <p:cNvSpPr>
              <a:spLocks noChangeShapeType="1"/>
            </p:cNvSpPr>
            <p:nvPr/>
          </p:nvSpPr>
          <p:spPr bwMode="auto">
            <a:xfrm>
              <a:off x="1414" y="2498"/>
              <a:ext cx="1" cy="1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18"/>
            <p:cNvSpPr>
              <a:spLocks noChangeShapeType="1"/>
            </p:cNvSpPr>
            <p:nvPr/>
          </p:nvSpPr>
          <p:spPr bwMode="auto">
            <a:xfrm flipH="1">
              <a:off x="1536" y="2498"/>
              <a:ext cx="145" cy="1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9" name="Text Box 20"/>
          <p:cNvSpPr txBox="1">
            <a:spLocks noChangeArrowheads="1"/>
          </p:cNvSpPr>
          <p:nvPr/>
        </p:nvSpPr>
        <p:spPr bwMode="auto">
          <a:xfrm>
            <a:off x="3635375" y="620713"/>
            <a:ext cx="1655763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>
                <a:solidFill>
                  <a:schemeClr val="accent2"/>
                </a:solidFill>
                <a:latin typeface="Times New Roman" pitchFamily="18" charset="0"/>
              </a:rPr>
              <a:t>End users</a:t>
            </a:r>
            <a:endParaRPr lang="en-US" altLang="zh-CN" sz="28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3560" name="Text Box 21"/>
          <p:cNvSpPr txBox="1">
            <a:spLocks noChangeArrowheads="1"/>
          </p:cNvSpPr>
          <p:nvPr/>
        </p:nvSpPr>
        <p:spPr bwMode="auto">
          <a:xfrm>
            <a:off x="5724525" y="549275"/>
            <a:ext cx="3025775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>
                <a:solidFill>
                  <a:schemeClr val="accent2"/>
                </a:solidFill>
                <a:latin typeface="Times New Roman" pitchFamily="18" charset="0"/>
              </a:rPr>
              <a:t>Other service users</a:t>
            </a:r>
            <a:endParaRPr lang="en-US" altLang="zh-CN" sz="28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3561" name="Text Box 22"/>
          <p:cNvSpPr txBox="1">
            <a:spLocks noChangeArrowheads="1"/>
          </p:cNvSpPr>
          <p:nvPr/>
        </p:nvSpPr>
        <p:spPr bwMode="auto">
          <a:xfrm>
            <a:off x="755650" y="1773238"/>
            <a:ext cx="2592388" cy="822325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i="1">
                <a:solidFill>
                  <a:schemeClr val="accent2"/>
                </a:solidFill>
                <a:latin typeface="Times New Roman" pitchFamily="18" charset="0"/>
              </a:rPr>
              <a:t>Could be statically integrated</a:t>
            </a:r>
            <a:endParaRPr lang="en-US" altLang="zh-CN" sz="2400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3562" name="Line 23"/>
          <p:cNvSpPr>
            <a:spLocks noChangeShapeType="1"/>
          </p:cNvSpPr>
          <p:nvPr/>
        </p:nvSpPr>
        <p:spPr bwMode="auto">
          <a:xfrm flipH="1">
            <a:off x="1042988" y="2276475"/>
            <a:ext cx="288925" cy="5762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lg" len="lg"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3563" name="Text Box 24"/>
          <p:cNvSpPr txBox="1">
            <a:spLocks noChangeArrowheads="1"/>
          </p:cNvSpPr>
          <p:nvPr/>
        </p:nvSpPr>
        <p:spPr bwMode="auto">
          <a:xfrm>
            <a:off x="827088" y="5300663"/>
            <a:ext cx="7632700" cy="822325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i="1">
                <a:solidFill>
                  <a:schemeClr val="accent2"/>
                </a:solidFill>
                <a:latin typeface="Times New Roman" pitchFamily="18" charset="0"/>
              </a:rPr>
              <a:t>Should be dynamically integrated for business flexibility and competence, and lower operation and maintenance cost</a:t>
            </a:r>
            <a:endParaRPr lang="en-US" altLang="zh-CN" sz="2400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3564" name="AutoShape 25"/>
          <p:cNvSpPr>
            <a:spLocks/>
          </p:cNvSpPr>
          <p:nvPr/>
        </p:nvSpPr>
        <p:spPr bwMode="auto">
          <a:xfrm rot="-5400000">
            <a:off x="4032251" y="2241550"/>
            <a:ext cx="431800" cy="5832475"/>
          </a:xfrm>
          <a:prstGeom prst="leftBrace">
            <a:avLst>
              <a:gd name="adj1" fmla="val 49965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 type="none" w="lg" len="lg"/>
          </a:ln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673" y="138113"/>
            <a:ext cx="8496300" cy="491807"/>
          </a:xfrm>
        </p:spPr>
        <p:txBody>
          <a:bodyPr/>
          <a:lstStyle/>
          <a:p>
            <a:r>
              <a:rPr lang="en-US" dirty="0" smtClean="0"/>
              <a:t>Challenges to Testing 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701040"/>
            <a:ext cx="8496300" cy="539496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CN" sz="2800" dirty="0" smtClean="0">
                <a:ea typeface="宋体" pitchFamily="2" charset="-122"/>
              </a:rPr>
              <a:t>Testing own side services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Mostly s</a:t>
            </a:r>
            <a:r>
              <a:rPr lang="en-US" altLang="zh-CN" sz="2400" dirty="0" smtClean="0">
                <a:ea typeface="宋体" pitchFamily="2" charset="-122"/>
              </a:rPr>
              <a:t>imilar to test software components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ea typeface="宋体" pitchFamily="2" charset="-122"/>
              </a:rPr>
              <a:t>Some special issues, much work reported</a:t>
            </a:r>
          </a:p>
          <a:p>
            <a:pPr>
              <a:spcBef>
                <a:spcPts val="0"/>
              </a:spcBef>
            </a:pPr>
            <a:r>
              <a:rPr lang="en-US" altLang="zh-CN" sz="2800" dirty="0" smtClean="0">
                <a:ea typeface="宋体" pitchFamily="2" charset="-122"/>
              </a:rPr>
              <a:t>Testing other side’s services</a:t>
            </a:r>
          </a:p>
          <a:p>
            <a:pPr lvl="1">
              <a:spcBef>
                <a:spcPts val="0"/>
              </a:spcBef>
            </a:pPr>
            <a:r>
              <a:rPr lang="en-US" altLang="zh-CN" sz="2400" dirty="0" smtClean="0">
                <a:ea typeface="宋体" pitchFamily="2" charset="-122"/>
              </a:rPr>
              <a:t>Some similarity to component testing. The differences are</a:t>
            </a:r>
          </a:p>
          <a:p>
            <a:pPr lvl="2">
              <a:spcBef>
                <a:spcPts val="0"/>
              </a:spcBef>
            </a:pPr>
            <a:r>
              <a:rPr lang="en-US" altLang="zh-CN" sz="2000" i="1" dirty="0" smtClean="0">
                <a:ea typeface="宋体" pitchFamily="2" charset="-122"/>
              </a:rPr>
              <a:t>Lack of software artifacts</a:t>
            </a:r>
          </a:p>
          <a:p>
            <a:pPr lvl="2">
              <a:spcBef>
                <a:spcPts val="0"/>
              </a:spcBef>
            </a:pPr>
            <a:r>
              <a:rPr lang="en-US" altLang="zh-CN" sz="2000" i="1" dirty="0" smtClean="0">
                <a:ea typeface="宋体" pitchFamily="2" charset="-122"/>
              </a:rPr>
              <a:t>Lack of control over test executions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</a:p>
          <a:p>
            <a:pPr lvl="2">
              <a:spcBef>
                <a:spcPts val="0"/>
              </a:spcBef>
            </a:pPr>
            <a:r>
              <a:rPr lang="en-US" altLang="zh-CN" sz="2000" i="1" dirty="0" smtClean="0">
                <a:ea typeface="宋体" pitchFamily="2" charset="-122"/>
              </a:rPr>
              <a:t>Lack of means of observation on system </a:t>
            </a:r>
            <a:r>
              <a:rPr lang="en-US" altLang="zh-CN" sz="2000" i="1" dirty="0" err="1" smtClean="0">
                <a:ea typeface="宋体" pitchFamily="2" charset="-122"/>
              </a:rPr>
              <a:t>behaviour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ea typeface="宋体" pitchFamily="2" charset="-122"/>
              </a:rPr>
              <a:t>Testing service composition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ea typeface="宋体" pitchFamily="2" charset="-122"/>
              </a:rPr>
              <a:t>Static composition: Mostly similar to integration test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ea typeface="宋体" pitchFamily="2" charset="-122"/>
              </a:rPr>
              <a:t>Dynamic composition: Most challenging, because</a:t>
            </a:r>
          </a:p>
          <a:p>
            <a:pPr lvl="2">
              <a:spcBef>
                <a:spcPts val="0"/>
              </a:spcBef>
            </a:pPr>
            <a:r>
              <a:rPr lang="en-US" altLang="zh-CN" sz="2000" i="1" dirty="0" smtClean="0">
                <a:ea typeface="宋体" pitchFamily="2" charset="-122"/>
              </a:rPr>
              <a:t>The need to deal with diversity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</a:p>
          <a:p>
            <a:pPr lvl="2">
              <a:spcBef>
                <a:spcPts val="0"/>
              </a:spcBef>
            </a:pPr>
            <a:r>
              <a:rPr lang="en-US" altLang="zh-CN" sz="2000" i="1" dirty="0" smtClean="0">
                <a:ea typeface="宋体" pitchFamily="2" charset="-122"/>
              </a:rPr>
              <a:t>The need of testing on-the-fly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</a:p>
          <a:p>
            <a:pPr lvl="2">
              <a:spcBef>
                <a:spcPts val="0"/>
              </a:spcBef>
            </a:pPr>
            <a:r>
              <a:rPr lang="en-US" altLang="zh-CN" sz="2000" i="1" dirty="0" smtClean="0">
                <a:ea typeface="宋体" pitchFamily="2" charset="-122"/>
              </a:rPr>
              <a:t>The need of non</a:t>
            </a:r>
            <a:r>
              <a:rPr lang="en-US" altLang="zh-CN" sz="2000" dirty="0" smtClean="0">
                <a:ea typeface="宋体" pitchFamily="2" charset="-122"/>
              </a:rPr>
              <a:t>-</a:t>
            </a:r>
            <a:r>
              <a:rPr lang="en-US" altLang="zh-CN" sz="2000" i="1" dirty="0" smtClean="0">
                <a:ea typeface="宋体" pitchFamily="2" charset="-122"/>
              </a:rPr>
              <a:t>intrusive testing</a:t>
            </a:r>
          </a:p>
          <a:p>
            <a:pPr lvl="2">
              <a:spcBef>
                <a:spcPts val="0"/>
              </a:spcBef>
            </a:pPr>
            <a:r>
              <a:rPr lang="en-US" altLang="zh-CN" sz="2000" i="1" dirty="0" smtClean="0">
                <a:ea typeface="宋体" pitchFamily="2" charset="-122"/>
              </a:rPr>
              <a:t>The need of full automation</a:t>
            </a:r>
            <a:endParaRPr lang="en-US" altLang="zh-CN" sz="2000" dirty="0" smtClean="0">
              <a:ea typeface="宋体" pitchFamily="2" charset="-122"/>
            </a:endParaRPr>
          </a:p>
          <a:p>
            <a:pPr lvl="2">
              <a:spcBef>
                <a:spcPts val="0"/>
              </a:spcBef>
            </a:pPr>
            <a:endParaRPr lang="en-US" sz="20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endParaRPr lang="en-US" sz="2400" dirty="0" smtClean="0">
              <a:ea typeface="宋体" pitchFamily="2" charset="-122"/>
            </a:endParaRP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>
                <a:ea typeface="宋体" pitchFamily="2" charset="-122"/>
              </a:rPr>
              <a:t>	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4BFB7B-24CF-44D3-B491-146137E62F21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 smtClean="0"/>
              <a:t>ONTOSE 2011, London</a:t>
            </a:r>
            <a:endParaRPr lang="en-GB" alt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07256" y="2812256"/>
            <a:ext cx="2209800" cy="395288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5CF7B6-8F52-4D42-A56A-48734AFB85C6}" type="slidenum">
              <a:rPr lang="en-GB" altLang="en-US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The Proposed Approach</a:t>
            </a:r>
            <a:endParaRPr lang="en-US" altLang="zh-CN" sz="3200" dirty="0" smtClean="0">
              <a:ea typeface="宋体" pitchFamily="2" charset="-122"/>
            </a:endParaRP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496300" cy="53292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A WS should be accompanied by a testing service </a:t>
            </a:r>
          </a:p>
          <a:p>
            <a:pPr lvl="1">
              <a:lnSpc>
                <a:spcPct val="90000"/>
              </a:lnSpc>
            </a:pPr>
            <a:r>
              <a:rPr lang="en-US" altLang="zh-CN" sz="2000" i="1" dirty="0" smtClean="0">
                <a:ea typeface="宋体" pitchFamily="2" charset="-122"/>
              </a:rPr>
              <a:t>functional services</a:t>
            </a:r>
            <a:r>
              <a:rPr lang="en-US" altLang="zh-CN" sz="2000" dirty="0" smtClean="0">
                <a:ea typeface="宋体" pitchFamily="2" charset="-122"/>
              </a:rPr>
              <a:t>: the services of the original functionality</a:t>
            </a:r>
          </a:p>
          <a:p>
            <a:pPr lvl="1">
              <a:lnSpc>
                <a:spcPct val="90000"/>
              </a:lnSpc>
            </a:pPr>
            <a:r>
              <a:rPr lang="en-US" altLang="zh-CN" sz="2000" i="1" dirty="0" smtClean="0">
                <a:ea typeface="宋体" pitchFamily="2" charset="-122"/>
              </a:rPr>
              <a:t>testing services</a:t>
            </a:r>
            <a:r>
              <a:rPr lang="en-US" altLang="zh-CN" sz="2000" dirty="0" smtClean="0">
                <a:ea typeface="宋体" pitchFamily="2" charset="-122"/>
              </a:rPr>
              <a:t>: the services to enable test the functional services </a:t>
            </a:r>
          </a:p>
          <a:p>
            <a:pPr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Testing services can be either provided 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By the same vendor of the functional services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By a third party</a:t>
            </a:r>
          </a:p>
          <a:p>
            <a:pPr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Independent testing services: 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Providers: </a:t>
            </a:r>
          </a:p>
          <a:p>
            <a:pPr lvl="2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testing tool vendors </a:t>
            </a:r>
          </a:p>
          <a:p>
            <a:pPr lvl="2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companies of specialized in software testing</a:t>
            </a:r>
            <a:r>
              <a:rPr lang="en-US" altLang="zh-CN" sz="1800" dirty="0" smtClean="0">
                <a:ea typeface="宋体" pitchFamily="2" charset="-122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The services: </a:t>
            </a:r>
          </a:p>
          <a:p>
            <a:pPr lvl="2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to generate test cases </a:t>
            </a:r>
          </a:p>
          <a:p>
            <a:pPr lvl="2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to measure test adequacy </a:t>
            </a:r>
          </a:p>
          <a:p>
            <a:pPr lvl="2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to extract various types of diagrams from source code or design and specification documents,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07256" y="2812256"/>
            <a:ext cx="2209800" cy="395288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82182-229C-4ED7-A040-4B6FB7276710}" type="slidenum">
              <a:rPr lang="en-GB" altLang="en-US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ea typeface="宋体" pitchFamily="2" charset="-122"/>
              </a:rPr>
              <a:t>Architecture</a:t>
            </a:r>
            <a:endParaRPr lang="en-US" altLang="zh-CN" sz="3200" dirty="0" smtClean="0">
              <a:ea typeface="宋体" pitchFamily="2" charset="-122"/>
            </a:endParaRPr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386080" y="1188720"/>
          <a:ext cx="8595360" cy="4612640"/>
        </p:xfrm>
        <a:graphic>
          <a:graphicData uri="http://schemas.openxmlformats.org/presentationml/2006/ole">
            <p:oleObj spid="_x0000_s25601" name="Visio" r:id="rId3" imgW="3373200" imgH="160452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 rot="16200000">
            <a:off x="-942340" y="2847340"/>
            <a:ext cx="2209800" cy="325120"/>
          </a:xfrm>
        </p:spPr>
        <p:txBody>
          <a:bodyPr/>
          <a:lstStyle/>
          <a:p>
            <a:pPr>
              <a:defRPr/>
            </a:pPr>
            <a:r>
              <a:rPr lang="en-US" altLang="zh-CN" dirty="0" smtClean="0"/>
              <a:t>June, 2011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CD106C-D7B8-4A9F-BD3B-E0BD3E3C2152}" type="slidenum">
              <a:rPr lang="en-GB" altLang="en-US"/>
              <a:pPr>
                <a:defRPr/>
              </a:pPr>
              <a:t>9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GB" dirty="0"/>
              <a:t>ONTOSE 2011, London</a:t>
            </a: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200" dirty="0" smtClean="0">
                <a:solidFill>
                  <a:schemeClr val="tx1"/>
                </a:solidFill>
                <a:ea typeface="宋体" pitchFamily="2" charset="-122"/>
              </a:rPr>
              <a:t>Illustration </a:t>
            </a:r>
            <a:r>
              <a:rPr lang="en-GB" altLang="zh-CN" sz="3200" dirty="0" smtClean="0">
                <a:solidFill>
                  <a:schemeClr val="tx1"/>
                </a:solidFill>
                <a:ea typeface="宋体" pitchFamily="2" charset="-122"/>
              </a:rPr>
              <a:t>in the Typical Scenario</a:t>
            </a:r>
            <a:endParaRPr lang="en-US" altLang="zh-CN" sz="3200" dirty="0" smtClean="0">
              <a:solidFill>
                <a:schemeClr val="tx1"/>
              </a:solidFill>
              <a:ea typeface="宋体" pitchFamily="2" charset="-122"/>
            </a:endParaRPr>
          </a:p>
        </p:txBody>
      </p:sp>
      <p:pic>
        <p:nvPicPr>
          <p:cNvPr id="3584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38" y="777875"/>
            <a:ext cx="8080375" cy="5319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arning_Res">
  <a:themeElements>
    <a:clrScheme name="Learning_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arning_Res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accent2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56000"/>
          <a:buFont typeface="Times New Roman" pitchFamily="18" charset="0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accent2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56000"/>
          <a:buFont typeface="Times New Roman" pitchFamily="18" charset="0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  <a:ea typeface="宋体" pitchFamily="2" charset="-122"/>
          </a:defRPr>
        </a:defPPr>
      </a:lstStyle>
    </a:lnDef>
  </a:objectDefaults>
  <a:extraClrSchemeLst>
    <a:extraClrScheme>
      <a:clrScheme name="Learning_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arning_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arning_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arning_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arning_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arning_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arning_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7.U8004-2005-S2</Template>
  <TotalTime>4936</TotalTime>
  <Words>3099</Words>
  <Application>Microsoft Office PowerPoint</Application>
  <PresentationFormat>On-screen Show (4:3)</PresentationFormat>
  <Paragraphs>523</Paragraphs>
  <Slides>42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Learning_Res</vt:lpstr>
      <vt:lpstr>Visio</vt:lpstr>
      <vt:lpstr>Microsoft Visio Drawing</vt:lpstr>
      <vt:lpstr>Development of Software Testing Ontology and Application to Test Automation</vt:lpstr>
      <vt:lpstr>Acknowledgement</vt:lpstr>
      <vt:lpstr>Context: Web Services</vt:lpstr>
      <vt:lpstr>WS Technique Stack</vt:lpstr>
      <vt:lpstr>A Typical Scenario: Car Insurance Broker</vt:lpstr>
      <vt:lpstr>Challenges to Testing WS</vt:lpstr>
      <vt:lpstr>The Proposed Approach</vt:lpstr>
      <vt:lpstr>Architecture</vt:lpstr>
      <vt:lpstr>Illustration in the Typical Scenario</vt:lpstr>
      <vt:lpstr>How Does the System Work?</vt:lpstr>
      <vt:lpstr>Collaboration Process in the Typical Scenario</vt:lpstr>
      <vt:lpstr>Automating Test Services </vt:lpstr>
      <vt:lpstr>STOWS: Software Testing Ontology for WS </vt:lpstr>
      <vt:lpstr>Basic Concepts of Software Testing</vt:lpstr>
      <vt:lpstr>Structure of Basic Concepts: Examples </vt:lpstr>
      <vt:lpstr>Compound Concepts</vt:lpstr>
      <vt:lpstr>Slide 17</vt:lpstr>
      <vt:lpstr>Relations Between Concepts</vt:lpstr>
      <vt:lpstr>Compound Relations</vt:lpstr>
      <vt:lpstr>Definition of the MorePowerful Relation</vt:lpstr>
      <vt:lpstr>Definition of the Contains Relation</vt:lpstr>
      <vt:lpstr>Definition of the Matches Relation</vt:lpstr>
      <vt:lpstr>Properties of the Compound Relations</vt:lpstr>
      <vt:lpstr>Prototype Implementation</vt:lpstr>
      <vt:lpstr>Transformation of STOWS in OWL-S</vt:lpstr>
      <vt:lpstr>Ontology Management</vt:lpstr>
      <vt:lpstr>The Ontology Management Mechanism</vt:lpstr>
      <vt:lpstr>Structure of OMS </vt:lpstr>
      <vt:lpstr>Test Brokers</vt:lpstr>
      <vt:lpstr>Architecture of the Prototype Test Broker</vt:lpstr>
      <vt:lpstr>Test broker process model</vt:lpstr>
      <vt:lpstr>A Running Example</vt:lpstr>
      <vt:lpstr>Case Study: Dealing with Diversity </vt:lpstr>
      <vt:lpstr>Experiment 1: Dealing with Subtle Differences</vt:lpstr>
      <vt:lpstr>Experiment 2: Scalability</vt:lpstr>
      <vt:lpstr>Experiment Results</vt:lpstr>
      <vt:lpstr>Slide 37</vt:lpstr>
      <vt:lpstr>Slide 38</vt:lpstr>
      <vt:lpstr>Conclusion</vt:lpstr>
      <vt:lpstr>Future Work</vt:lpstr>
      <vt:lpstr>Related works</vt:lpstr>
      <vt:lpstr>Thank You</vt:lpstr>
    </vt:vector>
  </TitlesOfParts>
  <Company> Oxford Brookes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 Service-Oriented Approach to Testing Web Services </dc:title>
  <dc:creator>Zhu</dc:creator>
  <cp:lastModifiedBy> </cp:lastModifiedBy>
  <cp:revision>105</cp:revision>
  <dcterms:created xsi:type="dcterms:W3CDTF">2008-09-04T12:54:47Z</dcterms:created>
  <dcterms:modified xsi:type="dcterms:W3CDTF">2011-06-20T17:06:15Z</dcterms:modified>
</cp:coreProperties>
</file>